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8" r:id="rId5"/>
  </p:sldMasterIdLst>
  <p:notesMasterIdLst>
    <p:notesMasterId r:id="rId4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Lst>
  <p:sldSz cx="12192000" cy="6858000"/>
  <p:notesSz cx="6858000" cy="9144000"/>
  <p:embeddedFontLst>
    <p:embeddedFont>
      <p:font typeface="Arial Narrow" panose="020B0606020202030204" pitchFamily="34" charset="0"/>
      <p:regular r:id="rId50"/>
      <p:bold r:id="rId51"/>
      <p:italic r:id="rId52"/>
      <p:boldItalic r:id="rId53"/>
    </p:embeddedFont>
    <p:embeddedFont>
      <p:font typeface="Calibri" panose="020F0502020204030204" pitchFamily="34" charset="0"/>
      <p:regular r:id="rId54"/>
      <p:bold r:id="rId55"/>
      <p:italic r:id="rId56"/>
      <p:boldItalic r:id="rId57"/>
    </p:embeddedFont>
    <p:embeddedFont>
      <p:font typeface="Century Gothic" panose="020B0502020202020204" pitchFamily="34" charset="0"/>
      <p:regular r:id="rId58"/>
      <p:bold r:id="rId59"/>
      <p:italic r:id="rId60"/>
      <p:boldItalic r:id="rId61"/>
    </p:embeddedFont>
    <p:embeddedFont>
      <p:font typeface="Quattrocento Sans" panose="020B0604020202020204" charset="0"/>
      <p:regular r:id="rId62"/>
      <p:bold r:id="rId63"/>
      <p:italic r:id="rId64"/>
      <p:boldItalic r:id="rId65"/>
    </p:embeddedFont>
    <p:embeddedFont>
      <p:font typeface="Roboto" panose="02000000000000000000" pitchFamily="2" charset="0"/>
      <p:regular r:id="rId66"/>
      <p:bold r:id="rId67"/>
      <p:italic r:id="rId68"/>
      <p:boldItalic r:id="rId6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17E032-ED68-4F2F-B1B0-5DCF94994981}" v="50" dt="2022-05-24T15:08:22.393"/>
  </p1510:revLst>
</p1510:revInfo>
</file>

<file path=ppt/tableStyles.xml><?xml version="1.0" encoding="utf-8"?>
<a:tblStyleLst xmlns:a="http://schemas.openxmlformats.org/drawingml/2006/main" def="{461F0CF8-185D-4030-91A6-DBE63201A4AA}">
  <a:tblStyle styleId="{461F0CF8-185D-4030-91A6-DBE63201A4A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DAFD7A9-D20E-4636-A221-AEA5B45DE535}" styleName="Table_1">
    <a:wholeTbl>
      <a:tcTxStyle b="off" i="off">
        <a:font>
          <a:latin typeface="Noto Sans"/>
          <a:ea typeface="Noto Sans"/>
          <a:cs typeface="Noto Sans"/>
        </a:font>
        <a:schemeClr val="dk1"/>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1"/>
              </a:solidFill>
              <a:prstDash val="solid"/>
              <a:round/>
              <a:headEnd type="none" w="sm" len="sm"/>
              <a:tailEnd type="none" w="sm" len="sm"/>
            </a:ln>
          </a:top>
          <a:bottom>
            <a:ln w="9525" cap="flat" cmpd="sng">
              <a:solidFill>
                <a:schemeClr val="accent1"/>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1V>
    <a:band2V>
      <a:tcTxStyle/>
      <a:tcStyle>
        <a:tcBdr>
          <a:left>
            <a:ln w="9525" cap="flat" cmpd="sng">
              <a:solidFill>
                <a:schemeClr val="accent1"/>
              </a:solidFill>
              <a:prstDash val="solid"/>
              <a:round/>
              <a:headEnd type="none" w="sm" len="sm"/>
              <a:tailEnd type="none" w="sm" len="sm"/>
            </a:ln>
          </a:left>
          <a:right>
            <a:ln w="9525" cap="flat" cmpd="sng">
              <a:solidFill>
                <a:schemeClr val="accent1"/>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Noto Sans"/>
          <a:ea typeface="Noto Sans"/>
          <a:cs typeface="Noto Sans"/>
        </a:font>
        <a:schemeClr val="lt1"/>
      </a:tcTxStyle>
      <a:tcStyle>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876"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14.fntdata"/><Relationship Id="rId68" Type="http://schemas.openxmlformats.org/officeDocument/2006/relationships/font" Target="fonts/font19.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4.fntdata"/><Relationship Id="rId58" Type="http://schemas.openxmlformats.org/officeDocument/2006/relationships/font" Target="fonts/font9.fntdata"/><Relationship Id="rId66" Type="http://schemas.openxmlformats.org/officeDocument/2006/relationships/font" Target="fonts/font17.fntdata"/><Relationship Id="rId74" Type="http://schemas.microsoft.com/office/2016/11/relationships/changesInfo" Target="changesInfos/changesInfo1.xml"/><Relationship Id="rId5" Type="http://schemas.openxmlformats.org/officeDocument/2006/relationships/slideMaster" Target="slideMasters/slideMaster1.xml"/><Relationship Id="rId61" Type="http://schemas.openxmlformats.org/officeDocument/2006/relationships/font" Target="fonts/font12.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7.fntdata"/><Relationship Id="rId64" Type="http://schemas.openxmlformats.org/officeDocument/2006/relationships/font" Target="fonts/font15.fntdata"/><Relationship Id="rId69" Type="http://schemas.openxmlformats.org/officeDocument/2006/relationships/font" Target="fonts/font20.fntdata"/><Relationship Id="rId8" Type="http://schemas.openxmlformats.org/officeDocument/2006/relationships/slide" Target="slides/slide3.xml"/><Relationship Id="rId51" Type="http://schemas.openxmlformats.org/officeDocument/2006/relationships/font" Target="fonts/font2.fntdata"/><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10.fntdata"/><Relationship Id="rId67" Type="http://schemas.openxmlformats.org/officeDocument/2006/relationships/font" Target="fonts/font18.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5.fntdata"/><Relationship Id="rId62" Type="http://schemas.openxmlformats.org/officeDocument/2006/relationships/font" Target="fonts/font13.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notesMaster" Target="notesMasters/notesMaster1.xml"/><Relationship Id="rId57" Type="http://schemas.openxmlformats.org/officeDocument/2006/relationships/font" Target="fonts/font8.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font" Target="fonts/font16.fntdata"/><Relationship Id="rId73"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2.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os, M.A. (Manuela)" userId="85de514f-d8a4-4ff0-baf0-d5cad55bf1cc" providerId="ADAL" clId="{3013F067-0524-4C1D-940E-54BD8A7D2840}"/>
    <pc:docChg chg="undo custSel modSld">
      <pc:chgData name="Loos, M.A. (Manuela)" userId="85de514f-d8a4-4ff0-baf0-d5cad55bf1cc" providerId="ADAL" clId="{3013F067-0524-4C1D-940E-54BD8A7D2840}" dt="2022-01-28T14:36:55.792" v="88" actId="27636"/>
      <pc:docMkLst>
        <pc:docMk/>
      </pc:docMkLst>
      <pc:sldChg chg="modNotes">
        <pc:chgData name="Loos, M.A. (Manuela)" userId="85de514f-d8a4-4ff0-baf0-d5cad55bf1cc" providerId="ADAL" clId="{3013F067-0524-4C1D-940E-54BD8A7D2840}" dt="2022-01-28T14:07:40.176" v="1" actId="12"/>
        <pc:sldMkLst>
          <pc:docMk/>
          <pc:sldMk cId="0" sldId="260"/>
        </pc:sldMkLst>
      </pc:sldChg>
      <pc:sldChg chg="modSp mod">
        <pc:chgData name="Loos, M.A. (Manuela)" userId="85de514f-d8a4-4ff0-baf0-d5cad55bf1cc" providerId="ADAL" clId="{3013F067-0524-4C1D-940E-54BD8A7D2840}" dt="2022-01-28T14:36:55.707" v="87" actId="27636"/>
        <pc:sldMkLst>
          <pc:docMk/>
          <pc:sldMk cId="0" sldId="261"/>
        </pc:sldMkLst>
        <pc:spChg chg="mod">
          <ac:chgData name="Loos, M.A. (Manuela)" userId="85de514f-d8a4-4ff0-baf0-d5cad55bf1cc" providerId="ADAL" clId="{3013F067-0524-4C1D-940E-54BD8A7D2840}" dt="2022-01-28T14:36:55.707" v="87" actId="27636"/>
          <ac:spMkLst>
            <pc:docMk/>
            <pc:sldMk cId="0" sldId="261"/>
            <ac:spMk id="393" creationId="{00000000-0000-0000-0000-000000000000}"/>
          </ac:spMkLst>
        </pc:spChg>
      </pc:sldChg>
      <pc:sldChg chg="modSp mod modNotes">
        <pc:chgData name="Loos, M.A. (Manuela)" userId="85de514f-d8a4-4ff0-baf0-d5cad55bf1cc" providerId="ADAL" clId="{3013F067-0524-4C1D-940E-54BD8A7D2840}" dt="2022-01-28T14:36:55.792" v="88" actId="27636"/>
        <pc:sldMkLst>
          <pc:docMk/>
          <pc:sldMk cId="0" sldId="264"/>
        </pc:sldMkLst>
        <pc:spChg chg="mod">
          <ac:chgData name="Loos, M.A. (Manuela)" userId="85de514f-d8a4-4ff0-baf0-d5cad55bf1cc" providerId="ADAL" clId="{3013F067-0524-4C1D-940E-54BD8A7D2840}" dt="2022-01-28T14:36:55.792" v="88" actId="27636"/>
          <ac:spMkLst>
            <pc:docMk/>
            <pc:sldMk cId="0" sldId="264"/>
            <ac:spMk id="440" creationId="{00000000-0000-0000-0000-000000000000}"/>
          </ac:spMkLst>
        </pc:spChg>
      </pc:sldChg>
      <pc:sldChg chg="modNotes">
        <pc:chgData name="Loos, M.A. (Manuela)" userId="85de514f-d8a4-4ff0-baf0-d5cad55bf1cc" providerId="ADAL" clId="{3013F067-0524-4C1D-940E-54BD8A7D2840}" dt="2022-01-28T14:08:05.474" v="6" actId="12"/>
        <pc:sldMkLst>
          <pc:docMk/>
          <pc:sldMk cId="0" sldId="265"/>
        </pc:sldMkLst>
      </pc:sldChg>
      <pc:sldChg chg="modNotesTx">
        <pc:chgData name="Loos, M.A. (Manuela)" userId="85de514f-d8a4-4ff0-baf0-d5cad55bf1cc" providerId="ADAL" clId="{3013F067-0524-4C1D-940E-54BD8A7D2840}" dt="2022-01-28T14:15:16.785" v="84" actId="20577"/>
        <pc:sldMkLst>
          <pc:docMk/>
          <pc:sldMk cId="0" sldId="266"/>
        </pc:sldMkLst>
      </pc:sldChg>
      <pc:sldChg chg="modNotes">
        <pc:chgData name="Loos, M.A. (Manuela)" userId="85de514f-d8a4-4ff0-baf0-d5cad55bf1cc" providerId="ADAL" clId="{3013F067-0524-4C1D-940E-54BD8A7D2840}" dt="2022-01-28T14:08:32.189" v="8" actId="255"/>
        <pc:sldMkLst>
          <pc:docMk/>
          <pc:sldMk cId="0" sldId="270"/>
        </pc:sldMkLst>
      </pc:sldChg>
      <pc:sldChg chg="modNotes">
        <pc:chgData name="Loos, M.A. (Manuela)" userId="85de514f-d8a4-4ff0-baf0-d5cad55bf1cc" providerId="ADAL" clId="{3013F067-0524-4C1D-940E-54BD8A7D2840}" dt="2022-01-28T14:09:28.099" v="28" actId="12"/>
        <pc:sldMkLst>
          <pc:docMk/>
          <pc:sldMk cId="0" sldId="273"/>
        </pc:sldMkLst>
      </pc:sldChg>
      <pc:sldChg chg="modNotes">
        <pc:chgData name="Loos, M.A. (Manuela)" userId="85de514f-d8a4-4ff0-baf0-d5cad55bf1cc" providerId="ADAL" clId="{3013F067-0524-4C1D-940E-54BD8A7D2840}" dt="2022-01-28T14:10:45.433" v="46" actId="14100"/>
        <pc:sldMkLst>
          <pc:docMk/>
          <pc:sldMk cId="0" sldId="274"/>
        </pc:sldMkLst>
      </pc:sldChg>
      <pc:sldChg chg="modNotes">
        <pc:chgData name="Loos, M.A. (Manuela)" userId="85de514f-d8a4-4ff0-baf0-d5cad55bf1cc" providerId="ADAL" clId="{3013F067-0524-4C1D-940E-54BD8A7D2840}" dt="2022-01-28T14:10:50.292" v="48" actId="5793"/>
        <pc:sldMkLst>
          <pc:docMk/>
          <pc:sldMk cId="0" sldId="275"/>
        </pc:sldMkLst>
      </pc:sldChg>
      <pc:sldChg chg="modNotes">
        <pc:chgData name="Loos, M.A. (Manuela)" userId="85de514f-d8a4-4ff0-baf0-d5cad55bf1cc" providerId="ADAL" clId="{3013F067-0524-4C1D-940E-54BD8A7D2840}" dt="2022-01-28T14:10:57.325" v="52" actId="5793"/>
        <pc:sldMkLst>
          <pc:docMk/>
          <pc:sldMk cId="0" sldId="276"/>
        </pc:sldMkLst>
      </pc:sldChg>
      <pc:sldChg chg="modNotes">
        <pc:chgData name="Loos, M.A. (Manuela)" userId="85de514f-d8a4-4ff0-baf0-d5cad55bf1cc" providerId="ADAL" clId="{3013F067-0524-4C1D-940E-54BD8A7D2840}" dt="2022-01-28T14:11:06.957" v="53" actId="2711"/>
        <pc:sldMkLst>
          <pc:docMk/>
          <pc:sldMk cId="0" sldId="279"/>
        </pc:sldMkLst>
      </pc:sldChg>
      <pc:sldChg chg="modSp mod modNotes">
        <pc:chgData name="Loos, M.A. (Manuela)" userId="85de514f-d8a4-4ff0-baf0-d5cad55bf1cc" providerId="ADAL" clId="{3013F067-0524-4C1D-940E-54BD8A7D2840}" dt="2022-01-28T14:36:55.463" v="85" actId="27636"/>
        <pc:sldMkLst>
          <pc:docMk/>
          <pc:sldMk cId="0" sldId="280"/>
        </pc:sldMkLst>
        <pc:spChg chg="mod">
          <ac:chgData name="Loos, M.A. (Manuela)" userId="85de514f-d8a4-4ff0-baf0-d5cad55bf1cc" providerId="ADAL" clId="{3013F067-0524-4C1D-940E-54BD8A7D2840}" dt="2022-01-28T14:36:55.463" v="85" actId="27636"/>
          <ac:spMkLst>
            <pc:docMk/>
            <pc:sldMk cId="0" sldId="280"/>
            <ac:spMk id="684" creationId="{00000000-0000-0000-0000-000000000000}"/>
          </ac:spMkLst>
        </pc:spChg>
      </pc:sldChg>
      <pc:sldChg chg="modNotes">
        <pc:chgData name="Loos, M.A. (Manuela)" userId="85de514f-d8a4-4ff0-baf0-d5cad55bf1cc" providerId="ADAL" clId="{3013F067-0524-4C1D-940E-54BD8A7D2840}" dt="2022-01-28T14:12:00.141" v="60" actId="2711"/>
        <pc:sldMkLst>
          <pc:docMk/>
          <pc:sldMk cId="0" sldId="281"/>
        </pc:sldMkLst>
      </pc:sldChg>
      <pc:sldChg chg="modNotes">
        <pc:chgData name="Loos, M.A. (Manuela)" userId="85de514f-d8a4-4ff0-baf0-d5cad55bf1cc" providerId="ADAL" clId="{3013F067-0524-4C1D-940E-54BD8A7D2840}" dt="2022-01-28T14:12:04.948" v="62" actId="12"/>
        <pc:sldMkLst>
          <pc:docMk/>
          <pc:sldMk cId="0" sldId="282"/>
        </pc:sldMkLst>
      </pc:sldChg>
      <pc:sldChg chg="modNotes">
        <pc:chgData name="Loos, M.A. (Manuela)" userId="85de514f-d8a4-4ff0-baf0-d5cad55bf1cc" providerId="ADAL" clId="{3013F067-0524-4C1D-940E-54BD8A7D2840}" dt="2022-01-28T14:12:36.618" v="74" actId="20577"/>
        <pc:sldMkLst>
          <pc:docMk/>
          <pc:sldMk cId="0" sldId="284"/>
        </pc:sldMkLst>
      </pc:sldChg>
      <pc:sldChg chg="modNotes">
        <pc:chgData name="Loos, M.A. (Manuela)" userId="85de514f-d8a4-4ff0-baf0-d5cad55bf1cc" providerId="ADAL" clId="{3013F067-0524-4C1D-940E-54BD8A7D2840}" dt="2022-01-28T14:12:51.524" v="79" actId="20577"/>
        <pc:sldMkLst>
          <pc:docMk/>
          <pc:sldMk cId="0" sldId="288"/>
        </pc:sldMkLst>
      </pc:sldChg>
      <pc:sldChg chg="modNotes">
        <pc:chgData name="Loos, M.A. (Manuela)" userId="85de514f-d8a4-4ff0-baf0-d5cad55bf1cc" providerId="ADAL" clId="{3013F067-0524-4C1D-940E-54BD8A7D2840}" dt="2022-01-28T14:13:02.415" v="80" actId="2711"/>
        <pc:sldMkLst>
          <pc:docMk/>
          <pc:sldMk cId="0" sldId="290"/>
        </pc:sldMkLst>
      </pc:sldChg>
      <pc:sldChg chg="modSp mod">
        <pc:chgData name="Loos, M.A. (Manuela)" userId="85de514f-d8a4-4ff0-baf0-d5cad55bf1cc" providerId="ADAL" clId="{3013F067-0524-4C1D-940E-54BD8A7D2840}" dt="2022-01-28T14:36:55.598" v="86" actId="27636"/>
        <pc:sldMkLst>
          <pc:docMk/>
          <pc:sldMk cId="0" sldId="295"/>
        </pc:sldMkLst>
        <pc:spChg chg="mod">
          <ac:chgData name="Loos, M.A. (Manuela)" userId="85de514f-d8a4-4ff0-baf0-d5cad55bf1cc" providerId="ADAL" clId="{3013F067-0524-4C1D-940E-54BD8A7D2840}" dt="2022-01-28T14:36:55.598" v="86" actId="27636"/>
          <ac:spMkLst>
            <pc:docMk/>
            <pc:sldMk cId="0" sldId="295"/>
            <ac:spMk id="911" creationId="{00000000-0000-0000-0000-000000000000}"/>
          </ac:spMkLst>
        </pc:spChg>
      </pc:sldChg>
    </pc:docChg>
  </pc:docChgLst>
  <pc:docChgLst>
    <pc:chgData name="Cox, E.P. (Evie)" userId="f6b3c370-290a-4e88-b8db-367b8bdc2915" providerId="ADAL" clId="{F117E032-ED68-4F2F-B1B0-5DCF94994981}"/>
    <pc:docChg chg="custSel modSld">
      <pc:chgData name="Cox, E.P. (Evie)" userId="f6b3c370-290a-4e88-b8db-367b8bdc2915" providerId="ADAL" clId="{F117E032-ED68-4F2F-B1B0-5DCF94994981}" dt="2022-05-24T15:07:53.910" v="57" actId="478"/>
      <pc:docMkLst>
        <pc:docMk/>
      </pc:docMkLst>
      <pc:sldChg chg="addSp delSp modSp mod">
        <pc:chgData name="Cox, E.P. (Evie)" userId="f6b3c370-290a-4e88-b8db-367b8bdc2915" providerId="ADAL" clId="{F117E032-ED68-4F2F-B1B0-5DCF94994981}" dt="2022-05-24T15:07:53.910" v="57" actId="478"/>
        <pc:sldMkLst>
          <pc:docMk/>
          <pc:sldMk cId="0" sldId="256"/>
        </pc:sldMkLst>
        <pc:spChg chg="add mod">
          <ac:chgData name="Cox, E.P. (Evie)" userId="f6b3c370-290a-4e88-b8db-367b8bdc2915" providerId="ADAL" clId="{F117E032-ED68-4F2F-B1B0-5DCF94994981}" dt="2022-05-24T15:07:53.910" v="57" actId="478"/>
          <ac:spMkLst>
            <pc:docMk/>
            <pc:sldMk cId="0" sldId="256"/>
            <ac:spMk id="3" creationId="{3C358CCC-EE17-4CA3-BD82-1B3C3D50F6D4}"/>
          </ac:spMkLst>
        </pc:spChg>
        <pc:spChg chg="del">
          <ac:chgData name="Cox, E.P. (Evie)" userId="f6b3c370-290a-4e88-b8db-367b8bdc2915" providerId="ADAL" clId="{F117E032-ED68-4F2F-B1B0-5DCF94994981}" dt="2022-05-24T15:07:53.910" v="57" actId="478"/>
          <ac:spMkLst>
            <pc:docMk/>
            <pc:sldMk cId="0" sldId="256"/>
            <ac:spMk id="320" creationId="{00000000-0000-0000-0000-000000000000}"/>
          </ac:spMkLst>
        </pc:spChg>
      </pc:sldChg>
      <pc:sldChg chg="addSp modSp mod">
        <pc:chgData name="Cox, E.P. (Evie)" userId="f6b3c370-290a-4e88-b8db-367b8bdc2915" providerId="ADAL" clId="{F117E032-ED68-4F2F-B1B0-5DCF94994981}" dt="2022-05-24T14:41:03.189" v="4" actId="1076"/>
        <pc:sldMkLst>
          <pc:docMk/>
          <pc:sldMk cId="0" sldId="257"/>
        </pc:sldMkLst>
        <pc:spChg chg="add mod">
          <ac:chgData name="Cox, E.P. (Evie)" userId="f6b3c370-290a-4e88-b8db-367b8bdc2915" providerId="ADAL" clId="{F117E032-ED68-4F2F-B1B0-5DCF94994981}" dt="2022-05-24T14:41:03.189" v="4" actId="1076"/>
          <ac:spMkLst>
            <pc:docMk/>
            <pc:sldMk cId="0" sldId="257"/>
            <ac:spMk id="30" creationId="{F038FB9D-94BB-41FC-BE64-725B28ED2E64}"/>
          </ac:spMkLst>
        </pc:spChg>
      </pc:sldChg>
      <pc:sldChg chg="addSp modSp mod">
        <pc:chgData name="Cox, E.P. (Evie)" userId="f6b3c370-290a-4e88-b8db-367b8bdc2915" providerId="ADAL" clId="{F117E032-ED68-4F2F-B1B0-5DCF94994981}" dt="2022-05-24T14:41:07.791" v="6" actId="1076"/>
        <pc:sldMkLst>
          <pc:docMk/>
          <pc:sldMk cId="0" sldId="258"/>
        </pc:sldMkLst>
        <pc:spChg chg="add mod">
          <ac:chgData name="Cox, E.P. (Evie)" userId="f6b3c370-290a-4e88-b8db-367b8bdc2915" providerId="ADAL" clId="{F117E032-ED68-4F2F-B1B0-5DCF94994981}" dt="2022-05-24T14:41:07.791" v="6" actId="1076"/>
          <ac:spMkLst>
            <pc:docMk/>
            <pc:sldMk cId="0" sldId="258"/>
            <ac:spMk id="7" creationId="{F038FB9D-94BB-41FC-BE64-725B28ED2E64}"/>
          </ac:spMkLst>
        </pc:spChg>
      </pc:sldChg>
      <pc:sldChg chg="addSp delSp modSp mod">
        <pc:chgData name="Cox, E.P. (Evie)" userId="f6b3c370-290a-4e88-b8db-367b8bdc2915" providerId="ADAL" clId="{F117E032-ED68-4F2F-B1B0-5DCF94994981}" dt="2022-05-24T14:41:13.073" v="7"/>
        <pc:sldMkLst>
          <pc:docMk/>
          <pc:sldMk cId="0" sldId="259"/>
        </pc:sldMkLst>
        <pc:spChg chg="add mod">
          <ac:chgData name="Cox, E.P. (Evie)" userId="f6b3c370-290a-4e88-b8db-367b8bdc2915" providerId="ADAL" clId="{F117E032-ED68-4F2F-B1B0-5DCF94994981}" dt="2022-05-24T14:41:13.073" v="7"/>
          <ac:spMkLst>
            <pc:docMk/>
            <pc:sldMk cId="0" sldId="259"/>
            <ac:spMk id="7" creationId="{EBA50081-895F-42ED-BDBB-70CB337F9B5C}"/>
          </ac:spMkLst>
        </pc:spChg>
        <pc:spChg chg="del">
          <ac:chgData name="Cox, E.P. (Evie)" userId="f6b3c370-290a-4e88-b8db-367b8bdc2915" providerId="ADAL" clId="{F117E032-ED68-4F2F-B1B0-5DCF94994981}" dt="2022-05-24T14:40:56.398" v="2" actId="478"/>
          <ac:spMkLst>
            <pc:docMk/>
            <pc:sldMk cId="0" sldId="259"/>
            <ac:spMk id="372" creationId="{00000000-0000-0000-0000-000000000000}"/>
          </ac:spMkLst>
        </pc:spChg>
      </pc:sldChg>
      <pc:sldChg chg="addSp modSp">
        <pc:chgData name="Cox, E.P. (Evie)" userId="f6b3c370-290a-4e88-b8db-367b8bdc2915" providerId="ADAL" clId="{F117E032-ED68-4F2F-B1B0-5DCF94994981}" dt="2022-05-24T14:41:14.942" v="8"/>
        <pc:sldMkLst>
          <pc:docMk/>
          <pc:sldMk cId="0" sldId="260"/>
        </pc:sldMkLst>
        <pc:spChg chg="add mod">
          <ac:chgData name="Cox, E.P. (Evie)" userId="f6b3c370-290a-4e88-b8db-367b8bdc2915" providerId="ADAL" clId="{F117E032-ED68-4F2F-B1B0-5DCF94994981}" dt="2022-05-24T14:41:14.942" v="8"/>
          <ac:spMkLst>
            <pc:docMk/>
            <pc:sldMk cId="0" sldId="260"/>
            <ac:spMk id="9" creationId="{C649F887-161D-4CDA-8576-A00B8772CAF1}"/>
          </ac:spMkLst>
        </pc:spChg>
      </pc:sldChg>
      <pc:sldChg chg="addSp modSp">
        <pc:chgData name="Cox, E.P. (Evie)" userId="f6b3c370-290a-4e88-b8db-367b8bdc2915" providerId="ADAL" clId="{F117E032-ED68-4F2F-B1B0-5DCF94994981}" dt="2022-05-24T14:41:16.908" v="9"/>
        <pc:sldMkLst>
          <pc:docMk/>
          <pc:sldMk cId="0" sldId="261"/>
        </pc:sldMkLst>
        <pc:spChg chg="add mod">
          <ac:chgData name="Cox, E.P. (Evie)" userId="f6b3c370-290a-4e88-b8db-367b8bdc2915" providerId="ADAL" clId="{F117E032-ED68-4F2F-B1B0-5DCF94994981}" dt="2022-05-24T14:41:16.908" v="9"/>
          <ac:spMkLst>
            <pc:docMk/>
            <pc:sldMk cId="0" sldId="261"/>
            <ac:spMk id="15" creationId="{6DE7D503-AF19-4212-A9C8-5B4DF626C06B}"/>
          </ac:spMkLst>
        </pc:spChg>
      </pc:sldChg>
      <pc:sldChg chg="addSp modSp">
        <pc:chgData name="Cox, E.P. (Evie)" userId="f6b3c370-290a-4e88-b8db-367b8bdc2915" providerId="ADAL" clId="{F117E032-ED68-4F2F-B1B0-5DCF94994981}" dt="2022-05-24T14:41:18.736" v="10"/>
        <pc:sldMkLst>
          <pc:docMk/>
          <pc:sldMk cId="0" sldId="262"/>
        </pc:sldMkLst>
        <pc:spChg chg="add mod">
          <ac:chgData name="Cox, E.P. (Evie)" userId="f6b3c370-290a-4e88-b8db-367b8bdc2915" providerId="ADAL" clId="{F117E032-ED68-4F2F-B1B0-5DCF94994981}" dt="2022-05-24T14:41:18.736" v="10"/>
          <ac:spMkLst>
            <pc:docMk/>
            <pc:sldMk cId="0" sldId="262"/>
            <ac:spMk id="16" creationId="{E4ACEBA4-22B0-463D-B53D-13C33E2FDB82}"/>
          </ac:spMkLst>
        </pc:spChg>
      </pc:sldChg>
      <pc:sldChg chg="addSp modSp">
        <pc:chgData name="Cox, E.P. (Evie)" userId="f6b3c370-290a-4e88-b8db-367b8bdc2915" providerId="ADAL" clId="{F117E032-ED68-4F2F-B1B0-5DCF94994981}" dt="2022-05-24T14:41:20.931" v="11"/>
        <pc:sldMkLst>
          <pc:docMk/>
          <pc:sldMk cId="0" sldId="263"/>
        </pc:sldMkLst>
        <pc:spChg chg="add mod">
          <ac:chgData name="Cox, E.P. (Evie)" userId="f6b3c370-290a-4e88-b8db-367b8bdc2915" providerId="ADAL" clId="{F117E032-ED68-4F2F-B1B0-5DCF94994981}" dt="2022-05-24T14:41:20.931" v="11"/>
          <ac:spMkLst>
            <pc:docMk/>
            <pc:sldMk cId="0" sldId="263"/>
            <ac:spMk id="10" creationId="{C7703D67-F9CF-49F5-A2E7-3075660E0013}"/>
          </ac:spMkLst>
        </pc:spChg>
      </pc:sldChg>
      <pc:sldChg chg="addSp modSp">
        <pc:chgData name="Cox, E.P. (Evie)" userId="f6b3c370-290a-4e88-b8db-367b8bdc2915" providerId="ADAL" clId="{F117E032-ED68-4F2F-B1B0-5DCF94994981}" dt="2022-05-24T14:41:21.836" v="12"/>
        <pc:sldMkLst>
          <pc:docMk/>
          <pc:sldMk cId="0" sldId="264"/>
        </pc:sldMkLst>
        <pc:spChg chg="add mod">
          <ac:chgData name="Cox, E.P. (Evie)" userId="f6b3c370-290a-4e88-b8db-367b8bdc2915" providerId="ADAL" clId="{F117E032-ED68-4F2F-B1B0-5DCF94994981}" dt="2022-05-24T14:41:21.836" v="12"/>
          <ac:spMkLst>
            <pc:docMk/>
            <pc:sldMk cId="0" sldId="264"/>
            <ac:spMk id="17" creationId="{CC35CFBD-FAEC-4D53-8D0F-7725DA72EFE6}"/>
          </ac:spMkLst>
        </pc:spChg>
      </pc:sldChg>
      <pc:sldChg chg="addSp modSp">
        <pc:chgData name="Cox, E.P. (Evie)" userId="f6b3c370-290a-4e88-b8db-367b8bdc2915" providerId="ADAL" clId="{F117E032-ED68-4F2F-B1B0-5DCF94994981}" dt="2022-05-24T14:41:23.682" v="13"/>
        <pc:sldMkLst>
          <pc:docMk/>
          <pc:sldMk cId="0" sldId="265"/>
        </pc:sldMkLst>
        <pc:spChg chg="add mod">
          <ac:chgData name="Cox, E.P. (Evie)" userId="f6b3c370-290a-4e88-b8db-367b8bdc2915" providerId="ADAL" clId="{F117E032-ED68-4F2F-B1B0-5DCF94994981}" dt="2022-05-24T14:41:23.682" v="13"/>
          <ac:spMkLst>
            <pc:docMk/>
            <pc:sldMk cId="0" sldId="265"/>
            <ac:spMk id="10" creationId="{295E6C10-3522-4B6A-84BC-C780CB899565}"/>
          </ac:spMkLst>
        </pc:spChg>
      </pc:sldChg>
      <pc:sldChg chg="addSp modSp">
        <pc:chgData name="Cox, E.P. (Evie)" userId="f6b3c370-290a-4e88-b8db-367b8bdc2915" providerId="ADAL" clId="{F117E032-ED68-4F2F-B1B0-5DCF94994981}" dt="2022-05-24T14:41:25.377" v="14"/>
        <pc:sldMkLst>
          <pc:docMk/>
          <pc:sldMk cId="0" sldId="266"/>
        </pc:sldMkLst>
        <pc:spChg chg="add mod">
          <ac:chgData name="Cox, E.P. (Evie)" userId="f6b3c370-290a-4e88-b8db-367b8bdc2915" providerId="ADAL" clId="{F117E032-ED68-4F2F-B1B0-5DCF94994981}" dt="2022-05-24T14:41:25.377" v="14"/>
          <ac:spMkLst>
            <pc:docMk/>
            <pc:sldMk cId="0" sldId="266"/>
            <ac:spMk id="28" creationId="{1DFEB52E-3ABD-40DB-9BB2-8FFBDF2FF123}"/>
          </ac:spMkLst>
        </pc:spChg>
      </pc:sldChg>
      <pc:sldChg chg="addSp modSp">
        <pc:chgData name="Cox, E.P. (Evie)" userId="f6b3c370-290a-4e88-b8db-367b8bdc2915" providerId="ADAL" clId="{F117E032-ED68-4F2F-B1B0-5DCF94994981}" dt="2022-05-24T14:41:26.495" v="15"/>
        <pc:sldMkLst>
          <pc:docMk/>
          <pc:sldMk cId="0" sldId="267"/>
        </pc:sldMkLst>
        <pc:spChg chg="add mod">
          <ac:chgData name="Cox, E.P. (Evie)" userId="f6b3c370-290a-4e88-b8db-367b8bdc2915" providerId="ADAL" clId="{F117E032-ED68-4F2F-B1B0-5DCF94994981}" dt="2022-05-24T14:41:26.495" v="15"/>
          <ac:spMkLst>
            <pc:docMk/>
            <pc:sldMk cId="0" sldId="267"/>
            <ac:spMk id="8" creationId="{8C8CB045-449E-43C0-9003-55B6F61782B6}"/>
          </ac:spMkLst>
        </pc:spChg>
      </pc:sldChg>
      <pc:sldChg chg="addSp modSp">
        <pc:chgData name="Cox, E.P. (Evie)" userId="f6b3c370-290a-4e88-b8db-367b8bdc2915" providerId="ADAL" clId="{F117E032-ED68-4F2F-B1B0-5DCF94994981}" dt="2022-05-24T14:41:27.999" v="16"/>
        <pc:sldMkLst>
          <pc:docMk/>
          <pc:sldMk cId="0" sldId="268"/>
        </pc:sldMkLst>
        <pc:spChg chg="add mod">
          <ac:chgData name="Cox, E.P. (Evie)" userId="f6b3c370-290a-4e88-b8db-367b8bdc2915" providerId="ADAL" clId="{F117E032-ED68-4F2F-B1B0-5DCF94994981}" dt="2022-05-24T14:41:27.999" v="16"/>
          <ac:spMkLst>
            <pc:docMk/>
            <pc:sldMk cId="0" sldId="268"/>
            <ac:spMk id="13" creationId="{57972D89-0568-41F3-A609-72373EFA23F4}"/>
          </ac:spMkLst>
        </pc:spChg>
      </pc:sldChg>
      <pc:sldChg chg="addSp delSp modSp mod">
        <pc:chgData name="Cox, E.P. (Evie)" userId="f6b3c370-290a-4e88-b8db-367b8bdc2915" providerId="ADAL" clId="{F117E032-ED68-4F2F-B1B0-5DCF94994981}" dt="2022-05-24T14:41:31.479" v="18" actId="478"/>
        <pc:sldMkLst>
          <pc:docMk/>
          <pc:sldMk cId="0" sldId="269"/>
        </pc:sldMkLst>
        <pc:spChg chg="add mod">
          <ac:chgData name="Cox, E.P. (Evie)" userId="f6b3c370-290a-4e88-b8db-367b8bdc2915" providerId="ADAL" clId="{F117E032-ED68-4F2F-B1B0-5DCF94994981}" dt="2022-05-24T14:41:29.117" v="17"/>
          <ac:spMkLst>
            <pc:docMk/>
            <pc:sldMk cId="0" sldId="269"/>
            <ac:spMk id="7" creationId="{4B99CF4A-BDB8-4560-9A5C-C81D09F64FAD}"/>
          </ac:spMkLst>
        </pc:spChg>
        <pc:spChg chg="del">
          <ac:chgData name="Cox, E.P. (Evie)" userId="f6b3c370-290a-4e88-b8db-367b8bdc2915" providerId="ADAL" clId="{F117E032-ED68-4F2F-B1B0-5DCF94994981}" dt="2022-05-24T14:41:31.479" v="18" actId="478"/>
          <ac:spMkLst>
            <pc:docMk/>
            <pc:sldMk cId="0" sldId="269"/>
            <ac:spMk id="532" creationId="{00000000-0000-0000-0000-000000000000}"/>
          </ac:spMkLst>
        </pc:spChg>
      </pc:sldChg>
      <pc:sldChg chg="addSp modSp">
        <pc:chgData name="Cox, E.P. (Evie)" userId="f6b3c370-290a-4e88-b8db-367b8bdc2915" providerId="ADAL" clId="{F117E032-ED68-4F2F-B1B0-5DCF94994981}" dt="2022-05-24T14:41:34.224" v="19"/>
        <pc:sldMkLst>
          <pc:docMk/>
          <pc:sldMk cId="0" sldId="270"/>
        </pc:sldMkLst>
        <pc:spChg chg="add mod">
          <ac:chgData name="Cox, E.P. (Evie)" userId="f6b3c370-290a-4e88-b8db-367b8bdc2915" providerId="ADAL" clId="{F117E032-ED68-4F2F-B1B0-5DCF94994981}" dt="2022-05-24T14:41:34.224" v="19"/>
          <ac:spMkLst>
            <pc:docMk/>
            <pc:sldMk cId="0" sldId="270"/>
            <ac:spMk id="7" creationId="{75F8BA68-7040-47AF-A7D7-9A439B995DCB}"/>
          </ac:spMkLst>
        </pc:spChg>
      </pc:sldChg>
      <pc:sldChg chg="addSp modSp">
        <pc:chgData name="Cox, E.P. (Evie)" userId="f6b3c370-290a-4e88-b8db-367b8bdc2915" providerId="ADAL" clId="{F117E032-ED68-4F2F-B1B0-5DCF94994981}" dt="2022-05-24T14:41:35.505" v="20"/>
        <pc:sldMkLst>
          <pc:docMk/>
          <pc:sldMk cId="0" sldId="271"/>
        </pc:sldMkLst>
        <pc:spChg chg="add mod">
          <ac:chgData name="Cox, E.P. (Evie)" userId="f6b3c370-290a-4e88-b8db-367b8bdc2915" providerId="ADAL" clId="{F117E032-ED68-4F2F-B1B0-5DCF94994981}" dt="2022-05-24T14:41:35.505" v="20"/>
          <ac:spMkLst>
            <pc:docMk/>
            <pc:sldMk cId="0" sldId="271"/>
            <ac:spMk id="33" creationId="{A0EEE124-A67F-4E06-8B9D-AE4368F8E865}"/>
          </ac:spMkLst>
        </pc:spChg>
      </pc:sldChg>
      <pc:sldChg chg="addSp modSp">
        <pc:chgData name="Cox, E.P. (Evie)" userId="f6b3c370-290a-4e88-b8db-367b8bdc2915" providerId="ADAL" clId="{F117E032-ED68-4F2F-B1B0-5DCF94994981}" dt="2022-05-24T14:41:36.770" v="21"/>
        <pc:sldMkLst>
          <pc:docMk/>
          <pc:sldMk cId="0" sldId="272"/>
        </pc:sldMkLst>
        <pc:spChg chg="add mod">
          <ac:chgData name="Cox, E.P. (Evie)" userId="f6b3c370-290a-4e88-b8db-367b8bdc2915" providerId="ADAL" clId="{F117E032-ED68-4F2F-B1B0-5DCF94994981}" dt="2022-05-24T14:41:36.770" v="21"/>
          <ac:spMkLst>
            <pc:docMk/>
            <pc:sldMk cId="0" sldId="272"/>
            <ac:spMk id="10" creationId="{0BAEE3B6-DB2F-40D2-872A-07CF65C395E3}"/>
          </ac:spMkLst>
        </pc:spChg>
      </pc:sldChg>
      <pc:sldChg chg="addSp modSp">
        <pc:chgData name="Cox, E.P. (Evie)" userId="f6b3c370-290a-4e88-b8db-367b8bdc2915" providerId="ADAL" clId="{F117E032-ED68-4F2F-B1B0-5DCF94994981}" dt="2022-05-24T14:41:38.040" v="22"/>
        <pc:sldMkLst>
          <pc:docMk/>
          <pc:sldMk cId="0" sldId="273"/>
        </pc:sldMkLst>
        <pc:spChg chg="add mod">
          <ac:chgData name="Cox, E.P. (Evie)" userId="f6b3c370-290a-4e88-b8db-367b8bdc2915" providerId="ADAL" clId="{F117E032-ED68-4F2F-B1B0-5DCF94994981}" dt="2022-05-24T14:41:38.040" v="22"/>
          <ac:spMkLst>
            <pc:docMk/>
            <pc:sldMk cId="0" sldId="273"/>
            <ac:spMk id="7" creationId="{2E24F2C6-EB06-4B62-95D6-74C4C14BE712}"/>
          </ac:spMkLst>
        </pc:spChg>
      </pc:sldChg>
      <pc:sldChg chg="addSp modSp">
        <pc:chgData name="Cox, E.P. (Evie)" userId="f6b3c370-290a-4e88-b8db-367b8bdc2915" providerId="ADAL" clId="{F117E032-ED68-4F2F-B1B0-5DCF94994981}" dt="2022-05-24T14:41:38.743" v="23"/>
        <pc:sldMkLst>
          <pc:docMk/>
          <pc:sldMk cId="0" sldId="274"/>
        </pc:sldMkLst>
        <pc:spChg chg="add mod">
          <ac:chgData name="Cox, E.P. (Evie)" userId="f6b3c370-290a-4e88-b8db-367b8bdc2915" providerId="ADAL" clId="{F117E032-ED68-4F2F-B1B0-5DCF94994981}" dt="2022-05-24T14:41:38.743" v="23"/>
          <ac:spMkLst>
            <pc:docMk/>
            <pc:sldMk cId="0" sldId="274"/>
            <ac:spMk id="7" creationId="{A9DDFBAB-E233-4516-986D-35412738594D}"/>
          </ac:spMkLst>
        </pc:spChg>
      </pc:sldChg>
      <pc:sldChg chg="addSp modSp">
        <pc:chgData name="Cox, E.P. (Evie)" userId="f6b3c370-290a-4e88-b8db-367b8bdc2915" providerId="ADAL" clId="{F117E032-ED68-4F2F-B1B0-5DCF94994981}" dt="2022-05-24T14:41:40.264" v="24"/>
        <pc:sldMkLst>
          <pc:docMk/>
          <pc:sldMk cId="0" sldId="275"/>
        </pc:sldMkLst>
        <pc:spChg chg="add mod">
          <ac:chgData name="Cox, E.P. (Evie)" userId="f6b3c370-290a-4e88-b8db-367b8bdc2915" providerId="ADAL" clId="{F117E032-ED68-4F2F-B1B0-5DCF94994981}" dt="2022-05-24T14:41:40.264" v="24"/>
          <ac:spMkLst>
            <pc:docMk/>
            <pc:sldMk cId="0" sldId="275"/>
            <ac:spMk id="9" creationId="{FBF9C973-B8C5-4A74-B6C2-2804544F341B}"/>
          </ac:spMkLst>
        </pc:spChg>
      </pc:sldChg>
      <pc:sldChg chg="addSp modSp">
        <pc:chgData name="Cox, E.P. (Evie)" userId="f6b3c370-290a-4e88-b8db-367b8bdc2915" providerId="ADAL" clId="{F117E032-ED68-4F2F-B1B0-5DCF94994981}" dt="2022-05-24T14:41:41.289" v="25"/>
        <pc:sldMkLst>
          <pc:docMk/>
          <pc:sldMk cId="0" sldId="276"/>
        </pc:sldMkLst>
        <pc:spChg chg="add mod">
          <ac:chgData name="Cox, E.P. (Evie)" userId="f6b3c370-290a-4e88-b8db-367b8bdc2915" providerId="ADAL" clId="{F117E032-ED68-4F2F-B1B0-5DCF94994981}" dt="2022-05-24T14:41:41.289" v="25"/>
          <ac:spMkLst>
            <pc:docMk/>
            <pc:sldMk cId="0" sldId="276"/>
            <ac:spMk id="10" creationId="{ACB819A2-C300-402A-8B40-7EFCC108EF50}"/>
          </ac:spMkLst>
        </pc:spChg>
      </pc:sldChg>
      <pc:sldChg chg="addSp modSp">
        <pc:chgData name="Cox, E.P. (Evie)" userId="f6b3c370-290a-4e88-b8db-367b8bdc2915" providerId="ADAL" clId="{F117E032-ED68-4F2F-B1B0-5DCF94994981}" dt="2022-05-24T14:41:42.464" v="26"/>
        <pc:sldMkLst>
          <pc:docMk/>
          <pc:sldMk cId="0" sldId="277"/>
        </pc:sldMkLst>
        <pc:spChg chg="add mod">
          <ac:chgData name="Cox, E.P. (Evie)" userId="f6b3c370-290a-4e88-b8db-367b8bdc2915" providerId="ADAL" clId="{F117E032-ED68-4F2F-B1B0-5DCF94994981}" dt="2022-05-24T14:41:42.464" v="26"/>
          <ac:spMkLst>
            <pc:docMk/>
            <pc:sldMk cId="0" sldId="277"/>
            <ac:spMk id="13" creationId="{88A4EB14-7A0C-4FB1-BD02-5DA4C575982F}"/>
          </ac:spMkLst>
        </pc:spChg>
      </pc:sldChg>
      <pc:sldChg chg="addSp modSp mod">
        <pc:chgData name="Cox, E.P. (Evie)" userId="f6b3c370-290a-4e88-b8db-367b8bdc2915" providerId="ADAL" clId="{F117E032-ED68-4F2F-B1B0-5DCF94994981}" dt="2022-05-24T14:41:47.243" v="28" actId="167"/>
        <pc:sldMkLst>
          <pc:docMk/>
          <pc:sldMk cId="0" sldId="278"/>
        </pc:sldMkLst>
        <pc:spChg chg="add mod ord">
          <ac:chgData name="Cox, E.P. (Evie)" userId="f6b3c370-290a-4e88-b8db-367b8bdc2915" providerId="ADAL" clId="{F117E032-ED68-4F2F-B1B0-5DCF94994981}" dt="2022-05-24T14:41:47.243" v="28" actId="167"/>
          <ac:spMkLst>
            <pc:docMk/>
            <pc:sldMk cId="0" sldId="278"/>
            <ac:spMk id="13" creationId="{3489A729-1D0A-4352-84CD-D11A8EE857C7}"/>
          </ac:spMkLst>
        </pc:spChg>
      </pc:sldChg>
      <pc:sldChg chg="addSp delSp modSp mod">
        <pc:chgData name="Cox, E.P. (Evie)" userId="f6b3c370-290a-4e88-b8db-367b8bdc2915" providerId="ADAL" clId="{F117E032-ED68-4F2F-B1B0-5DCF94994981}" dt="2022-05-24T14:43:03.786" v="56" actId="478"/>
        <pc:sldMkLst>
          <pc:docMk/>
          <pc:sldMk cId="0" sldId="279"/>
        </pc:sldMkLst>
        <pc:spChg chg="add mod">
          <ac:chgData name="Cox, E.P. (Evie)" userId="f6b3c370-290a-4e88-b8db-367b8bdc2915" providerId="ADAL" clId="{F117E032-ED68-4F2F-B1B0-5DCF94994981}" dt="2022-05-24T14:41:48.742" v="29"/>
          <ac:spMkLst>
            <pc:docMk/>
            <pc:sldMk cId="0" sldId="279"/>
            <ac:spMk id="7" creationId="{F44E716C-5806-4807-BD96-99B565CB547C}"/>
          </ac:spMkLst>
        </pc:spChg>
        <pc:spChg chg="del">
          <ac:chgData name="Cox, E.P. (Evie)" userId="f6b3c370-290a-4e88-b8db-367b8bdc2915" providerId="ADAL" clId="{F117E032-ED68-4F2F-B1B0-5DCF94994981}" dt="2022-05-24T14:43:03.786" v="56" actId="478"/>
          <ac:spMkLst>
            <pc:docMk/>
            <pc:sldMk cId="0" sldId="279"/>
            <ac:spMk id="673" creationId="{00000000-0000-0000-0000-000000000000}"/>
          </ac:spMkLst>
        </pc:spChg>
      </pc:sldChg>
      <pc:sldChg chg="addSp modSp mod">
        <pc:chgData name="Cox, E.P. (Evie)" userId="f6b3c370-290a-4e88-b8db-367b8bdc2915" providerId="ADAL" clId="{F117E032-ED68-4F2F-B1B0-5DCF94994981}" dt="2022-05-24T14:41:49.976" v="30"/>
        <pc:sldMkLst>
          <pc:docMk/>
          <pc:sldMk cId="0" sldId="280"/>
        </pc:sldMkLst>
        <pc:spChg chg="add mod">
          <ac:chgData name="Cox, E.P. (Evie)" userId="f6b3c370-290a-4e88-b8db-367b8bdc2915" providerId="ADAL" clId="{F117E032-ED68-4F2F-B1B0-5DCF94994981}" dt="2022-05-24T14:41:49.976" v="30"/>
          <ac:spMkLst>
            <pc:docMk/>
            <pc:sldMk cId="0" sldId="280"/>
            <ac:spMk id="10" creationId="{A503ADC0-D75A-41A9-926B-CDB11F3E0B3B}"/>
          </ac:spMkLst>
        </pc:spChg>
        <pc:spChg chg="mod">
          <ac:chgData name="Cox, E.P. (Evie)" userId="f6b3c370-290a-4e88-b8db-367b8bdc2915" providerId="ADAL" clId="{F117E032-ED68-4F2F-B1B0-5DCF94994981}" dt="2022-05-24T14:40:25.894" v="0" actId="27636"/>
          <ac:spMkLst>
            <pc:docMk/>
            <pc:sldMk cId="0" sldId="280"/>
            <ac:spMk id="684" creationId="{00000000-0000-0000-0000-000000000000}"/>
          </ac:spMkLst>
        </pc:spChg>
      </pc:sldChg>
      <pc:sldChg chg="addSp delSp modSp mod">
        <pc:chgData name="Cox, E.P. (Evie)" userId="f6b3c370-290a-4e88-b8db-367b8bdc2915" providerId="ADAL" clId="{F117E032-ED68-4F2F-B1B0-5DCF94994981}" dt="2022-05-24T14:42:56.771" v="55" actId="478"/>
        <pc:sldMkLst>
          <pc:docMk/>
          <pc:sldMk cId="0" sldId="281"/>
        </pc:sldMkLst>
        <pc:spChg chg="add del mod">
          <ac:chgData name="Cox, E.P. (Evie)" userId="f6b3c370-290a-4e88-b8db-367b8bdc2915" providerId="ADAL" clId="{F117E032-ED68-4F2F-B1B0-5DCF94994981}" dt="2022-05-24T14:41:52.413" v="32"/>
          <ac:spMkLst>
            <pc:docMk/>
            <pc:sldMk cId="0" sldId="281"/>
            <ac:spMk id="7" creationId="{1CE066F1-0047-4DB6-B5AD-4D362FC15769}"/>
          </ac:spMkLst>
        </pc:spChg>
        <pc:spChg chg="del">
          <ac:chgData name="Cox, E.P. (Evie)" userId="f6b3c370-290a-4e88-b8db-367b8bdc2915" providerId="ADAL" clId="{F117E032-ED68-4F2F-B1B0-5DCF94994981}" dt="2022-05-24T14:42:56.771" v="55" actId="478"/>
          <ac:spMkLst>
            <pc:docMk/>
            <pc:sldMk cId="0" sldId="281"/>
            <ac:spMk id="696" creationId="{00000000-0000-0000-0000-000000000000}"/>
          </ac:spMkLst>
        </pc:spChg>
      </pc:sldChg>
      <pc:sldChg chg="addSp modSp">
        <pc:chgData name="Cox, E.P. (Evie)" userId="f6b3c370-290a-4e88-b8db-367b8bdc2915" providerId="ADAL" clId="{F117E032-ED68-4F2F-B1B0-5DCF94994981}" dt="2022-05-24T14:41:59.596" v="33"/>
        <pc:sldMkLst>
          <pc:docMk/>
          <pc:sldMk cId="0" sldId="282"/>
        </pc:sldMkLst>
        <pc:spChg chg="add mod">
          <ac:chgData name="Cox, E.P. (Evie)" userId="f6b3c370-290a-4e88-b8db-367b8bdc2915" providerId="ADAL" clId="{F117E032-ED68-4F2F-B1B0-5DCF94994981}" dt="2022-05-24T14:41:59.596" v="33"/>
          <ac:spMkLst>
            <pc:docMk/>
            <pc:sldMk cId="0" sldId="282"/>
            <ac:spMk id="48" creationId="{AAC669D7-12C0-418F-9E69-07D112164CE7}"/>
          </ac:spMkLst>
        </pc:spChg>
      </pc:sldChg>
      <pc:sldChg chg="addSp modSp">
        <pc:chgData name="Cox, E.P. (Evie)" userId="f6b3c370-290a-4e88-b8db-367b8bdc2915" providerId="ADAL" clId="{F117E032-ED68-4F2F-B1B0-5DCF94994981}" dt="2022-05-24T14:42:00.403" v="34"/>
        <pc:sldMkLst>
          <pc:docMk/>
          <pc:sldMk cId="0" sldId="283"/>
        </pc:sldMkLst>
        <pc:spChg chg="add mod">
          <ac:chgData name="Cox, E.P. (Evie)" userId="f6b3c370-290a-4e88-b8db-367b8bdc2915" providerId="ADAL" clId="{F117E032-ED68-4F2F-B1B0-5DCF94994981}" dt="2022-05-24T14:42:00.403" v="34"/>
          <ac:spMkLst>
            <pc:docMk/>
            <pc:sldMk cId="0" sldId="283"/>
            <ac:spMk id="8" creationId="{6A08D5C7-EC3C-4256-8DEC-6ED662D41972}"/>
          </ac:spMkLst>
        </pc:spChg>
      </pc:sldChg>
      <pc:sldChg chg="addSp modSp mod">
        <pc:chgData name="Cox, E.P. (Evie)" userId="f6b3c370-290a-4e88-b8db-367b8bdc2915" providerId="ADAL" clId="{F117E032-ED68-4F2F-B1B0-5DCF94994981}" dt="2022-05-24T14:42:05.617" v="36" actId="167"/>
        <pc:sldMkLst>
          <pc:docMk/>
          <pc:sldMk cId="0" sldId="284"/>
        </pc:sldMkLst>
        <pc:spChg chg="add mod ord">
          <ac:chgData name="Cox, E.P. (Evie)" userId="f6b3c370-290a-4e88-b8db-367b8bdc2915" providerId="ADAL" clId="{F117E032-ED68-4F2F-B1B0-5DCF94994981}" dt="2022-05-24T14:42:05.617" v="36" actId="167"/>
          <ac:spMkLst>
            <pc:docMk/>
            <pc:sldMk cId="0" sldId="284"/>
            <ac:spMk id="8" creationId="{8FF52AD5-A901-40B7-BF42-C662626A096D}"/>
          </ac:spMkLst>
        </pc:spChg>
      </pc:sldChg>
      <pc:sldChg chg="addSp modSp">
        <pc:chgData name="Cox, E.P. (Evie)" userId="f6b3c370-290a-4e88-b8db-367b8bdc2915" providerId="ADAL" clId="{F117E032-ED68-4F2F-B1B0-5DCF94994981}" dt="2022-05-24T14:42:07.239" v="37"/>
        <pc:sldMkLst>
          <pc:docMk/>
          <pc:sldMk cId="0" sldId="285"/>
        </pc:sldMkLst>
        <pc:spChg chg="add mod">
          <ac:chgData name="Cox, E.P. (Evie)" userId="f6b3c370-290a-4e88-b8db-367b8bdc2915" providerId="ADAL" clId="{F117E032-ED68-4F2F-B1B0-5DCF94994981}" dt="2022-05-24T14:42:07.239" v="37"/>
          <ac:spMkLst>
            <pc:docMk/>
            <pc:sldMk cId="0" sldId="285"/>
            <ac:spMk id="8" creationId="{16F2C162-3995-4236-B272-414D63F615D8}"/>
          </ac:spMkLst>
        </pc:spChg>
      </pc:sldChg>
      <pc:sldChg chg="addSp modSp">
        <pc:chgData name="Cox, E.P. (Evie)" userId="f6b3c370-290a-4e88-b8db-367b8bdc2915" providerId="ADAL" clId="{F117E032-ED68-4F2F-B1B0-5DCF94994981}" dt="2022-05-24T14:42:08.161" v="38"/>
        <pc:sldMkLst>
          <pc:docMk/>
          <pc:sldMk cId="0" sldId="286"/>
        </pc:sldMkLst>
        <pc:spChg chg="add mod">
          <ac:chgData name="Cox, E.P. (Evie)" userId="f6b3c370-290a-4e88-b8db-367b8bdc2915" providerId="ADAL" clId="{F117E032-ED68-4F2F-B1B0-5DCF94994981}" dt="2022-05-24T14:42:08.161" v="38"/>
          <ac:spMkLst>
            <pc:docMk/>
            <pc:sldMk cId="0" sldId="286"/>
            <ac:spMk id="11" creationId="{DDBB7571-EC4E-4E4E-BD97-0B72D70D80F4}"/>
          </ac:spMkLst>
        </pc:spChg>
      </pc:sldChg>
      <pc:sldChg chg="addSp modSp">
        <pc:chgData name="Cox, E.P. (Evie)" userId="f6b3c370-290a-4e88-b8db-367b8bdc2915" providerId="ADAL" clId="{F117E032-ED68-4F2F-B1B0-5DCF94994981}" dt="2022-05-24T14:42:09.581" v="39"/>
        <pc:sldMkLst>
          <pc:docMk/>
          <pc:sldMk cId="0" sldId="287"/>
        </pc:sldMkLst>
        <pc:spChg chg="add mod">
          <ac:chgData name="Cox, E.P. (Evie)" userId="f6b3c370-290a-4e88-b8db-367b8bdc2915" providerId="ADAL" clId="{F117E032-ED68-4F2F-B1B0-5DCF94994981}" dt="2022-05-24T14:42:09.581" v="39"/>
          <ac:spMkLst>
            <pc:docMk/>
            <pc:sldMk cId="0" sldId="287"/>
            <ac:spMk id="16" creationId="{F9E8C7A6-AA82-4E75-B4F2-E02543A69DC2}"/>
          </ac:spMkLst>
        </pc:spChg>
      </pc:sldChg>
      <pc:sldChg chg="addSp modSp">
        <pc:chgData name="Cox, E.P. (Evie)" userId="f6b3c370-290a-4e88-b8db-367b8bdc2915" providerId="ADAL" clId="{F117E032-ED68-4F2F-B1B0-5DCF94994981}" dt="2022-05-24T14:42:11.459" v="41"/>
        <pc:sldMkLst>
          <pc:docMk/>
          <pc:sldMk cId="0" sldId="288"/>
        </pc:sldMkLst>
        <pc:spChg chg="add mod">
          <ac:chgData name="Cox, E.P. (Evie)" userId="f6b3c370-290a-4e88-b8db-367b8bdc2915" providerId="ADAL" clId="{F117E032-ED68-4F2F-B1B0-5DCF94994981}" dt="2022-05-24T14:42:11.459" v="41"/>
          <ac:spMkLst>
            <pc:docMk/>
            <pc:sldMk cId="0" sldId="288"/>
            <ac:spMk id="12" creationId="{BA2FF31B-B38A-42F6-897D-1C59C2B631CC}"/>
          </ac:spMkLst>
        </pc:spChg>
      </pc:sldChg>
      <pc:sldChg chg="addSp modSp">
        <pc:chgData name="Cox, E.P. (Evie)" userId="f6b3c370-290a-4e88-b8db-367b8bdc2915" providerId="ADAL" clId="{F117E032-ED68-4F2F-B1B0-5DCF94994981}" dt="2022-05-24T14:42:10.974" v="40"/>
        <pc:sldMkLst>
          <pc:docMk/>
          <pc:sldMk cId="0" sldId="289"/>
        </pc:sldMkLst>
        <pc:spChg chg="add mod">
          <ac:chgData name="Cox, E.P. (Evie)" userId="f6b3c370-290a-4e88-b8db-367b8bdc2915" providerId="ADAL" clId="{F117E032-ED68-4F2F-B1B0-5DCF94994981}" dt="2022-05-24T14:42:10.974" v="40"/>
          <ac:spMkLst>
            <pc:docMk/>
            <pc:sldMk cId="0" sldId="289"/>
            <ac:spMk id="9" creationId="{0B0FDA08-9416-46DB-A0E6-2131B39912A8}"/>
          </ac:spMkLst>
        </pc:spChg>
      </pc:sldChg>
      <pc:sldChg chg="addSp delSp modSp mod">
        <pc:chgData name="Cox, E.P. (Evie)" userId="f6b3c370-290a-4e88-b8db-367b8bdc2915" providerId="ADAL" clId="{F117E032-ED68-4F2F-B1B0-5DCF94994981}" dt="2022-05-24T14:42:51.035" v="54" actId="478"/>
        <pc:sldMkLst>
          <pc:docMk/>
          <pc:sldMk cId="0" sldId="290"/>
        </pc:sldMkLst>
        <pc:spChg chg="add mod">
          <ac:chgData name="Cox, E.P. (Evie)" userId="f6b3c370-290a-4e88-b8db-367b8bdc2915" providerId="ADAL" clId="{F117E032-ED68-4F2F-B1B0-5DCF94994981}" dt="2022-05-24T14:42:12.523" v="42"/>
          <ac:spMkLst>
            <pc:docMk/>
            <pc:sldMk cId="0" sldId="290"/>
            <ac:spMk id="7" creationId="{C1DB314A-D0B1-4C63-B08E-F76702FBD01B}"/>
          </ac:spMkLst>
        </pc:spChg>
        <pc:spChg chg="del">
          <ac:chgData name="Cox, E.P. (Evie)" userId="f6b3c370-290a-4e88-b8db-367b8bdc2915" providerId="ADAL" clId="{F117E032-ED68-4F2F-B1B0-5DCF94994981}" dt="2022-05-24T14:42:51.035" v="54" actId="478"/>
          <ac:spMkLst>
            <pc:docMk/>
            <pc:sldMk cId="0" sldId="290"/>
            <ac:spMk id="842" creationId="{00000000-0000-0000-0000-000000000000}"/>
          </ac:spMkLst>
        </pc:spChg>
      </pc:sldChg>
      <pc:sldChg chg="addSp modSp">
        <pc:chgData name="Cox, E.P. (Evie)" userId="f6b3c370-290a-4e88-b8db-367b8bdc2915" providerId="ADAL" clId="{F117E032-ED68-4F2F-B1B0-5DCF94994981}" dt="2022-05-24T14:42:14.615" v="43"/>
        <pc:sldMkLst>
          <pc:docMk/>
          <pc:sldMk cId="0" sldId="291"/>
        </pc:sldMkLst>
        <pc:spChg chg="add mod">
          <ac:chgData name="Cox, E.P. (Evie)" userId="f6b3c370-290a-4e88-b8db-367b8bdc2915" providerId="ADAL" clId="{F117E032-ED68-4F2F-B1B0-5DCF94994981}" dt="2022-05-24T14:42:14.615" v="43"/>
          <ac:spMkLst>
            <pc:docMk/>
            <pc:sldMk cId="0" sldId="291"/>
            <ac:spMk id="15" creationId="{2CFF8596-81DF-4B1E-B85C-504159CCE359}"/>
          </ac:spMkLst>
        </pc:spChg>
      </pc:sldChg>
      <pc:sldChg chg="addSp modSp">
        <pc:chgData name="Cox, E.P. (Evie)" userId="f6b3c370-290a-4e88-b8db-367b8bdc2915" providerId="ADAL" clId="{F117E032-ED68-4F2F-B1B0-5DCF94994981}" dt="2022-05-24T14:42:15.580" v="44"/>
        <pc:sldMkLst>
          <pc:docMk/>
          <pc:sldMk cId="0" sldId="292"/>
        </pc:sldMkLst>
        <pc:spChg chg="add mod">
          <ac:chgData name="Cox, E.P. (Evie)" userId="f6b3c370-290a-4e88-b8db-367b8bdc2915" providerId="ADAL" clId="{F117E032-ED68-4F2F-B1B0-5DCF94994981}" dt="2022-05-24T14:42:15.580" v="44"/>
          <ac:spMkLst>
            <pc:docMk/>
            <pc:sldMk cId="0" sldId="292"/>
            <ac:spMk id="9" creationId="{16B23304-CE89-4A17-A857-8F472A8B37E4}"/>
          </ac:spMkLst>
        </pc:spChg>
      </pc:sldChg>
      <pc:sldChg chg="addSp modSp">
        <pc:chgData name="Cox, E.P. (Evie)" userId="f6b3c370-290a-4e88-b8db-367b8bdc2915" providerId="ADAL" clId="{F117E032-ED68-4F2F-B1B0-5DCF94994981}" dt="2022-05-24T14:42:16.620" v="45"/>
        <pc:sldMkLst>
          <pc:docMk/>
          <pc:sldMk cId="0" sldId="293"/>
        </pc:sldMkLst>
        <pc:spChg chg="add mod">
          <ac:chgData name="Cox, E.P. (Evie)" userId="f6b3c370-290a-4e88-b8db-367b8bdc2915" providerId="ADAL" clId="{F117E032-ED68-4F2F-B1B0-5DCF94994981}" dt="2022-05-24T14:42:16.620" v="45"/>
          <ac:spMkLst>
            <pc:docMk/>
            <pc:sldMk cId="0" sldId="293"/>
            <ac:spMk id="19" creationId="{8C6237B9-AA7B-4BA0-B801-69913BC816DF}"/>
          </ac:spMkLst>
        </pc:spChg>
      </pc:sldChg>
      <pc:sldChg chg="addSp delSp modSp mod">
        <pc:chgData name="Cox, E.P. (Evie)" userId="f6b3c370-290a-4e88-b8db-367b8bdc2915" providerId="ADAL" clId="{F117E032-ED68-4F2F-B1B0-5DCF94994981}" dt="2022-05-24T14:42:46.829" v="53" actId="478"/>
        <pc:sldMkLst>
          <pc:docMk/>
          <pc:sldMk cId="0" sldId="294"/>
        </pc:sldMkLst>
        <pc:spChg chg="add mod">
          <ac:chgData name="Cox, E.P. (Evie)" userId="f6b3c370-290a-4e88-b8db-367b8bdc2915" providerId="ADAL" clId="{F117E032-ED68-4F2F-B1B0-5DCF94994981}" dt="2022-05-24T14:42:17.142" v="46"/>
          <ac:spMkLst>
            <pc:docMk/>
            <pc:sldMk cId="0" sldId="294"/>
            <ac:spMk id="7" creationId="{49CCA67B-2290-4BFB-B16C-2DA95B4C249E}"/>
          </ac:spMkLst>
        </pc:spChg>
        <pc:spChg chg="del">
          <ac:chgData name="Cox, E.P. (Evie)" userId="f6b3c370-290a-4e88-b8db-367b8bdc2915" providerId="ADAL" clId="{F117E032-ED68-4F2F-B1B0-5DCF94994981}" dt="2022-05-24T14:42:46.829" v="53" actId="478"/>
          <ac:spMkLst>
            <pc:docMk/>
            <pc:sldMk cId="0" sldId="294"/>
            <ac:spMk id="904" creationId="{00000000-0000-0000-0000-000000000000}"/>
          </ac:spMkLst>
        </pc:spChg>
      </pc:sldChg>
      <pc:sldChg chg="addSp modSp mod">
        <pc:chgData name="Cox, E.P. (Evie)" userId="f6b3c370-290a-4e88-b8db-367b8bdc2915" providerId="ADAL" clId="{F117E032-ED68-4F2F-B1B0-5DCF94994981}" dt="2022-05-24T14:42:18.412" v="47"/>
        <pc:sldMkLst>
          <pc:docMk/>
          <pc:sldMk cId="0" sldId="295"/>
        </pc:sldMkLst>
        <pc:spChg chg="add mod">
          <ac:chgData name="Cox, E.P. (Evie)" userId="f6b3c370-290a-4e88-b8db-367b8bdc2915" providerId="ADAL" clId="{F117E032-ED68-4F2F-B1B0-5DCF94994981}" dt="2022-05-24T14:42:18.412" v="47"/>
          <ac:spMkLst>
            <pc:docMk/>
            <pc:sldMk cId="0" sldId="295"/>
            <ac:spMk id="7" creationId="{F74EE952-335E-4ACF-99BF-0E9B0366D0D0}"/>
          </ac:spMkLst>
        </pc:spChg>
        <pc:spChg chg="mod">
          <ac:chgData name="Cox, E.P. (Evie)" userId="f6b3c370-290a-4e88-b8db-367b8bdc2915" providerId="ADAL" clId="{F117E032-ED68-4F2F-B1B0-5DCF94994981}" dt="2022-05-24T14:40:25.982" v="1" actId="27636"/>
          <ac:spMkLst>
            <pc:docMk/>
            <pc:sldMk cId="0" sldId="295"/>
            <ac:spMk id="911" creationId="{00000000-0000-0000-0000-000000000000}"/>
          </ac:spMkLst>
        </pc:spChg>
      </pc:sldChg>
      <pc:sldChg chg="addSp delSp modSp mod">
        <pc:chgData name="Cox, E.P. (Evie)" userId="f6b3c370-290a-4e88-b8db-367b8bdc2915" providerId="ADAL" clId="{F117E032-ED68-4F2F-B1B0-5DCF94994981}" dt="2022-05-24T14:42:42.119" v="52" actId="478"/>
        <pc:sldMkLst>
          <pc:docMk/>
          <pc:sldMk cId="0" sldId="296"/>
        </pc:sldMkLst>
        <pc:spChg chg="add mod">
          <ac:chgData name="Cox, E.P. (Evie)" userId="f6b3c370-290a-4e88-b8db-367b8bdc2915" providerId="ADAL" clId="{F117E032-ED68-4F2F-B1B0-5DCF94994981}" dt="2022-05-24T14:42:19.204" v="48"/>
          <ac:spMkLst>
            <pc:docMk/>
            <pc:sldMk cId="0" sldId="296"/>
            <ac:spMk id="7" creationId="{C40C9421-89F7-46B2-A6E7-CE41B7899C7D}"/>
          </ac:spMkLst>
        </pc:spChg>
        <pc:spChg chg="del">
          <ac:chgData name="Cox, E.P. (Evie)" userId="f6b3c370-290a-4e88-b8db-367b8bdc2915" providerId="ADAL" clId="{F117E032-ED68-4F2F-B1B0-5DCF94994981}" dt="2022-05-24T14:42:42.119" v="52" actId="478"/>
          <ac:spMkLst>
            <pc:docMk/>
            <pc:sldMk cId="0" sldId="296"/>
            <ac:spMk id="924" creationId="{00000000-0000-0000-0000-000000000000}"/>
          </ac:spMkLst>
        </pc:spChg>
      </pc:sldChg>
      <pc:sldChg chg="addSp delSp modSp mod">
        <pc:chgData name="Cox, E.P. (Evie)" userId="f6b3c370-290a-4e88-b8db-367b8bdc2915" providerId="ADAL" clId="{F117E032-ED68-4F2F-B1B0-5DCF94994981}" dt="2022-05-24T14:42:39.380" v="51" actId="478"/>
        <pc:sldMkLst>
          <pc:docMk/>
          <pc:sldMk cId="0" sldId="297"/>
        </pc:sldMkLst>
        <pc:spChg chg="add mod">
          <ac:chgData name="Cox, E.P. (Evie)" userId="f6b3c370-290a-4e88-b8db-367b8bdc2915" providerId="ADAL" clId="{F117E032-ED68-4F2F-B1B0-5DCF94994981}" dt="2022-05-24T14:42:19.833" v="49"/>
          <ac:spMkLst>
            <pc:docMk/>
            <pc:sldMk cId="0" sldId="297"/>
            <ac:spMk id="7" creationId="{DFD64F44-7E76-4358-B02B-80FFE0FD63FA}"/>
          </ac:spMkLst>
        </pc:spChg>
        <pc:spChg chg="del">
          <ac:chgData name="Cox, E.P. (Evie)" userId="f6b3c370-290a-4e88-b8db-367b8bdc2915" providerId="ADAL" clId="{F117E032-ED68-4F2F-B1B0-5DCF94994981}" dt="2022-05-24T14:42:39.380" v="51" actId="478"/>
          <ac:spMkLst>
            <pc:docMk/>
            <pc:sldMk cId="0" sldId="297"/>
            <ac:spMk id="934" creationId="{00000000-0000-0000-0000-000000000000}"/>
          </ac:spMkLst>
        </pc:spChg>
      </pc:sldChg>
      <pc:sldChg chg="addSp modSp">
        <pc:chgData name="Cox, E.P. (Evie)" userId="f6b3c370-290a-4e88-b8db-367b8bdc2915" providerId="ADAL" clId="{F117E032-ED68-4F2F-B1B0-5DCF94994981}" dt="2022-05-24T14:42:20.478" v="50"/>
        <pc:sldMkLst>
          <pc:docMk/>
          <pc:sldMk cId="0" sldId="298"/>
        </pc:sldMkLst>
        <pc:spChg chg="add mod">
          <ac:chgData name="Cox, E.P. (Evie)" userId="f6b3c370-290a-4e88-b8db-367b8bdc2915" providerId="ADAL" clId="{F117E032-ED68-4F2F-B1B0-5DCF94994981}" dt="2022-05-24T14:42:20.478" v="50"/>
          <ac:spMkLst>
            <pc:docMk/>
            <pc:sldMk cId="0" sldId="298"/>
            <ac:spMk id="7" creationId="{8D9D541E-472C-4378-89D7-6C76F54C964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nl-NL"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c.europa.eu/docsroom/documents/46062"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2e2.unepdtu.org/wp-content/uploads/sites/3/2016/03/sme-2015.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c2e2.unepdtu.org/wp-content/uploads/sites/3/2016/03/sme-2015.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sciencedirect.com/science/article/pii/S1364032112006181"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nl-NL" i="1" err="1"/>
              <a:t>Instructions</a:t>
            </a:r>
            <a:r>
              <a:rPr lang="nl-NL" i="1"/>
              <a:t> </a:t>
            </a:r>
            <a:r>
              <a:rPr lang="nl-NL" i="1" err="1"/>
              <a:t>for</a:t>
            </a:r>
            <a:r>
              <a:rPr lang="nl-NL" i="1"/>
              <a:t> </a:t>
            </a:r>
            <a:r>
              <a:rPr lang="nl-NL" i="1" err="1"/>
              <a:t>the</a:t>
            </a:r>
            <a:r>
              <a:rPr lang="nl-NL" i="1"/>
              <a:t> trainer: The </a:t>
            </a:r>
            <a:r>
              <a:rPr lang="nl-NL" i="1" err="1"/>
              <a:t>barriers</a:t>
            </a:r>
            <a:r>
              <a:rPr lang="nl-NL" i="1"/>
              <a:t> </a:t>
            </a:r>
            <a:r>
              <a:rPr lang="nl-NL" i="1" err="1"/>
              <a:t>that</a:t>
            </a:r>
            <a:r>
              <a:rPr lang="nl-NL" i="1"/>
              <a:t> </a:t>
            </a:r>
            <a:r>
              <a:rPr lang="nl-NL" i="1" err="1"/>
              <a:t>were</a:t>
            </a:r>
            <a:r>
              <a:rPr lang="nl-NL" i="1"/>
              <a:t> </a:t>
            </a:r>
            <a:r>
              <a:rPr lang="nl-NL" i="1" err="1"/>
              <a:t>mentioned</a:t>
            </a:r>
            <a:r>
              <a:rPr lang="nl-NL" i="1"/>
              <a:t> in </a:t>
            </a:r>
            <a:r>
              <a:rPr lang="nl-NL" i="1" err="1"/>
              <a:t>the</a:t>
            </a:r>
            <a:r>
              <a:rPr lang="nl-NL" i="1"/>
              <a:t> brainstorm </a:t>
            </a:r>
            <a:r>
              <a:rPr lang="nl-NL" i="1" err="1"/>
              <a:t>can</a:t>
            </a:r>
            <a:r>
              <a:rPr lang="nl-NL" i="1"/>
              <a:t> (most </a:t>
            </a:r>
            <a:r>
              <a:rPr lang="nl-NL" i="1" err="1"/>
              <a:t>probably</a:t>
            </a:r>
            <a:r>
              <a:rPr lang="nl-NL" i="1"/>
              <a:t>) </a:t>
            </a:r>
            <a:r>
              <a:rPr lang="nl-NL" i="1" err="1"/>
              <a:t>be</a:t>
            </a:r>
            <a:r>
              <a:rPr lang="nl-NL" i="1"/>
              <a:t> </a:t>
            </a:r>
            <a:r>
              <a:rPr lang="nl-NL" i="1" err="1"/>
              <a:t>linked</a:t>
            </a:r>
            <a:r>
              <a:rPr lang="nl-NL" i="1"/>
              <a:t> </a:t>
            </a:r>
            <a:r>
              <a:rPr lang="nl-NL" i="1" err="1"/>
              <a:t>to</a:t>
            </a:r>
            <a:r>
              <a:rPr lang="nl-NL" i="1"/>
              <a:t> </a:t>
            </a:r>
            <a:r>
              <a:rPr lang="nl-NL" i="1" err="1"/>
              <a:t>the</a:t>
            </a:r>
            <a:r>
              <a:rPr lang="nl-NL" i="1"/>
              <a:t> </a:t>
            </a:r>
            <a:r>
              <a:rPr lang="nl-NL" i="1" err="1"/>
              <a:t>barriers</a:t>
            </a:r>
            <a:r>
              <a:rPr lang="nl-NL" i="1"/>
              <a:t> on </a:t>
            </a:r>
            <a:r>
              <a:rPr lang="nl-NL" i="1" err="1"/>
              <a:t>this</a:t>
            </a:r>
            <a:r>
              <a:rPr lang="nl-NL" i="1"/>
              <a:t> slide: </a:t>
            </a:r>
            <a:r>
              <a:rPr lang="nl-NL" i="1" err="1"/>
              <a:t>try</a:t>
            </a:r>
            <a:r>
              <a:rPr lang="nl-NL" i="1"/>
              <a:t> </a:t>
            </a:r>
            <a:r>
              <a:rPr lang="nl-NL" i="1" err="1"/>
              <a:t>to</a:t>
            </a:r>
            <a:r>
              <a:rPr lang="nl-NL" i="1"/>
              <a:t> combine </a:t>
            </a:r>
            <a:r>
              <a:rPr lang="nl-NL" i="1" err="1"/>
              <a:t>the</a:t>
            </a:r>
            <a:r>
              <a:rPr lang="nl-NL" i="1"/>
              <a:t> </a:t>
            </a:r>
            <a:r>
              <a:rPr lang="nl-NL" i="1" err="1"/>
              <a:t>beforementioned</a:t>
            </a:r>
            <a:r>
              <a:rPr lang="nl-NL" i="1"/>
              <a:t> </a:t>
            </a:r>
            <a:r>
              <a:rPr lang="nl-NL" i="1" err="1"/>
              <a:t>barriers</a:t>
            </a:r>
            <a:r>
              <a:rPr lang="nl-NL" i="1"/>
              <a:t> in </a:t>
            </a:r>
            <a:r>
              <a:rPr lang="nl-NL" i="1" err="1"/>
              <a:t>your</a:t>
            </a:r>
            <a:r>
              <a:rPr lang="nl-NL" i="1"/>
              <a:t> </a:t>
            </a:r>
            <a:r>
              <a:rPr lang="nl-NL" i="1" err="1"/>
              <a:t>explanation</a:t>
            </a:r>
            <a:r>
              <a:rPr lang="nl-NL" i="1"/>
              <a:t> of </a:t>
            </a:r>
            <a:r>
              <a:rPr lang="nl-NL" i="1" err="1"/>
              <a:t>this</a:t>
            </a:r>
            <a:r>
              <a:rPr lang="nl-NL" i="1"/>
              <a:t> slide.</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nl-NL"/>
              <a:t>An energy project is </a:t>
            </a:r>
            <a:r>
              <a:rPr lang="nl-NL" err="1"/>
              <a:t>developed</a:t>
            </a:r>
            <a:r>
              <a:rPr lang="nl-NL"/>
              <a:t> </a:t>
            </a:r>
            <a:r>
              <a:rPr lang="nl-NL" err="1"/>
              <a:t>within</a:t>
            </a:r>
            <a:r>
              <a:rPr lang="nl-NL"/>
              <a:t> </a:t>
            </a:r>
            <a:r>
              <a:rPr lang="nl-NL" err="1"/>
              <a:t>an</a:t>
            </a:r>
            <a:r>
              <a:rPr lang="nl-NL"/>
              <a:t> SME, but </a:t>
            </a:r>
            <a:r>
              <a:rPr lang="nl-NL" err="1"/>
              <a:t>it</a:t>
            </a:r>
            <a:r>
              <a:rPr lang="nl-NL"/>
              <a:t> is important </a:t>
            </a:r>
            <a:r>
              <a:rPr lang="nl-NL" err="1"/>
              <a:t>to</a:t>
            </a:r>
            <a:r>
              <a:rPr lang="nl-NL"/>
              <a:t> </a:t>
            </a:r>
            <a:r>
              <a:rPr lang="nl-NL" err="1"/>
              <a:t>remember</a:t>
            </a:r>
            <a:r>
              <a:rPr lang="nl-NL"/>
              <a:t> </a:t>
            </a:r>
            <a:r>
              <a:rPr lang="nl-NL" err="1"/>
              <a:t>that</a:t>
            </a:r>
            <a:r>
              <a:rPr lang="nl-NL"/>
              <a:t> </a:t>
            </a:r>
            <a:r>
              <a:rPr lang="nl-NL" err="1"/>
              <a:t>other</a:t>
            </a:r>
            <a:r>
              <a:rPr lang="nl-NL"/>
              <a:t> actors are </a:t>
            </a:r>
            <a:r>
              <a:rPr lang="nl-NL" err="1"/>
              <a:t>active</a:t>
            </a:r>
            <a:r>
              <a:rPr lang="nl-NL"/>
              <a:t> in </a:t>
            </a:r>
            <a:r>
              <a:rPr lang="nl-NL" err="1"/>
              <a:t>the</a:t>
            </a:r>
            <a:r>
              <a:rPr lang="nl-NL"/>
              <a:t> market </a:t>
            </a:r>
            <a:r>
              <a:rPr lang="nl-NL" err="1"/>
              <a:t>and</a:t>
            </a:r>
            <a:r>
              <a:rPr lang="nl-NL"/>
              <a:t> are </a:t>
            </a:r>
            <a:r>
              <a:rPr lang="nl-NL" err="1"/>
              <a:t>involved</a:t>
            </a:r>
            <a:r>
              <a:rPr lang="nl-NL"/>
              <a:t> in </a:t>
            </a:r>
            <a:r>
              <a:rPr lang="nl-NL" err="1"/>
              <a:t>the</a:t>
            </a:r>
            <a:r>
              <a:rPr lang="nl-NL"/>
              <a:t> </a:t>
            </a:r>
            <a:r>
              <a:rPr lang="nl-NL" err="1"/>
              <a:t>process</a:t>
            </a:r>
            <a:r>
              <a:rPr lang="nl-NL"/>
              <a:t>, e.g. </a:t>
            </a:r>
            <a:r>
              <a:rPr lang="nl-NL" err="1"/>
              <a:t>government</a:t>
            </a:r>
            <a:r>
              <a:rPr lang="nl-NL"/>
              <a:t>/politics, </a:t>
            </a:r>
            <a:r>
              <a:rPr lang="nl-NL" err="1"/>
              <a:t>technology</a:t>
            </a:r>
            <a:r>
              <a:rPr lang="nl-NL"/>
              <a:t>/services </a:t>
            </a:r>
            <a:r>
              <a:rPr lang="nl-NL" err="1"/>
              <a:t>suppliers</a:t>
            </a:r>
            <a:r>
              <a:rPr lang="nl-NL"/>
              <a:t>, designers </a:t>
            </a:r>
            <a:r>
              <a:rPr lang="nl-NL" err="1"/>
              <a:t>and</a:t>
            </a:r>
            <a:r>
              <a:rPr lang="nl-NL"/>
              <a:t> </a:t>
            </a:r>
            <a:r>
              <a:rPr lang="nl-NL" err="1"/>
              <a:t>manufactures</a:t>
            </a:r>
            <a:r>
              <a:rPr lang="nl-NL"/>
              <a:t>, energy </a:t>
            </a:r>
            <a:r>
              <a:rPr lang="nl-NL" err="1"/>
              <a:t>suppliers</a:t>
            </a:r>
            <a:r>
              <a:rPr lang="nl-NL"/>
              <a:t>, financiers (</a:t>
            </a:r>
            <a:r>
              <a:rPr lang="nl-NL" err="1"/>
              <a:t>capital</a:t>
            </a:r>
            <a:r>
              <a:rPr lang="nl-NL"/>
              <a:t> </a:t>
            </a:r>
            <a:r>
              <a:rPr lang="nl-NL" err="1"/>
              <a:t>suppliers</a:t>
            </a:r>
            <a:r>
              <a:rPr lang="nl-NL"/>
              <a:t>).</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nl-NL"/>
              <a:t>For </a:t>
            </a:r>
            <a:r>
              <a:rPr lang="nl-NL" err="1"/>
              <a:t>this</a:t>
            </a:r>
            <a:r>
              <a:rPr lang="nl-NL"/>
              <a:t> </a:t>
            </a:r>
            <a:r>
              <a:rPr lang="nl-NL" err="1"/>
              <a:t>reason</a:t>
            </a:r>
            <a:r>
              <a:rPr lang="nl-NL"/>
              <a:t>, </a:t>
            </a:r>
            <a:r>
              <a:rPr lang="nl-NL" err="1"/>
              <a:t>barriers</a:t>
            </a:r>
            <a:r>
              <a:rPr lang="nl-NL"/>
              <a:t> </a:t>
            </a:r>
            <a:r>
              <a:rPr lang="nl-NL" err="1"/>
              <a:t>can</a:t>
            </a:r>
            <a:r>
              <a:rPr lang="nl-NL"/>
              <a:t> </a:t>
            </a:r>
            <a:r>
              <a:rPr lang="nl-NL" err="1"/>
              <a:t>be</a:t>
            </a:r>
            <a:r>
              <a:rPr lang="nl-NL"/>
              <a:t> </a:t>
            </a:r>
            <a:r>
              <a:rPr lang="nl-NL" err="1"/>
              <a:t>divided</a:t>
            </a:r>
            <a:r>
              <a:rPr lang="nl-NL"/>
              <a:t> </a:t>
            </a:r>
            <a:r>
              <a:rPr lang="nl-NL" err="1"/>
              <a:t>into</a:t>
            </a:r>
            <a:r>
              <a:rPr lang="nl-NL"/>
              <a:t> </a:t>
            </a:r>
            <a:r>
              <a:rPr lang="nl-NL" err="1"/>
              <a:t>external</a:t>
            </a:r>
            <a:r>
              <a:rPr lang="nl-NL"/>
              <a:t> </a:t>
            </a:r>
            <a:r>
              <a:rPr lang="nl-NL" err="1"/>
              <a:t>barriers</a:t>
            </a:r>
            <a:r>
              <a:rPr lang="nl-NL"/>
              <a:t> (</a:t>
            </a:r>
            <a:r>
              <a:rPr lang="nl-NL" err="1"/>
              <a:t>with</a:t>
            </a:r>
            <a:r>
              <a:rPr lang="nl-NL"/>
              <a:t> respect </a:t>
            </a:r>
            <a:r>
              <a:rPr lang="nl-NL" err="1"/>
              <a:t>to</a:t>
            </a:r>
            <a:r>
              <a:rPr lang="nl-NL"/>
              <a:t> </a:t>
            </a:r>
            <a:r>
              <a:rPr lang="nl-NL" err="1"/>
              <a:t>the</a:t>
            </a:r>
            <a:r>
              <a:rPr lang="nl-NL"/>
              <a:t> </a:t>
            </a:r>
            <a:r>
              <a:rPr lang="nl-NL" err="1"/>
              <a:t>firm</a:t>
            </a:r>
            <a:r>
              <a:rPr lang="nl-NL"/>
              <a:t>) </a:t>
            </a:r>
            <a:r>
              <a:rPr lang="nl-NL" err="1"/>
              <a:t>and</a:t>
            </a:r>
            <a:r>
              <a:rPr lang="nl-NL"/>
              <a:t> </a:t>
            </a:r>
            <a:r>
              <a:rPr lang="nl-NL" err="1"/>
              <a:t>internal</a:t>
            </a:r>
            <a:r>
              <a:rPr lang="nl-NL"/>
              <a:t> </a:t>
            </a:r>
            <a:r>
              <a:rPr lang="nl-NL" err="1"/>
              <a:t>barriers</a:t>
            </a:r>
            <a:r>
              <a:rPr lang="nl-NL"/>
              <a:t>.  In </a:t>
            </a:r>
            <a:r>
              <a:rPr lang="nl-NL" err="1"/>
              <a:t>this</a:t>
            </a:r>
            <a:r>
              <a:rPr lang="nl-NL"/>
              <a:t> </a:t>
            </a:r>
            <a:r>
              <a:rPr lang="nl-NL" err="1"/>
              <a:t>presentation</a:t>
            </a:r>
            <a:r>
              <a:rPr lang="nl-NL"/>
              <a:t>, we </a:t>
            </a:r>
            <a:r>
              <a:rPr lang="nl-NL" err="1"/>
              <a:t>will</a:t>
            </a:r>
            <a:r>
              <a:rPr lang="nl-NL"/>
              <a:t> focus on </a:t>
            </a:r>
            <a:r>
              <a:rPr lang="nl-NL" err="1"/>
              <a:t>internal</a:t>
            </a:r>
            <a:r>
              <a:rPr lang="nl-NL"/>
              <a:t> </a:t>
            </a:r>
            <a:r>
              <a:rPr lang="nl-NL" err="1"/>
              <a:t>barriers</a:t>
            </a:r>
            <a:r>
              <a:rPr lang="nl-NL"/>
              <a:t> </a:t>
            </a:r>
            <a:r>
              <a:rPr lang="nl-NL" err="1"/>
              <a:t>which</a:t>
            </a:r>
            <a:r>
              <a:rPr lang="nl-NL"/>
              <a:t> </a:t>
            </a:r>
            <a:r>
              <a:rPr lang="nl-NL" err="1"/>
              <a:t>can</a:t>
            </a:r>
            <a:r>
              <a:rPr lang="nl-NL"/>
              <a:t> </a:t>
            </a:r>
            <a:r>
              <a:rPr lang="nl-NL" err="1"/>
              <a:t>be</a:t>
            </a:r>
            <a:r>
              <a:rPr lang="nl-NL"/>
              <a:t> </a:t>
            </a:r>
            <a:r>
              <a:rPr lang="nl-NL" err="1"/>
              <a:t>divided</a:t>
            </a:r>
            <a:r>
              <a:rPr lang="nl-NL"/>
              <a:t> </a:t>
            </a:r>
            <a:r>
              <a:rPr lang="nl-NL" err="1"/>
              <a:t>into</a:t>
            </a:r>
            <a:r>
              <a:rPr lang="nl-NL"/>
              <a:t> 5 </a:t>
            </a:r>
            <a:r>
              <a:rPr lang="nl-NL" err="1"/>
              <a:t>main</a:t>
            </a:r>
            <a:r>
              <a:rPr lang="nl-NL"/>
              <a:t> </a:t>
            </a:r>
            <a:r>
              <a:rPr lang="nl-NL" err="1"/>
              <a:t>categories</a:t>
            </a:r>
            <a:r>
              <a:rPr lang="nl-NL"/>
              <a:t>: </a:t>
            </a:r>
            <a:r>
              <a:rPr lang="nl-NL" err="1"/>
              <a:t>Economic</a:t>
            </a:r>
            <a:r>
              <a:rPr lang="nl-NL"/>
              <a:t>, Behavioural, </a:t>
            </a:r>
            <a:r>
              <a:rPr lang="nl-NL" err="1"/>
              <a:t>Organisational</a:t>
            </a:r>
            <a:r>
              <a:rPr lang="nl-NL"/>
              <a:t>, </a:t>
            </a:r>
            <a:r>
              <a:rPr lang="nl-NL" err="1"/>
              <a:t>barriers</a:t>
            </a:r>
            <a:r>
              <a:rPr lang="nl-NL"/>
              <a:t> </a:t>
            </a:r>
            <a:r>
              <a:rPr lang="nl-NL" err="1"/>
              <a:t>related</a:t>
            </a:r>
            <a:r>
              <a:rPr lang="nl-NL"/>
              <a:t> </a:t>
            </a:r>
            <a:r>
              <a:rPr lang="nl-NL" err="1"/>
              <a:t>to</a:t>
            </a:r>
            <a:r>
              <a:rPr lang="nl-NL"/>
              <a:t> </a:t>
            </a:r>
            <a:r>
              <a:rPr lang="nl-NL" err="1"/>
              <a:t>competences</a:t>
            </a:r>
            <a:r>
              <a:rPr lang="nl-NL"/>
              <a:t>, Awareness:</a:t>
            </a:r>
            <a:endParaRPr/>
          </a:p>
          <a:p>
            <a:pPr marL="0" lvl="0" indent="0" algn="l" rtl="0">
              <a:lnSpc>
                <a:spcPct val="100000"/>
              </a:lnSpc>
              <a:spcBef>
                <a:spcPts val="0"/>
              </a:spcBef>
              <a:spcAft>
                <a:spcPts val="0"/>
              </a:spcAft>
              <a:buClr>
                <a:schemeClr val="dk1"/>
              </a:buClr>
              <a:buSzPts val="1100"/>
              <a:buFont typeface="Arial"/>
              <a:buNone/>
            </a:pPr>
            <a:r>
              <a:rPr lang="nl-NL"/>
              <a:t>In </a:t>
            </a:r>
            <a:r>
              <a:rPr lang="nl-NL" err="1"/>
              <a:t>particular</a:t>
            </a:r>
            <a:r>
              <a:rPr lang="nl-NL"/>
              <a:t>:</a:t>
            </a:r>
            <a:endParaRPr/>
          </a:p>
          <a:p>
            <a:pPr marL="311150" lvl="0" indent="-171450" algn="l" rtl="0">
              <a:spcBef>
                <a:spcPts val="0"/>
              </a:spcBef>
              <a:spcAft>
                <a:spcPts val="0"/>
              </a:spcAft>
              <a:buClr>
                <a:schemeClr val="dk1"/>
              </a:buClr>
              <a:buSzPts val="1400"/>
              <a:buFont typeface="Arial" panose="020B0604020202020204" pitchFamily="34" charset="0"/>
              <a:buChar char="•"/>
            </a:pPr>
            <a:r>
              <a:rPr lang="nl-NL" b="1" err="1"/>
              <a:t>Economic</a:t>
            </a:r>
            <a:r>
              <a:rPr lang="nl-NL" b="1"/>
              <a:t> </a:t>
            </a:r>
            <a:r>
              <a:rPr lang="nl-NL" b="1" err="1"/>
              <a:t>barriers</a:t>
            </a:r>
            <a:r>
              <a:rPr lang="nl-NL"/>
              <a:t> are </a:t>
            </a:r>
            <a:r>
              <a:rPr lang="nl-NL" err="1"/>
              <a:t>related</a:t>
            </a:r>
            <a:r>
              <a:rPr lang="nl-NL"/>
              <a:t> </a:t>
            </a:r>
            <a:r>
              <a:rPr lang="nl-NL" err="1"/>
              <a:t>to</a:t>
            </a:r>
            <a:r>
              <a:rPr lang="nl-NL"/>
              <a:t> </a:t>
            </a:r>
            <a:r>
              <a:rPr lang="nl-NL" err="1"/>
              <a:t>the</a:t>
            </a:r>
            <a:r>
              <a:rPr lang="nl-NL"/>
              <a:t> </a:t>
            </a:r>
            <a:r>
              <a:rPr lang="nl-NL" err="1"/>
              <a:t>economic</a:t>
            </a:r>
            <a:r>
              <a:rPr lang="nl-NL"/>
              <a:t> </a:t>
            </a:r>
            <a:r>
              <a:rPr lang="nl-NL" err="1"/>
              <a:t>evaluation</a:t>
            </a:r>
            <a:r>
              <a:rPr lang="nl-NL"/>
              <a:t> of </a:t>
            </a:r>
            <a:r>
              <a:rPr lang="nl-NL" err="1"/>
              <a:t>an</a:t>
            </a:r>
            <a:r>
              <a:rPr lang="nl-NL"/>
              <a:t> energy efficiency investment.</a:t>
            </a:r>
            <a:endParaRPr/>
          </a:p>
          <a:p>
            <a:pPr marL="311150" lvl="0" indent="-171450" algn="l" rtl="0">
              <a:spcBef>
                <a:spcPts val="0"/>
              </a:spcBef>
              <a:spcAft>
                <a:spcPts val="0"/>
              </a:spcAft>
              <a:buClr>
                <a:schemeClr val="dk1"/>
              </a:buClr>
              <a:buSzPts val="1400"/>
              <a:buFont typeface="Arial" panose="020B0604020202020204" pitchFamily="34" charset="0"/>
              <a:buChar char="•"/>
            </a:pPr>
            <a:r>
              <a:rPr lang="nl-NL" b="1"/>
              <a:t>Behavioral </a:t>
            </a:r>
            <a:r>
              <a:rPr lang="nl-NL" b="1" err="1"/>
              <a:t>barriers</a:t>
            </a:r>
            <a:r>
              <a:rPr lang="nl-NL"/>
              <a:t> are </a:t>
            </a:r>
            <a:r>
              <a:rPr lang="nl-NL" err="1"/>
              <a:t>related</a:t>
            </a:r>
            <a:r>
              <a:rPr lang="nl-NL"/>
              <a:t> </a:t>
            </a:r>
            <a:r>
              <a:rPr lang="nl-NL" err="1"/>
              <a:t>to</a:t>
            </a:r>
            <a:r>
              <a:rPr lang="nl-NL"/>
              <a:t> </a:t>
            </a:r>
            <a:r>
              <a:rPr lang="nl-NL" err="1"/>
              <a:t>the</a:t>
            </a:r>
            <a:r>
              <a:rPr lang="nl-NL"/>
              <a:t> behavior of operators </a:t>
            </a:r>
            <a:r>
              <a:rPr lang="nl-NL" err="1"/>
              <a:t>and</a:t>
            </a:r>
            <a:r>
              <a:rPr lang="nl-NL"/>
              <a:t> </a:t>
            </a:r>
            <a:r>
              <a:rPr lang="nl-NL" err="1"/>
              <a:t>decision-makers</a:t>
            </a:r>
            <a:r>
              <a:rPr lang="nl-NL"/>
              <a:t> </a:t>
            </a:r>
            <a:r>
              <a:rPr lang="nl-NL" err="1"/>
              <a:t>within</a:t>
            </a:r>
            <a:r>
              <a:rPr lang="nl-NL"/>
              <a:t> </a:t>
            </a:r>
            <a:r>
              <a:rPr lang="nl-NL" err="1"/>
              <a:t>the</a:t>
            </a:r>
            <a:r>
              <a:rPr lang="nl-NL"/>
              <a:t> </a:t>
            </a:r>
            <a:r>
              <a:rPr lang="nl-NL" err="1"/>
              <a:t>firm</a:t>
            </a:r>
            <a:r>
              <a:rPr lang="nl-NL"/>
              <a:t>.</a:t>
            </a:r>
            <a:endParaRPr/>
          </a:p>
          <a:p>
            <a:pPr marL="311150" lvl="0" indent="-171450" algn="l" rtl="0">
              <a:spcBef>
                <a:spcPts val="0"/>
              </a:spcBef>
              <a:spcAft>
                <a:spcPts val="0"/>
              </a:spcAft>
              <a:buClr>
                <a:schemeClr val="dk1"/>
              </a:buClr>
              <a:buSzPts val="1400"/>
              <a:buFont typeface="Arial" panose="020B0604020202020204" pitchFamily="34" charset="0"/>
              <a:buChar char="•"/>
            </a:pPr>
            <a:r>
              <a:rPr lang="nl-NL" b="1" err="1"/>
              <a:t>Organizational</a:t>
            </a:r>
            <a:r>
              <a:rPr lang="nl-NL" b="1"/>
              <a:t> </a:t>
            </a:r>
            <a:r>
              <a:rPr lang="nl-NL" b="1" err="1"/>
              <a:t>barriers</a:t>
            </a:r>
            <a:r>
              <a:rPr lang="nl-NL"/>
              <a:t> </a:t>
            </a:r>
            <a:r>
              <a:rPr lang="nl-NL" err="1"/>
              <a:t>arise</a:t>
            </a:r>
            <a:r>
              <a:rPr lang="nl-NL"/>
              <a:t> </a:t>
            </a:r>
            <a:r>
              <a:rPr lang="nl-NL" err="1"/>
              <a:t>from</a:t>
            </a:r>
            <a:r>
              <a:rPr lang="nl-NL"/>
              <a:t> </a:t>
            </a:r>
            <a:r>
              <a:rPr lang="nl-NL" err="1"/>
              <a:t>the</a:t>
            </a:r>
            <a:r>
              <a:rPr lang="nl-NL"/>
              <a:t> </a:t>
            </a:r>
            <a:r>
              <a:rPr lang="nl-NL" err="1"/>
              <a:t>interaction</a:t>
            </a:r>
            <a:r>
              <a:rPr lang="nl-NL"/>
              <a:t> of different </a:t>
            </a:r>
            <a:r>
              <a:rPr lang="nl-NL" err="1"/>
              <a:t>functions</a:t>
            </a:r>
            <a:r>
              <a:rPr lang="nl-NL"/>
              <a:t> </a:t>
            </a:r>
            <a:r>
              <a:rPr lang="nl-NL" err="1"/>
              <a:t>within</a:t>
            </a:r>
            <a:r>
              <a:rPr lang="nl-NL"/>
              <a:t> </a:t>
            </a:r>
            <a:r>
              <a:rPr lang="nl-NL" err="1"/>
              <a:t>an</a:t>
            </a:r>
            <a:r>
              <a:rPr lang="nl-NL"/>
              <a:t> </a:t>
            </a:r>
            <a:r>
              <a:rPr lang="nl-NL" err="1"/>
              <a:t>enterprise</a:t>
            </a:r>
            <a:r>
              <a:rPr lang="nl-NL"/>
              <a:t> in </a:t>
            </a:r>
            <a:r>
              <a:rPr lang="nl-NL" err="1"/>
              <a:t>improving</a:t>
            </a:r>
            <a:r>
              <a:rPr lang="nl-NL"/>
              <a:t> energy efficiency.</a:t>
            </a:r>
            <a:endParaRPr/>
          </a:p>
          <a:p>
            <a:pPr marL="311150" lvl="0" indent="-171450" algn="l" rtl="0">
              <a:spcBef>
                <a:spcPts val="0"/>
              </a:spcBef>
              <a:spcAft>
                <a:spcPts val="0"/>
              </a:spcAft>
              <a:buClr>
                <a:schemeClr val="dk1"/>
              </a:buClr>
              <a:buSzPts val="1400"/>
              <a:buFont typeface="Arial" panose="020B0604020202020204" pitchFamily="34" charset="0"/>
              <a:buChar char="•"/>
            </a:pPr>
            <a:r>
              <a:rPr lang="nl-NL"/>
              <a:t>In order </a:t>
            </a:r>
            <a:r>
              <a:rPr lang="nl-NL" err="1"/>
              <a:t>to</a:t>
            </a:r>
            <a:r>
              <a:rPr lang="nl-NL"/>
              <a:t> </a:t>
            </a:r>
            <a:r>
              <a:rPr lang="nl-NL" err="1"/>
              <a:t>implement</a:t>
            </a:r>
            <a:r>
              <a:rPr lang="nl-NL"/>
              <a:t> energy efficiency </a:t>
            </a:r>
            <a:r>
              <a:rPr lang="nl-NL" err="1"/>
              <a:t>interventions</a:t>
            </a:r>
            <a:r>
              <a:rPr lang="nl-NL"/>
              <a:t>, </a:t>
            </a:r>
            <a:r>
              <a:rPr lang="nl-NL" err="1"/>
              <a:t>specific</a:t>
            </a:r>
            <a:r>
              <a:rPr lang="nl-NL"/>
              <a:t> </a:t>
            </a:r>
            <a:r>
              <a:rPr lang="nl-NL" b="1" err="1"/>
              <a:t>Competences</a:t>
            </a:r>
            <a:r>
              <a:rPr lang="nl-NL"/>
              <a:t> have </a:t>
            </a:r>
            <a:r>
              <a:rPr lang="nl-NL" err="1"/>
              <a:t>to</a:t>
            </a:r>
            <a:r>
              <a:rPr lang="nl-NL"/>
              <a:t> </a:t>
            </a:r>
            <a:r>
              <a:rPr lang="nl-NL" err="1"/>
              <a:t>be</a:t>
            </a:r>
            <a:r>
              <a:rPr lang="nl-NL"/>
              <a:t> </a:t>
            </a:r>
            <a:r>
              <a:rPr lang="nl-NL" err="1"/>
              <a:t>available</a:t>
            </a:r>
            <a:r>
              <a:rPr lang="nl-NL"/>
              <a:t> </a:t>
            </a:r>
            <a:r>
              <a:rPr lang="nl-NL" err="1"/>
              <a:t>within</a:t>
            </a:r>
            <a:r>
              <a:rPr lang="nl-NL"/>
              <a:t> </a:t>
            </a:r>
            <a:r>
              <a:rPr lang="nl-NL" err="1"/>
              <a:t>the</a:t>
            </a:r>
            <a:r>
              <a:rPr lang="nl-NL"/>
              <a:t> </a:t>
            </a:r>
            <a:r>
              <a:rPr lang="nl-NL" err="1"/>
              <a:t>organization</a:t>
            </a:r>
            <a:r>
              <a:rPr lang="nl-NL"/>
              <a:t>. Indeed, </a:t>
            </a:r>
            <a:r>
              <a:rPr lang="nl-NL" err="1"/>
              <a:t>those</a:t>
            </a:r>
            <a:r>
              <a:rPr lang="nl-NL"/>
              <a:t> </a:t>
            </a:r>
            <a:r>
              <a:rPr lang="nl-NL" err="1"/>
              <a:t>barriers</a:t>
            </a:r>
            <a:r>
              <a:rPr lang="nl-NL"/>
              <a:t> </a:t>
            </a:r>
            <a:r>
              <a:rPr lang="nl-NL" err="1"/>
              <a:t>can</a:t>
            </a:r>
            <a:r>
              <a:rPr lang="nl-NL"/>
              <a:t> </a:t>
            </a:r>
            <a:r>
              <a:rPr lang="nl-NL" err="1"/>
              <a:t>be</a:t>
            </a:r>
            <a:r>
              <a:rPr lang="nl-NL"/>
              <a:t> </a:t>
            </a:r>
            <a:r>
              <a:rPr lang="nl-NL" err="1"/>
              <a:t>particularly</a:t>
            </a:r>
            <a:r>
              <a:rPr lang="nl-NL"/>
              <a:t> </a:t>
            </a:r>
            <a:r>
              <a:rPr lang="nl-NL" err="1"/>
              <a:t>critical</a:t>
            </a:r>
            <a:r>
              <a:rPr lang="nl-NL"/>
              <a:t> </a:t>
            </a:r>
            <a:r>
              <a:rPr lang="nl-NL" err="1"/>
              <a:t>for</a:t>
            </a:r>
            <a:r>
              <a:rPr lang="nl-NL"/>
              <a:t> </a:t>
            </a:r>
            <a:r>
              <a:rPr lang="nl-NL" err="1"/>
              <a:t>SMEs</a:t>
            </a:r>
            <a:r>
              <a:rPr lang="nl-NL"/>
              <a:t>, in </a:t>
            </a:r>
            <a:r>
              <a:rPr lang="nl-NL" err="1"/>
              <a:t>which</a:t>
            </a:r>
            <a:r>
              <a:rPr lang="nl-NL"/>
              <a:t> </a:t>
            </a:r>
            <a:r>
              <a:rPr lang="nl-NL" err="1"/>
              <a:t>personnel</a:t>
            </a:r>
            <a:r>
              <a:rPr lang="nl-NL"/>
              <a:t> </a:t>
            </a:r>
            <a:r>
              <a:rPr lang="nl-NL" err="1"/>
              <a:t>might</a:t>
            </a:r>
            <a:r>
              <a:rPr lang="nl-NL"/>
              <a:t> </a:t>
            </a:r>
            <a:r>
              <a:rPr lang="nl-NL" err="1"/>
              <a:t>be</a:t>
            </a:r>
            <a:r>
              <a:rPr lang="nl-NL"/>
              <a:t> </a:t>
            </a:r>
            <a:r>
              <a:rPr lang="nl-NL" err="1"/>
              <a:t>trained</a:t>
            </a:r>
            <a:r>
              <a:rPr lang="nl-NL"/>
              <a:t> </a:t>
            </a:r>
            <a:r>
              <a:rPr lang="nl-NL" err="1"/>
              <a:t>to</a:t>
            </a:r>
            <a:r>
              <a:rPr lang="nl-NL"/>
              <a:t> </a:t>
            </a:r>
            <a:r>
              <a:rPr lang="nl-NL" err="1"/>
              <a:t>operate</a:t>
            </a:r>
            <a:r>
              <a:rPr lang="nl-NL"/>
              <a:t> equipment but without </a:t>
            </a:r>
            <a:r>
              <a:rPr lang="nl-NL" err="1"/>
              <a:t>sufficient</a:t>
            </a:r>
            <a:r>
              <a:rPr lang="nl-NL"/>
              <a:t> </a:t>
            </a:r>
            <a:r>
              <a:rPr lang="nl-NL" err="1"/>
              <a:t>knowledge</a:t>
            </a:r>
            <a:r>
              <a:rPr lang="nl-NL"/>
              <a:t> </a:t>
            </a:r>
            <a:r>
              <a:rPr lang="nl-NL" err="1"/>
              <a:t>to</a:t>
            </a:r>
            <a:r>
              <a:rPr lang="nl-NL"/>
              <a:t> analyze </a:t>
            </a:r>
            <a:r>
              <a:rPr lang="nl-NL" err="1"/>
              <a:t>inefficiencies</a:t>
            </a:r>
            <a:r>
              <a:rPr lang="nl-NL"/>
              <a:t>, </a:t>
            </a:r>
            <a:r>
              <a:rPr lang="nl-NL" err="1"/>
              <a:t>opportunities</a:t>
            </a:r>
            <a:r>
              <a:rPr lang="nl-NL"/>
              <a:t>, </a:t>
            </a:r>
            <a:r>
              <a:rPr lang="nl-NL" err="1"/>
              <a:t>and</a:t>
            </a:r>
            <a:r>
              <a:rPr lang="nl-NL"/>
              <a:t> </a:t>
            </a:r>
            <a:r>
              <a:rPr lang="nl-NL" err="1"/>
              <a:t>to</a:t>
            </a:r>
            <a:r>
              <a:rPr lang="nl-NL"/>
              <a:t> </a:t>
            </a:r>
            <a:r>
              <a:rPr lang="nl-NL" err="1"/>
              <a:t>implement</a:t>
            </a:r>
            <a:r>
              <a:rPr lang="nl-NL"/>
              <a:t> </a:t>
            </a:r>
            <a:r>
              <a:rPr lang="nl-NL" err="1"/>
              <a:t>the</a:t>
            </a:r>
            <a:r>
              <a:rPr lang="nl-NL"/>
              <a:t> </a:t>
            </a:r>
            <a:r>
              <a:rPr lang="nl-NL" err="1"/>
              <a:t>needed</a:t>
            </a:r>
            <a:r>
              <a:rPr lang="nl-NL"/>
              <a:t> actions.</a:t>
            </a:r>
            <a:endParaRPr/>
          </a:p>
          <a:p>
            <a:pPr marL="311150" lvl="0" indent="-171450" algn="l" rtl="0">
              <a:spcBef>
                <a:spcPts val="0"/>
              </a:spcBef>
              <a:spcAft>
                <a:spcPts val="0"/>
              </a:spcAft>
              <a:buClr>
                <a:schemeClr val="dk1"/>
              </a:buClr>
              <a:buSzPts val="1400"/>
              <a:buFont typeface="Arial" panose="020B0604020202020204" pitchFamily="34" charset="0"/>
              <a:buChar char="•"/>
            </a:pPr>
            <a:r>
              <a:rPr lang="nl-NL" b="1"/>
              <a:t>Awareness </a:t>
            </a:r>
            <a:r>
              <a:rPr lang="nl-NL" err="1"/>
              <a:t>pointing</a:t>
            </a:r>
            <a:r>
              <a:rPr lang="nl-NL"/>
              <a:t> out </a:t>
            </a:r>
            <a:r>
              <a:rPr lang="nl-NL" err="1"/>
              <a:t>the</a:t>
            </a:r>
            <a:r>
              <a:rPr lang="nl-NL"/>
              <a:t> </a:t>
            </a:r>
            <a:r>
              <a:rPr lang="nl-NL" err="1"/>
              <a:t>ignorance</a:t>
            </a:r>
            <a:r>
              <a:rPr lang="nl-NL"/>
              <a:t> of </a:t>
            </a:r>
            <a:r>
              <a:rPr lang="nl-NL" err="1"/>
              <a:t>decision</a:t>
            </a:r>
            <a:r>
              <a:rPr lang="nl-NL"/>
              <a:t> makers on energy efficiency.</a:t>
            </a:r>
            <a:endParaRPr/>
          </a:p>
        </p:txBody>
      </p:sp>
      <p:sp>
        <p:nvSpPr>
          <p:cNvPr id="457" name="Google Shape;45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r>
              <a:rPr lang="nl-NL" i="1" u="none" err="1"/>
              <a:t>Note</a:t>
            </a:r>
            <a:r>
              <a:rPr lang="nl-NL" i="1" u="none"/>
              <a:t> </a:t>
            </a:r>
            <a:r>
              <a:rPr lang="nl-NL" i="1" u="none" err="1"/>
              <a:t>for</a:t>
            </a:r>
            <a:r>
              <a:rPr lang="nl-NL" i="1" u="none"/>
              <a:t> trainer: </a:t>
            </a:r>
            <a:r>
              <a:rPr lang="nl-NL" i="1" u="none" err="1"/>
              <a:t>This</a:t>
            </a:r>
            <a:r>
              <a:rPr lang="nl-NL" i="1" u="none"/>
              <a:t> slide </a:t>
            </a:r>
            <a:r>
              <a:rPr lang="nl-NL" i="1" u="none" err="1"/>
              <a:t>contains</a:t>
            </a:r>
            <a:r>
              <a:rPr lang="nl-NL" i="1" u="none"/>
              <a:t> </a:t>
            </a:r>
            <a:r>
              <a:rPr lang="nl-NL" i="1" u="none" err="1"/>
              <a:t>an</a:t>
            </a:r>
            <a:r>
              <a:rPr lang="nl-NL" i="1" u="none"/>
              <a:t> </a:t>
            </a:r>
            <a:r>
              <a:rPr lang="nl-NL" i="1" u="none" err="1"/>
              <a:t>animation</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err="1"/>
              <a:t>Several</a:t>
            </a:r>
            <a:r>
              <a:rPr lang="nl-NL"/>
              <a:t> of these </a:t>
            </a:r>
            <a:r>
              <a:rPr lang="nl-NL" err="1"/>
              <a:t>barriers</a:t>
            </a:r>
            <a:r>
              <a:rPr lang="nl-NL"/>
              <a:t> </a:t>
            </a:r>
            <a:r>
              <a:rPr lang="nl-NL" err="1"/>
              <a:t>originate</a:t>
            </a:r>
            <a:r>
              <a:rPr lang="nl-NL"/>
              <a:t> </a:t>
            </a:r>
            <a:r>
              <a:rPr lang="nl-NL" err="1"/>
              <a:t>from</a:t>
            </a:r>
            <a:r>
              <a:rPr lang="nl-NL"/>
              <a:t> </a:t>
            </a:r>
            <a:r>
              <a:rPr lang="nl-NL" err="1"/>
              <a:t>within</a:t>
            </a:r>
            <a:r>
              <a:rPr lang="nl-NL"/>
              <a:t> </a:t>
            </a:r>
            <a:r>
              <a:rPr lang="nl-NL" err="1"/>
              <a:t>the</a:t>
            </a:r>
            <a:r>
              <a:rPr lang="nl-NL"/>
              <a:t> </a:t>
            </a:r>
            <a:r>
              <a:rPr lang="nl-NL" err="1"/>
              <a:t>enterprise</a:t>
            </a:r>
            <a:r>
              <a:rPr lang="nl-NL"/>
              <a:t>, </a:t>
            </a:r>
            <a:r>
              <a:rPr lang="nl-NL" err="1"/>
              <a:t>and</a:t>
            </a:r>
            <a:r>
              <a:rPr lang="nl-NL"/>
              <a:t> affect </a:t>
            </a:r>
            <a:r>
              <a:rPr lang="nl-NL" err="1"/>
              <a:t>the</a:t>
            </a:r>
            <a:r>
              <a:rPr lang="nl-NL"/>
              <a:t> </a:t>
            </a:r>
            <a:r>
              <a:rPr lang="nl-NL" err="1"/>
              <a:t>decision</a:t>
            </a:r>
            <a:r>
              <a:rPr lang="nl-NL"/>
              <a:t> making </a:t>
            </a:r>
            <a:r>
              <a:rPr lang="nl-NL" err="1"/>
              <a:t>process</a:t>
            </a:r>
            <a:r>
              <a:rPr lang="nl-NL"/>
              <a:t>. Every actor/</a:t>
            </a:r>
            <a:r>
              <a:rPr lang="nl-NL" err="1"/>
              <a:t>function</a:t>
            </a:r>
            <a:r>
              <a:rPr lang="nl-NL"/>
              <a:t> </a:t>
            </a:r>
            <a:r>
              <a:rPr lang="nl-NL" err="1"/>
              <a:t>that</a:t>
            </a:r>
            <a:r>
              <a:rPr lang="nl-NL"/>
              <a:t> is </a:t>
            </a:r>
            <a:r>
              <a:rPr lang="nl-NL" err="1"/>
              <a:t>involved</a:t>
            </a:r>
            <a:r>
              <a:rPr lang="nl-NL"/>
              <a:t> </a:t>
            </a:r>
            <a:r>
              <a:rPr lang="nl-NL" err="1"/>
              <a:t>with</a:t>
            </a:r>
            <a:r>
              <a:rPr lang="nl-NL"/>
              <a:t> </a:t>
            </a:r>
            <a:r>
              <a:rPr lang="nl-NL" err="1"/>
              <a:t>the</a:t>
            </a:r>
            <a:r>
              <a:rPr lang="nl-NL"/>
              <a:t> </a:t>
            </a:r>
            <a:r>
              <a:rPr lang="nl-NL" err="1"/>
              <a:t>decision</a:t>
            </a:r>
            <a:r>
              <a:rPr lang="nl-NL"/>
              <a:t> making (e.g. </a:t>
            </a:r>
            <a:r>
              <a:rPr lang="nl-NL" err="1"/>
              <a:t>the</a:t>
            </a:r>
            <a:r>
              <a:rPr lang="nl-NL"/>
              <a:t> management, </a:t>
            </a:r>
            <a:r>
              <a:rPr lang="nl-NL" err="1"/>
              <a:t>the</a:t>
            </a:r>
            <a:r>
              <a:rPr lang="nl-NL"/>
              <a:t> </a:t>
            </a:r>
            <a:r>
              <a:rPr lang="nl-NL" err="1"/>
              <a:t>production</a:t>
            </a:r>
            <a:r>
              <a:rPr lang="nl-NL"/>
              <a:t>, </a:t>
            </a:r>
            <a:r>
              <a:rPr lang="nl-NL" err="1"/>
              <a:t>the</a:t>
            </a:r>
            <a:r>
              <a:rPr lang="nl-NL"/>
              <a:t> </a:t>
            </a:r>
            <a:r>
              <a:rPr lang="nl-NL" err="1"/>
              <a:t>procurement</a:t>
            </a:r>
            <a:r>
              <a:rPr lang="nl-NL"/>
              <a:t>) has </a:t>
            </a:r>
            <a:r>
              <a:rPr lang="nl-NL" err="1"/>
              <a:t>their</a:t>
            </a:r>
            <a:r>
              <a:rPr lang="nl-NL"/>
              <a:t> </a:t>
            </a:r>
            <a:r>
              <a:rPr lang="nl-NL" err="1"/>
              <a:t>own</a:t>
            </a:r>
            <a:r>
              <a:rPr lang="nl-NL"/>
              <a:t> behavior </a:t>
            </a:r>
            <a:r>
              <a:rPr lang="nl-NL" err="1"/>
              <a:t>and</a:t>
            </a:r>
            <a:r>
              <a:rPr lang="nl-NL"/>
              <a:t> </a:t>
            </a:r>
            <a:r>
              <a:rPr lang="nl-NL" err="1"/>
              <a:t>competence</a:t>
            </a:r>
            <a:r>
              <a:rPr lang="nl-NL"/>
              <a:t> </a:t>
            </a:r>
            <a:r>
              <a:rPr lang="nl-NL" err="1"/>
              <a:t>concerning</a:t>
            </a:r>
            <a:r>
              <a:rPr lang="nl-NL"/>
              <a:t> energy efficiency. </a:t>
            </a:r>
            <a:r>
              <a:rPr lang="nl-NL" err="1"/>
              <a:t>And</a:t>
            </a:r>
            <a:r>
              <a:rPr lang="nl-NL"/>
              <a:t> all these actors/</a:t>
            </a:r>
            <a:r>
              <a:rPr lang="nl-NL" err="1"/>
              <a:t>functionshave</a:t>
            </a:r>
            <a:r>
              <a:rPr lang="nl-NL"/>
              <a:t> </a:t>
            </a:r>
            <a:r>
              <a:rPr lang="nl-NL" err="1"/>
              <a:t>an</a:t>
            </a:r>
            <a:r>
              <a:rPr lang="nl-NL"/>
              <a:t> </a:t>
            </a:r>
            <a:r>
              <a:rPr lang="nl-NL" err="1"/>
              <a:t>influence</a:t>
            </a:r>
            <a:r>
              <a:rPr lang="nl-NL"/>
              <a:t> on </a:t>
            </a:r>
            <a:r>
              <a:rPr lang="nl-NL" err="1"/>
              <a:t>the</a:t>
            </a:r>
            <a:r>
              <a:rPr lang="nl-NL"/>
              <a:t> </a:t>
            </a:r>
            <a:r>
              <a:rPr lang="nl-NL" err="1"/>
              <a:t>energy-efficiency</a:t>
            </a:r>
            <a:r>
              <a:rPr lang="nl-NL"/>
              <a:t> </a:t>
            </a:r>
            <a:r>
              <a:rPr lang="nl-NL" err="1"/>
              <a:t>decision</a:t>
            </a:r>
            <a:r>
              <a:rPr lang="nl-NL"/>
              <a:t>-making </a:t>
            </a:r>
            <a:r>
              <a:rPr lang="nl-NL" err="1"/>
              <a:t>process</a:t>
            </a:r>
            <a:r>
              <a:rPr lang="nl-NL"/>
              <a:t>.</a:t>
            </a:r>
            <a:endParaRPr/>
          </a:p>
          <a:p>
            <a:pPr marL="0" lvl="0" indent="0" algn="l" rtl="0">
              <a:lnSpc>
                <a:spcPct val="100000"/>
              </a:lnSpc>
              <a:spcBef>
                <a:spcPts val="0"/>
              </a:spcBef>
              <a:spcAft>
                <a:spcPts val="0"/>
              </a:spcAft>
              <a:buClr>
                <a:schemeClr val="dk1"/>
              </a:buClr>
              <a:buSzPts val="1400"/>
              <a:buFont typeface="Calibri"/>
              <a:buNone/>
            </a:pPr>
            <a:r>
              <a:rPr lang="nl-NL"/>
              <a:t>For </a:t>
            </a:r>
            <a:r>
              <a:rPr lang="nl-NL" err="1"/>
              <a:t>example</a:t>
            </a:r>
            <a:r>
              <a:rPr lang="nl-NL"/>
              <a:t>, </a:t>
            </a:r>
            <a:r>
              <a:rPr lang="nl-NL" err="1"/>
              <a:t>if</a:t>
            </a:r>
            <a:r>
              <a:rPr lang="nl-NL"/>
              <a:t> </a:t>
            </a:r>
            <a:r>
              <a:rPr lang="nl-NL" err="1"/>
              <a:t>the</a:t>
            </a:r>
            <a:r>
              <a:rPr lang="nl-NL"/>
              <a:t> management is </a:t>
            </a:r>
            <a:r>
              <a:rPr lang="nl-NL" err="1"/>
              <a:t>not</a:t>
            </a:r>
            <a:r>
              <a:rPr lang="nl-NL"/>
              <a:t> </a:t>
            </a:r>
            <a:r>
              <a:rPr lang="nl-NL" err="1"/>
              <a:t>aware</a:t>
            </a:r>
            <a:r>
              <a:rPr lang="nl-NL"/>
              <a:t> of </a:t>
            </a:r>
            <a:r>
              <a:rPr lang="nl-NL" err="1"/>
              <a:t>the</a:t>
            </a:r>
            <a:r>
              <a:rPr lang="nl-NL"/>
              <a:t> </a:t>
            </a:r>
            <a:r>
              <a:rPr lang="nl-NL" err="1"/>
              <a:t>opportunities</a:t>
            </a:r>
            <a:r>
              <a:rPr lang="nl-NL"/>
              <a:t> of energy efficiency, </a:t>
            </a:r>
            <a:r>
              <a:rPr lang="nl-NL" err="1"/>
              <a:t>then</a:t>
            </a:r>
            <a:r>
              <a:rPr lang="nl-NL"/>
              <a:t> </a:t>
            </a:r>
            <a:r>
              <a:rPr lang="nl-NL" err="1"/>
              <a:t>this</a:t>
            </a:r>
            <a:r>
              <a:rPr lang="nl-NL"/>
              <a:t> has a </a:t>
            </a:r>
            <a:r>
              <a:rPr lang="nl-NL" err="1"/>
              <a:t>negative</a:t>
            </a:r>
            <a:r>
              <a:rPr lang="nl-NL"/>
              <a:t> effect on </a:t>
            </a:r>
            <a:r>
              <a:rPr lang="nl-NL" err="1"/>
              <a:t>the</a:t>
            </a:r>
            <a:r>
              <a:rPr lang="nl-NL"/>
              <a:t> </a:t>
            </a:r>
            <a:r>
              <a:rPr lang="nl-NL" err="1"/>
              <a:t>decision</a:t>
            </a:r>
            <a:r>
              <a:rPr lang="nl-NL"/>
              <a:t> making </a:t>
            </a:r>
            <a:r>
              <a:rPr lang="nl-NL" err="1"/>
              <a:t>process</a:t>
            </a:r>
            <a:r>
              <a:rPr lang="nl-NL"/>
              <a:t> </a:t>
            </a:r>
            <a:r>
              <a:rPr lang="nl-NL" err="1"/>
              <a:t>for</a:t>
            </a:r>
            <a:r>
              <a:rPr lang="nl-NL"/>
              <a:t> </a:t>
            </a:r>
            <a:r>
              <a:rPr lang="nl-NL" err="1"/>
              <a:t>improved</a:t>
            </a:r>
            <a:r>
              <a:rPr lang="nl-NL"/>
              <a:t> energy efficiency.</a:t>
            </a:r>
            <a:endParaRPr/>
          </a:p>
          <a:p>
            <a:pPr marL="0" lvl="0" indent="0" algn="l" rtl="0">
              <a:lnSpc>
                <a:spcPct val="100000"/>
              </a:lnSpc>
              <a:spcBef>
                <a:spcPts val="0"/>
              </a:spcBef>
              <a:spcAft>
                <a:spcPts val="0"/>
              </a:spcAft>
              <a:buClr>
                <a:schemeClr val="dk1"/>
              </a:buClr>
              <a:buSzPts val="1400"/>
              <a:buFont typeface="Calibri"/>
              <a:buNone/>
            </a:pPr>
            <a:r>
              <a:rPr lang="nl-NL"/>
              <a:t>The </a:t>
            </a:r>
            <a:r>
              <a:rPr lang="nl-NL" err="1"/>
              <a:t>simpler</a:t>
            </a:r>
            <a:r>
              <a:rPr lang="nl-NL"/>
              <a:t> </a:t>
            </a:r>
            <a:r>
              <a:rPr lang="nl-NL" err="1"/>
              <a:t>the</a:t>
            </a:r>
            <a:r>
              <a:rPr lang="nl-NL"/>
              <a:t> </a:t>
            </a:r>
            <a:r>
              <a:rPr lang="nl-NL" err="1"/>
              <a:t>organization</a:t>
            </a:r>
            <a:r>
              <a:rPr lang="nl-NL"/>
              <a:t> </a:t>
            </a:r>
            <a:r>
              <a:rPr lang="nl-NL" err="1"/>
              <a:t>within</a:t>
            </a:r>
            <a:r>
              <a:rPr lang="nl-NL"/>
              <a:t> </a:t>
            </a:r>
            <a:r>
              <a:rPr lang="nl-NL" err="1"/>
              <a:t>the</a:t>
            </a:r>
            <a:r>
              <a:rPr lang="nl-NL"/>
              <a:t> </a:t>
            </a:r>
            <a:r>
              <a:rPr lang="nl-NL" err="1"/>
              <a:t>enterprise</a:t>
            </a:r>
            <a:r>
              <a:rPr lang="nl-NL"/>
              <a:t>, more power is </a:t>
            </a:r>
            <a:r>
              <a:rPr lang="nl-NL" err="1"/>
              <a:t>centralised</a:t>
            </a:r>
            <a:r>
              <a:rPr lang="nl-NL"/>
              <a:t> at a single </a:t>
            </a:r>
            <a:r>
              <a:rPr lang="nl-NL" err="1"/>
              <a:t>decision-maker</a:t>
            </a:r>
            <a:r>
              <a:rPr lang="nl-NL"/>
              <a:t>.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Next </a:t>
            </a:r>
            <a:r>
              <a:rPr lang="nl-NL" err="1"/>
              <a:t>to</a:t>
            </a:r>
            <a:r>
              <a:rPr lang="nl-NL"/>
              <a:t> </a:t>
            </a:r>
            <a:r>
              <a:rPr lang="nl-NL" err="1"/>
              <a:t>the</a:t>
            </a:r>
            <a:r>
              <a:rPr lang="nl-NL"/>
              <a:t> </a:t>
            </a:r>
            <a:r>
              <a:rPr lang="nl-NL" err="1"/>
              <a:t>involved</a:t>
            </a:r>
            <a:r>
              <a:rPr lang="nl-NL"/>
              <a:t> actors/</a:t>
            </a:r>
            <a:r>
              <a:rPr lang="nl-NL" err="1"/>
              <a:t>functions</a:t>
            </a:r>
            <a:r>
              <a:rPr lang="nl-NL"/>
              <a:t>, </a:t>
            </a:r>
            <a:r>
              <a:rPr lang="nl-NL" err="1"/>
              <a:t>the</a:t>
            </a:r>
            <a:r>
              <a:rPr lang="nl-NL"/>
              <a:t> availability of </a:t>
            </a:r>
            <a:r>
              <a:rPr lang="nl-NL" err="1"/>
              <a:t>various</a:t>
            </a:r>
            <a:r>
              <a:rPr lang="nl-NL"/>
              <a:t> resources </a:t>
            </a:r>
            <a:r>
              <a:rPr lang="nl-NL" err="1"/>
              <a:t>also</a:t>
            </a:r>
            <a:r>
              <a:rPr lang="nl-NL"/>
              <a:t> </a:t>
            </a:r>
            <a:r>
              <a:rPr lang="nl-NL" err="1"/>
              <a:t>affects</a:t>
            </a:r>
            <a:r>
              <a:rPr lang="nl-NL"/>
              <a:t> </a:t>
            </a:r>
            <a:r>
              <a:rPr lang="nl-NL" err="1"/>
              <a:t>the</a:t>
            </a:r>
            <a:r>
              <a:rPr lang="nl-NL"/>
              <a:t> </a:t>
            </a:r>
            <a:r>
              <a:rPr lang="nl-NL" err="1"/>
              <a:t>process</a:t>
            </a:r>
            <a:r>
              <a:rPr lang="nl-NL"/>
              <a:t> </a:t>
            </a:r>
            <a:r>
              <a:rPr lang="nl-NL" err="1"/>
              <a:t>toward</a:t>
            </a:r>
            <a:r>
              <a:rPr lang="nl-NL"/>
              <a:t> </a:t>
            </a:r>
            <a:r>
              <a:rPr lang="nl-NL" err="1"/>
              <a:t>the</a:t>
            </a:r>
            <a:r>
              <a:rPr lang="nl-NL"/>
              <a:t> </a:t>
            </a:r>
            <a:r>
              <a:rPr lang="nl-NL" err="1"/>
              <a:t>implementation</a:t>
            </a:r>
            <a:r>
              <a:rPr lang="nl-NL"/>
              <a:t> of energy efficiency.</a:t>
            </a:r>
            <a:endParaRPr>
              <a:solidFill>
                <a:srgbClr val="FF0000"/>
              </a:solidFill>
            </a:endParaRPr>
          </a:p>
          <a:p>
            <a:pPr marL="0" lvl="0" indent="0" algn="l" rtl="0">
              <a:lnSpc>
                <a:spcPct val="100000"/>
              </a:lnSpc>
              <a:spcBef>
                <a:spcPts val="0"/>
              </a:spcBef>
              <a:spcAft>
                <a:spcPts val="0"/>
              </a:spcAft>
              <a:buClr>
                <a:schemeClr val="dk1"/>
              </a:buClr>
              <a:buSzPts val="1400"/>
              <a:buFont typeface="Calibri"/>
              <a:buNone/>
            </a:pPr>
            <a:endParaRPr>
              <a:solidFill>
                <a:srgbClr val="FF0000"/>
              </a:solidFill>
            </a:endParaRPr>
          </a:p>
          <a:p>
            <a:pPr marL="0" lvl="0" indent="0" algn="l" rtl="0">
              <a:lnSpc>
                <a:spcPct val="100000"/>
              </a:lnSpc>
              <a:spcBef>
                <a:spcPts val="0"/>
              </a:spcBef>
              <a:spcAft>
                <a:spcPts val="0"/>
              </a:spcAft>
              <a:buClr>
                <a:srgbClr val="FF0000"/>
              </a:buClr>
              <a:buSzPts val="1400"/>
              <a:buFont typeface="Calibri"/>
              <a:buNone/>
            </a:pPr>
            <a:r>
              <a:rPr lang="nl-NL" b="0" err="1">
                <a:solidFill>
                  <a:srgbClr val="FF0000"/>
                </a:solidFill>
              </a:rPr>
              <a:t>So</a:t>
            </a:r>
            <a:r>
              <a:rPr lang="nl-NL" b="0">
                <a:solidFill>
                  <a:srgbClr val="FF0000"/>
                </a:solidFill>
              </a:rPr>
              <a:t> </a:t>
            </a:r>
            <a:r>
              <a:rPr lang="nl-NL" b="0" err="1">
                <a:solidFill>
                  <a:srgbClr val="FF0000"/>
                </a:solidFill>
              </a:rPr>
              <a:t>the</a:t>
            </a:r>
            <a:r>
              <a:rPr lang="nl-NL" b="0">
                <a:solidFill>
                  <a:srgbClr val="FF0000"/>
                </a:solidFill>
              </a:rPr>
              <a:t> </a:t>
            </a:r>
            <a:r>
              <a:rPr lang="nl-NL" b="0" err="1">
                <a:solidFill>
                  <a:srgbClr val="FF0000"/>
                </a:solidFill>
              </a:rPr>
              <a:t>internal</a:t>
            </a:r>
            <a:r>
              <a:rPr lang="nl-NL" b="0">
                <a:solidFill>
                  <a:srgbClr val="FF0000"/>
                </a:solidFill>
              </a:rPr>
              <a:t> </a:t>
            </a:r>
            <a:r>
              <a:rPr lang="nl-NL" b="0" err="1">
                <a:solidFill>
                  <a:srgbClr val="FF0000"/>
                </a:solidFill>
              </a:rPr>
              <a:t>barriers</a:t>
            </a:r>
            <a:r>
              <a:rPr lang="nl-NL" b="0">
                <a:solidFill>
                  <a:srgbClr val="FF0000"/>
                </a:solidFill>
              </a:rPr>
              <a:t> </a:t>
            </a:r>
            <a:r>
              <a:rPr lang="nl-NL" b="0" err="1">
                <a:solidFill>
                  <a:srgbClr val="FF0000"/>
                </a:solidFill>
              </a:rPr>
              <a:t>mainly</a:t>
            </a:r>
            <a:r>
              <a:rPr lang="nl-NL" b="0">
                <a:solidFill>
                  <a:srgbClr val="FF0000"/>
                </a:solidFill>
              </a:rPr>
              <a:t> </a:t>
            </a:r>
            <a:r>
              <a:rPr lang="nl-NL" b="0" err="1">
                <a:solidFill>
                  <a:srgbClr val="FF0000"/>
                </a:solidFill>
              </a:rPr>
              <a:t>arise</a:t>
            </a:r>
            <a:r>
              <a:rPr lang="nl-NL" b="0">
                <a:solidFill>
                  <a:srgbClr val="FF0000"/>
                </a:solidFill>
              </a:rPr>
              <a:t> </a:t>
            </a:r>
            <a:r>
              <a:rPr lang="nl-NL" b="0" err="1">
                <a:solidFill>
                  <a:srgbClr val="FF0000"/>
                </a:solidFill>
              </a:rPr>
              <a:t>from</a:t>
            </a:r>
            <a:r>
              <a:rPr lang="nl-NL" b="0">
                <a:solidFill>
                  <a:srgbClr val="FF0000"/>
                </a:solidFill>
              </a:rPr>
              <a:t> </a:t>
            </a:r>
            <a:r>
              <a:rPr lang="nl-NL" b="0" err="1">
                <a:solidFill>
                  <a:srgbClr val="FF0000"/>
                </a:solidFill>
              </a:rPr>
              <a:t>the</a:t>
            </a:r>
            <a:r>
              <a:rPr lang="nl-NL" b="0">
                <a:solidFill>
                  <a:srgbClr val="FF0000"/>
                </a:solidFill>
              </a:rPr>
              <a:t> </a:t>
            </a:r>
            <a:r>
              <a:rPr lang="nl-NL" b="0" err="1">
                <a:solidFill>
                  <a:srgbClr val="FF0000"/>
                </a:solidFill>
              </a:rPr>
              <a:t>involved</a:t>
            </a:r>
            <a:r>
              <a:rPr lang="nl-NL" b="0">
                <a:solidFill>
                  <a:srgbClr val="FF0000"/>
                </a:solidFill>
              </a:rPr>
              <a:t> actors (</a:t>
            </a:r>
            <a:r>
              <a:rPr lang="nl-NL" b="0" err="1">
                <a:solidFill>
                  <a:srgbClr val="FF0000"/>
                </a:solidFill>
              </a:rPr>
              <a:t>and</a:t>
            </a:r>
            <a:r>
              <a:rPr lang="nl-NL" b="0">
                <a:solidFill>
                  <a:srgbClr val="FF0000"/>
                </a:solidFill>
              </a:rPr>
              <a:t> </a:t>
            </a:r>
            <a:r>
              <a:rPr lang="nl-NL" b="0" err="1">
                <a:solidFill>
                  <a:srgbClr val="FF0000"/>
                </a:solidFill>
              </a:rPr>
              <a:t>their</a:t>
            </a:r>
            <a:r>
              <a:rPr lang="nl-NL" b="0">
                <a:solidFill>
                  <a:srgbClr val="FF0000"/>
                </a:solidFill>
              </a:rPr>
              <a:t> behavior) </a:t>
            </a:r>
            <a:r>
              <a:rPr lang="nl-NL" b="0" err="1">
                <a:solidFill>
                  <a:srgbClr val="FF0000"/>
                </a:solidFill>
              </a:rPr>
              <a:t>and</a:t>
            </a:r>
            <a:r>
              <a:rPr lang="nl-NL" b="0">
                <a:solidFill>
                  <a:srgbClr val="FF0000"/>
                </a:solidFill>
              </a:rPr>
              <a:t> </a:t>
            </a:r>
            <a:r>
              <a:rPr lang="nl-NL" b="0" err="1">
                <a:solidFill>
                  <a:srgbClr val="FF0000"/>
                </a:solidFill>
              </a:rPr>
              <a:t>the</a:t>
            </a:r>
            <a:r>
              <a:rPr lang="nl-NL" b="0">
                <a:solidFill>
                  <a:srgbClr val="FF0000"/>
                </a:solidFill>
              </a:rPr>
              <a:t> </a:t>
            </a:r>
            <a:r>
              <a:rPr lang="nl-NL" b="0" err="1">
                <a:solidFill>
                  <a:srgbClr val="FF0000"/>
                </a:solidFill>
              </a:rPr>
              <a:t>available</a:t>
            </a:r>
            <a:r>
              <a:rPr lang="nl-NL" b="0">
                <a:solidFill>
                  <a:srgbClr val="FF0000"/>
                </a:solidFill>
              </a:rPr>
              <a:t> resources.</a:t>
            </a:r>
            <a:endParaRPr b="0">
              <a:solidFill>
                <a:srgbClr val="FF0000"/>
              </a:solidFill>
            </a:endParaRPr>
          </a:p>
          <a:p>
            <a:pPr marL="0" lvl="0" indent="0" algn="l" rtl="0">
              <a:lnSpc>
                <a:spcPct val="100000"/>
              </a:lnSpc>
              <a:spcBef>
                <a:spcPts val="0"/>
              </a:spcBef>
              <a:spcAft>
                <a:spcPts val="0"/>
              </a:spcAft>
              <a:buClr>
                <a:schemeClr val="dk1"/>
              </a:buClr>
              <a:buSzPts val="1400"/>
              <a:buFont typeface="Calibri"/>
              <a:buNone/>
            </a:pPr>
            <a:endParaRPr b="1">
              <a:solidFill>
                <a:srgbClr val="FF0000"/>
              </a:solidFill>
            </a:endParaRPr>
          </a:p>
          <a:p>
            <a:pPr marL="0" lvl="0" indent="0" algn="l" rtl="0">
              <a:lnSpc>
                <a:spcPct val="100000"/>
              </a:lnSpc>
              <a:spcBef>
                <a:spcPts val="0"/>
              </a:spcBef>
              <a:spcAft>
                <a:spcPts val="0"/>
              </a:spcAft>
              <a:buClr>
                <a:schemeClr val="dk1"/>
              </a:buClr>
              <a:buSzPts val="1400"/>
              <a:buFont typeface="Calibri"/>
              <a:buNone/>
            </a:pPr>
            <a:endParaRPr/>
          </a:p>
        </p:txBody>
      </p:sp>
      <p:sp>
        <p:nvSpPr>
          <p:cNvPr id="469" name="Google Shape;469;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nl-NL" i="1" u="sng"/>
              <a:t>Instructions for the trainer</a:t>
            </a:r>
            <a:r>
              <a:rPr lang="nl-NL"/>
              <a:t>:</a:t>
            </a:r>
            <a:r>
              <a:rPr lang="nl-NL" i="1"/>
              <a:t> This slide summarises the most common barriers. The list is not exhaustive, so it is important to remember that there are other types of barriers (which can be mentioned in brainstorming, for example). You can choose to elaborate on all the barriers, or focus on the ones mentioned by the participants in the brainstorm.</a:t>
            </a:r>
            <a:endParaRPr i="1"/>
          </a:p>
          <a:p>
            <a:pPr marL="0" lvl="0" indent="0" algn="l" rtl="0">
              <a:lnSpc>
                <a:spcPct val="100000"/>
              </a:lnSpc>
              <a:spcBef>
                <a:spcPts val="0"/>
              </a:spcBef>
              <a:spcAft>
                <a:spcPts val="0"/>
              </a:spcAft>
              <a:buClr>
                <a:schemeClr val="dk1"/>
              </a:buClr>
              <a:buSzPts val="1400"/>
              <a:buFont typeface="Calibri"/>
              <a:buNone/>
            </a:pPr>
            <a:endParaRPr b="1"/>
          </a:p>
          <a:p>
            <a:pPr marL="0" lvl="0" indent="0" algn="l" rtl="0">
              <a:lnSpc>
                <a:spcPct val="100000"/>
              </a:lnSpc>
              <a:spcBef>
                <a:spcPts val="0"/>
              </a:spcBef>
              <a:spcAft>
                <a:spcPts val="0"/>
              </a:spcAft>
              <a:buClr>
                <a:schemeClr val="dk1"/>
              </a:buClr>
              <a:buSzPts val="1400"/>
              <a:buFont typeface="Calibri"/>
              <a:buNone/>
            </a:pPr>
            <a:r>
              <a:rPr lang="nl-NL"/>
              <a:t>For each category, several barriers are identified. In this presentation, we will focus and elaborate on the most common barriers, which are listed in the table. It is important to stress that these are only some of the possible barriers, and that other factors might influence the decision-making process. </a:t>
            </a:r>
            <a:endParaRPr b="1"/>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For the </a:t>
            </a:r>
            <a:r>
              <a:rPr lang="nl-NL" b="1"/>
              <a:t>Economic </a:t>
            </a:r>
            <a:r>
              <a:rPr lang="nl-NL"/>
              <a:t>Category,</a:t>
            </a:r>
            <a:r>
              <a:rPr lang="nl-NL" b="1"/>
              <a:t> </a:t>
            </a:r>
            <a:r>
              <a:rPr lang="nl-NL"/>
              <a:t>the most relevant barriers are</a:t>
            </a:r>
            <a:r>
              <a:rPr lang="nl-NL" b="1"/>
              <a:t>:</a:t>
            </a:r>
            <a:endParaRPr b="1">
              <a:solidFill>
                <a:srgbClr val="FF0000"/>
              </a:solidFill>
            </a:endParaRPr>
          </a:p>
          <a:p>
            <a:pPr marL="171450" lvl="0" indent="-171450" algn="l" rtl="0">
              <a:lnSpc>
                <a:spcPct val="100000"/>
              </a:lnSpc>
              <a:spcBef>
                <a:spcPts val="0"/>
              </a:spcBef>
              <a:spcAft>
                <a:spcPts val="0"/>
              </a:spcAft>
              <a:buClr>
                <a:schemeClr val="dk1"/>
              </a:buClr>
              <a:buSzPts val="1400"/>
              <a:buFont typeface="Arial"/>
              <a:buChar char="•"/>
            </a:pPr>
            <a:r>
              <a:rPr lang="nl-NL" b="1"/>
              <a:t>Low capital availability</a:t>
            </a:r>
            <a:r>
              <a:rPr lang="nl-NL"/>
              <a:t>. Indeed, even with a great awareness on the benefits of energy-efficient technologies, and considerable commitment of management and personnel to energy, the firm does not have sufficient own capital to invest in energy-efficient technologies.</a:t>
            </a:r>
            <a:endParaRPr/>
          </a:p>
          <a:p>
            <a:pPr marL="171450" lvl="0" indent="-171450" algn="l" rtl="0">
              <a:lnSpc>
                <a:spcPct val="100000"/>
              </a:lnSpc>
              <a:spcBef>
                <a:spcPts val="0"/>
              </a:spcBef>
              <a:spcAft>
                <a:spcPts val="0"/>
              </a:spcAft>
              <a:buClr>
                <a:schemeClr val="dk1"/>
              </a:buClr>
              <a:buSzPts val="1400"/>
              <a:buFont typeface="Arial"/>
              <a:buChar char="•"/>
            </a:pPr>
            <a:r>
              <a:rPr lang="nl-NL" b="1"/>
              <a:t>Hidden costs, for example </a:t>
            </a:r>
            <a:r>
              <a:rPr lang="nl-NL"/>
              <a:t>the transaction costs to obtain information on energy-efficient technologies, the cost related personnel training for new technology or the costs for the production stop while a new technology is implemented. It is important to keep in mind that</a:t>
            </a:r>
            <a:r>
              <a:rPr lang="nl-NL" b="1"/>
              <a:t> </a:t>
            </a:r>
            <a:r>
              <a:rPr lang="nl-NL"/>
              <a:t>those costs might differ significantly from the estimate in investment analyses</a:t>
            </a:r>
            <a:endParaRPr/>
          </a:p>
          <a:p>
            <a:pPr marL="171450" lvl="0" indent="-171450" algn="l" rtl="0">
              <a:lnSpc>
                <a:spcPct val="100000"/>
              </a:lnSpc>
              <a:spcBef>
                <a:spcPts val="0"/>
              </a:spcBef>
              <a:spcAft>
                <a:spcPts val="0"/>
              </a:spcAft>
              <a:buClr>
                <a:schemeClr val="dk1"/>
              </a:buClr>
              <a:buSzPts val="1400"/>
              <a:buFont typeface="Arial"/>
              <a:buChar char="•"/>
            </a:pPr>
            <a:r>
              <a:rPr lang="nl-NL"/>
              <a:t>The</a:t>
            </a:r>
            <a:r>
              <a:rPr lang="nl-NL" b="1"/>
              <a:t> Intervention-related risks (and uncertainties) </a:t>
            </a:r>
            <a:r>
              <a:rPr lang="nl-NL"/>
              <a:t>are something that always occur when implementing the energy efficiency interventions.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For the </a:t>
            </a:r>
            <a:r>
              <a:rPr lang="nl-NL" b="1"/>
              <a:t>Behavioural</a:t>
            </a:r>
            <a:r>
              <a:rPr lang="nl-NL"/>
              <a:t> barriers, the most important one is the </a:t>
            </a:r>
            <a:r>
              <a:rPr lang="nl-NL" b="1"/>
              <a:t>Lack of interest in energy efficiency</a:t>
            </a:r>
            <a:r>
              <a:rPr lang="nl-NL"/>
              <a:t>. This barrier includes several elements, each of those contributing to the perception that energy issues are not sufficiently interesting, for example, energy costs do not have sufficient weight with respect to the firm’s production costs or the firm perceives itself as already efficient.</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For </a:t>
            </a:r>
            <a:r>
              <a:rPr lang="nl-NL" b="1"/>
              <a:t>Organizational </a:t>
            </a:r>
            <a:r>
              <a:rPr lang="nl-NL"/>
              <a:t>barriers we can mention the </a:t>
            </a:r>
            <a:r>
              <a:rPr lang="nl-NL" b="1"/>
              <a:t>Lack of time</a:t>
            </a:r>
            <a:r>
              <a:rPr lang="nl-NL"/>
              <a:t>. Indeed the decision-makers, especially in SMEs, often do not have enough time to consider energy efficiency opportunities.</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As for the </a:t>
            </a:r>
            <a:r>
              <a:rPr lang="nl-NL" b="1"/>
              <a:t>Barriers related to competences</a:t>
            </a:r>
            <a:r>
              <a:rPr lang="nl-NL"/>
              <a:t>  we could find the difficult in:</a:t>
            </a:r>
            <a:endParaRPr/>
          </a:p>
          <a:p>
            <a:pPr marL="171450" lvl="0" indent="-171450" algn="l" rtl="0">
              <a:lnSpc>
                <a:spcPct val="100000"/>
              </a:lnSpc>
              <a:spcBef>
                <a:spcPts val="0"/>
              </a:spcBef>
              <a:spcAft>
                <a:spcPts val="0"/>
              </a:spcAft>
              <a:buClr>
                <a:schemeClr val="dk1"/>
              </a:buClr>
              <a:buSzPts val="1400"/>
              <a:buFont typeface="Arial"/>
              <a:buChar char="•"/>
            </a:pPr>
            <a:r>
              <a:rPr lang="nl-NL" b="1"/>
              <a:t>Identifying the inefficiencies and opportunities</a:t>
            </a:r>
            <a:r>
              <a:rPr lang="nl-NL"/>
              <a:t>: this barrier might occur when, even with a great awareness of the energy issues, and consciousness of the benefits of energy-efficient technologies, specific competences on methods and tools to identify energy waste are lacking and, consequently, the opportunities.</a:t>
            </a:r>
            <a:endParaRPr/>
          </a:p>
          <a:p>
            <a:pPr marL="171450" lvl="0" indent="-171450" algn="l" rtl="0">
              <a:lnSpc>
                <a:spcPct val="100000"/>
              </a:lnSpc>
              <a:spcBef>
                <a:spcPts val="0"/>
              </a:spcBef>
              <a:spcAft>
                <a:spcPts val="0"/>
              </a:spcAft>
              <a:buClr>
                <a:schemeClr val="dk1"/>
              </a:buClr>
              <a:buSzPts val="1400"/>
              <a:buFont typeface="Arial"/>
              <a:buChar char="•"/>
            </a:pPr>
            <a:r>
              <a:rPr lang="nl-NL"/>
              <a:t>Moreover without the support of external consultants or personnel it is difficult </a:t>
            </a:r>
            <a:r>
              <a:rPr lang="nl-NL" b="1"/>
              <a:t>Implementing the practices and interventions</a:t>
            </a:r>
            <a:r>
              <a:rPr lang="nl-NL"/>
              <a:t> for energy efficiency, </a:t>
            </a:r>
            <a:endParaRPr/>
          </a:p>
          <a:p>
            <a:pPr marL="0" lvl="0" indent="0" algn="l" rtl="0">
              <a:lnSpc>
                <a:spcPct val="100000"/>
              </a:lnSpc>
              <a:spcBef>
                <a:spcPts val="0"/>
              </a:spcBef>
              <a:spcAft>
                <a:spcPts val="0"/>
              </a:spcAft>
              <a:buClr>
                <a:schemeClr val="dk1"/>
              </a:buClr>
              <a:buSzPts val="1400"/>
              <a:buFont typeface="Calibri"/>
              <a:buNone/>
            </a:pPr>
            <a:endParaRPr b="1"/>
          </a:p>
          <a:p>
            <a:pPr marL="0" lvl="0" indent="0" algn="l" rtl="0">
              <a:lnSpc>
                <a:spcPct val="100000"/>
              </a:lnSpc>
              <a:spcBef>
                <a:spcPts val="0"/>
              </a:spcBef>
              <a:spcAft>
                <a:spcPts val="0"/>
              </a:spcAft>
              <a:buClr>
                <a:schemeClr val="dk1"/>
              </a:buClr>
              <a:buSzPts val="1400"/>
              <a:buFont typeface="Calibri"/>
              <a:buNone/>
            </a:pPr>
            <a:r>
              <a:rPr lang="nl-NL"/>
              <a:t>The last category is the </a:t>
            </a:r>
            <a:r>
              <a:rPr lang="nl-NL" b="1"/>
              <a:t>Awareness</a:t>
            </a:r>
            <a:r>
              <a:rPr lang="nl-NL"/>
              <a:t> and the </a:t>
            </a:r>
            <a:r>
              <a:rPr lang="nl-NL" b="1"/>
              <a:t>Lack of Awareness</a:t>
            </a:r>
            <a:r>
              <a:rPr lang="nl-NL"/>
              <a:t> represents a status – not only a behavior – of the decision-makers, in which they simply ignore the possible benefits coming from the implementation of energy efficiency opportunities.</a:t>
            </a:r>
            <a:endParaRPr/>
          </a:p>
        </p:txBody>
      </p:sp>
      <p:sp>
        <p:nvSpPr>
          <p:cNvPr id="499" name="Google Shape;49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g1032657dec5_0_3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9" name="Google Shape;509;g1032657dec5_0_3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nl-NL" i="1" u="none"/>
              <a:t>Note for trainer: This slide contains an animation</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nl-NL"/>
              <a:t>Energy efficiency remains an important opportunity for SMEs and the untapped potential for energy savings is still very high. The process of implementing an energy efficiency measure is certainly complex and lengthy, and there are many barriers that can affect the process, but there are opportunities, such as collective energy projects, that can help overcome these barriers.</a:t>
            </a:r>
            <a:endParaRPr/>
          </a:p>
        </p:txBody>
      </p:sp>
      <p:sp>
        <p:nvSpPr>
          <p:cNvPr id="510" name="Google Shape;510;g1032657dec5_0_3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5" name="Google Shape;52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i="1"/>
              <a:t>Note for the trainer: This section first explains what an energy project is, and then highlights the benefits and shows some best practis</a:t>
            </a:r>
            <a:endParaRPr i="1"/>
          </a:p>
        </p:txBody>
      </p:sp>
      <p:sp>
        <p:nvSpPr>
          <p:cNvPr id="526" name="Google Shape;52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5" name="Google Shape;535;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err="1">
                <a:latin typeface="Calibri" panose="020F0502020204030204" pitchFamily="34" charset="0"/>
                <a:cs typeface="Calibri" panose="020F0502020204030204" pitchFamily="34" charset="0"/>
              </a:rPr>
              <a:t>Collective</a:t>
            </a:r>
            <a:r>
              <a:rPr lang="nl-NL">
                <a:latin typeface="Calibri" panose="020F0502020204030204" pitchFamily="34" charset="0"/>
                <a:cs typeface="Calibri" panose="020F0502020204030204" pitchFamily="34" charset="0"/>
              </a:rPr>
              <a:t> energy </a:t>
            </a:r>
            <a:r>
              <a:rPr lang="nl-NL" err="1">
                <a:latin typeface="Calibri" panose="020F0502020204030204" pitchFamily="34" charset="0"/>
                <a:cs typeface="Calibri" panose="020F0502020204030204" pitchFamily="34" charset="0"/>
              </a:rPr>
              <a:t>projects</a:t>
            </a:r>
            <a:r>
              <a:rPr lang="nl-NL">
                <a:latin typeface="Calibri" panose="020F0502020204030204" pitchFamily="34" charset="0"/>
                <a:cs typeface="Calibri" panose="020F0502020204030204" pitchFamily="34" charset="0"/>
              </a:rPr>
              <a:t> are </a:t>
            </a:r>
            <a:r>
              <a:rPr lang="nl-NL" err="1">
                <a:latin typeface="Calibri" panose="020F0502020204030204" pitchFamily="34" charset="0"/>
                <a:cs typeface="Calibri" panose="020F0502020204030204" pitchFamily="34" charset="0"/>
              </a:rPr>
              <a:t>about</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implementing</a:t>
            </a:r>
            <a:r>
              <a:rPr lang="nl-NL">
                <a:latin typeface="Calibri" panose="020F0502020204030204" pitchFamily="34" charset="0"/>
                <a:cs typeface="Calibri" panose="020F0502020204030204" pitchFamily="34" charset="0"/>
              </a:rPr>
              <a:t> energy efficiency </a:t>
            </a:r>
            <a:r>
              <a:rPr lang="nl-NL" err="1">
                <a:latin typeface="Calibri" panose="020F0502020204030204" pitchFamily="34" charset="0"/>
                <a:cs typeface="Calibri" panose="020F0502020204030204" pitchFamily="34" charset="0"/>
              </a:rPr>
              <a:t>measures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together</a:t>
            </a:r>
            <a:r>
              <a:rPr lang="nl-NL">
                <a:latin typeface="Calibri" panose="020F0502020204030204" pitchFamily="34" charset="0"/>
                <a:cs typeface="Calibri" panose="020F0502020204030204" pitchFamily="34" charset="0"/>
              </a:rPr>
              <a:t>. </a:t>
            </a:r>
            <a:r>
              <a:rPr lang="nl-NL" b="0" i="0" u="none" strike="noStrike">
                <a:solidFill>
                  <a:srgbClr val="000000"/>
                </a:solidFill>
                <a:latin typeface="Calibri" panose="020F0502020204030204" pitchFamily="34" charset="0"/>
                <a:ea typeface="Arial"/>
                <a:cs typeface="Calibri" panose="020F0502020204030204" pitchFamily="34" charset="0"/>
                <a:sym typeface="Arial"/>
              </a:rPr>
              <a:t>A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collective</a:t>
            </a:r>
            <a:r>
              <a:rPr lang="nl-NL" b="0" i="0" u="none" strike="noStrike">
                <a:solidFill>
                  <a:srgbClr val="000000"/>
                </a:solidFill>
                <a:latin typeface="Calibri" panose="020F0502020204030204" pitchFamily="34" charset="0"/>
                <a:ea typeface="Arial"/>
                <a:cs typeface="Calibri" panose="020F0502020204030204" pitchFamily="34" charset="0"/>
                <a:sym typeface="Arial"/>
              </a:rPr>
              <a:t> energy project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entails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that</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two</a:t>
            </a:r>
            <a:r>
              <a:rPr lang="nl-NL" b="0" i="0" u="none" strike="noStrike">
                <a:solidFill>
                  <a:srgbClr val="000000"/>
                </a:solidFill>
                <a:latin typeface="Calibri" panose="020F0502020204030204" pitchFamily="34" charset="0"/>
                <a:ea typeface="Arial"/>
                <a:cs typeface="Calibri" panose="020F0502020204030204" pitchFamily="34" charset="0"/>
                <a:sym typeface="Arial"/>
              </a:rPr>
              <a:t> or more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SMEs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work</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together</a:t>
            </a:r>
            <a:r>
              <a:rPr lang="nl-NL" b="0" i="0" u="none" strike="noStrike">
                <a:solidFill>
                  <a:srgbClr val="000000"/>
                </a:solidFill>
                <a:latin typeface="Calibri" panose="020F0502020204030204" pitchFamily="34" charset="0"/>
                <a:ea typeface="Arial"/>
                <a:cs typeface="Calibri" panose="020F0502020204030204" pitchFamily="34" charset="0"/>
                <a:sym typeface="Arial"/>
              </a:rPr>
              <a:t> in a joint effort of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identifying</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and</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realizing</a:t>
            </a:r>
            <a:r>
              <a:rPr lang="nl-NL" b="0" i="0" u="none" strike="noStrike">
                <a:solidFill>
                  <a:srgbClr val="000000"/>
                </a:solidFill>
                <a:latin typeface="Calibri" panose="020F0502020204030204" pitchFamily="34" charset="0"/>
                <a:ea typeface="Arial"/>
                <a:cs typeface="Calibri" panose="020F0502020204030204" pitchFamily="34" charset="0"/>
                <a:sym typeface="Arial"/>
              </a:rPr>
              <a:t> energy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projects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This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way of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working</a:t>
            </a:r>
            <a:r>
              <a:rPr lang="nl-NL" b="0" i="0" u="none" strike="noStrike">
                <a:solidFill>
                  <a:srgbClr val="000000"/>
                </a:solidFill>
                <a:latin typeface="Calibri" panose="020F0502020204030204" pitchFamily="34" charset="0"/>
                <a:ea typeface="Arial"/>
                <a:cs typeface="Calibri" panose="020F0502020204030204" pitchFamily="34" charset="0"/>
                <a:sym typeface="Arial"/>
              </a:rPr>
              <a:t> is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often</a:t>
            </a:r>
            <a:r>
              <a:rPr lang="nl-NL" b="0" i="0" u="none" strike="noStrike">
                <a:solidFill>
                  <a:srgbClr val="000000"/>
                </a:solidFill>
                <a:latin typeface="Calibri" panose="020F0502020204030204" pitchFamily="34" charset="0"/>
                <a:ea typeface="Arial"/>
                <a:cs typeface="Calibri" panose="020F0502020204030204" pitchFamily="34" charset="0"/>
                <a:sym typeface="Arial"/>
              </a:rPr>
              <a:t> new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for</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SMEs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as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they</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are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used</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address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their</a:t>
            </a:r>
            <a:r>
              <a:rPr lang="nl-NL" b="0" i="0" u="none" strike="noStrike">
                <a:solidFill>
                  <a:srgbClr val="000000"/>
                </a:solidFill>
                <a:latin typeface="Calibri" panose="020F0502020204030204" pitchFamily="34" charset="0"/>
                <a:ea typeface="Arial"/>
                <a:cs typeface="Calibri" panose="020F0502020204030204" pitchFamily="34" charset="0"/>
                <a:sym typeface="Arial"/>
              </a:rPr>
              <a:t> energy efficiency on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an</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individual</a:t>
            </a:r>
            <a:r>
              <a:rPr lang="nl-NL" b="0" i="0" u="none" strike="noStrike">
                <a:solidFill>
                  <a:srgbClr val="000000"/>
                </a:solidFill>
                <a:latin typeface="Calibri" panose="020F0502020204030204" pitchFamily="34" charset="0"/>
                <a:ea typeface="Arial"/>
                <a:cs typeface="Calibri" panose="020F0502020204030204" pitchFamily="34" charset="0"/>
                <a:sym typeface="Arial"/>
              </a:rPr>
              <a:t> basis.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Working</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together</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can</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unlock</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additional</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potential</a:t>
            </a:r>
            <a:r>
              <a:rPr lang="nl-NL" b="0" i="0" u="none" strike="noStrike">
                <a:solidFill>
                  <a:srgbClr val="000000"/>
                </a:solidFill>
                <a:latin typeface="Calibri" panose="020F0502020204030204" pitchFamily="34" charset="0"/>
                <a:ea typeface="Arial"/>
                <a:cs typeface="Calibri" panose="020F0502020204030204" pitchFamily="34" charset="0"/>
                <a:sym typeface="Arial"/>
              </a:rPr>
              <a:t> or benefits.</a:t>
            </a:r>
            <a:endParaRPr>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b="0" i="0" u="none" strike="noStrike">
              <a:solidFill>
                <a:srgbClr val="000000"/>
              </a:solidFill>
              <a:latin typeface="Calibri" panose="020F0502020204030204" pitchFamily="34" charset="0"/>
              <a:ea typeface="Arial"/>
              <a:cs typeface="Calibri" panose="020F0502020204030204" pitchFamily="34" charset="0"/>
              <a:sym typeface="Arial"/>
            </a:endParaRPr>
          </a:p>
          <a:p>
            <a:pPr marL="0" lvl="0" indent="0" algn="l" rtl="0">
              <a:spcBef>
                <a:spcPts val="0"/>
              </a:spcBef>
              <a:spcAft>
                <a:spcPts val="0"/>
              </a:spcAft>
              <a:buNone/>
            </a:pPr>
            <a:r>
              <a:rPr lang="nl-NL" b="0" i="0" u="none" strike="noStrike" err="1">
                <a:solidFill>
                  <a:srgbClr val="000000"/>
                </a:solidFill>
                <a:latin typeface="Calibri" panose="020F0502020204030204" pitchFamily="34" charset="0"/>
                <a:ea typeface="Arial"/>
                <a:cs typeface="Calibri" panose="020F0502020204030204" pitchFamily="34" charset="0"/>
                <a:sym typeface="Arial"/>
              </a:rPr>
              <a:t>Collective</a:t>
            </a:r>
            <a:r>
              <a:rPr lang="nl-NL" b="0" i="0" u="none" strike="noStrike">
                <a:solidFill>
                  <a:srgbClr val="000000"/>
                </a:solidFill>
                <a:latin typeface="Calibri" panose="020F0502020204030204" pitchFamily="34" charset="0"/>
                <a:ea typeface="Arial"/>
                <a:cs typeface="Calibri" panose="020F0502020204030204" pitchFamily="34" charset="0"/>
                <a:sym typeface="Arial"/>
              </a:rPr>
              <a:t> energy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projects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occur</a:t>
            </a:r>
            <a:r>
              <a:rPr lang="nl-NL" b="0" i="0" u="none" strike="noStrike">
                <a:solidFill>
                  <a:srgbClr val="000000"/>
                </a:solidFill>
                <a:latin typeface="Calibri" panose="020F0502020204030204" pitchFamily="34" charset="0"/>
                <a:ea typeface="Arial"/>
                <a:cs typeface="Calibri" panose="020F0502020204030204" pitchFamily="34" charset="0"/>
                <a:sym typeface="Arial"/>
              </a:rPr>
              <a:t> in different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sizes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and</a:t>
            </a:r>
            <a:r>
              <a:rPr lang="nl-NL"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b="0" i="0" u="none" strike="noStrike" err="1">
                <a:solidFill>
                  <a:srgbClr val="000000"/>
                </a:solidFill>
                <a:latin typeface="Calibri" panose="020F0502020204030204" pitchFamily="34" charset="0"/>
                <a:ea typeface="Arial"/>
                <a:cs typeface="Calibri" panose="020F0502020204030204" pitchFamily="34" charset="0"/>
                <a:sym typeface="Arial"/>
              </a:rPr>
              <a:t>shapes</a:t>
            </a:r>
            <a:r>
              <a:rPr lang="nl-NL" b="0" i="0" u="none" strike="noStrike">
                <a:solidFill>
                  <a:srgbClr val="000000"/>
                </a:solidFill>
                <a:latin typeface="Calibri" panose="020F0502020204030204" pitchFamily="34" charset="0"/>
                <a:ea typeface="Arial"/>
                <a:cs typeface="Calibri" panose="020F0502020204030204" pitchFamily="34" charset="0"/>
                <a:sym typeface="Arial"/>
              </a:rPr>
              <a:t> … </a:t>
            </a:r>
            <a:r>
              <a:rPr lang="nl-NL" b="0" i="1" u="none" strike="noStrike">
                <a:solidFill>
                  <a:srgbClr val="000000"/>
                </a:solidFill>
                <a:latin typeface="Calibri" panose="020F0502020204030204" pitchFamily="34" charset="0"/>
                <a:ea typeface="Arial"/>
                <a:cs typeface="Calibri" panose="020F0502020204030204" pitchFamily="34" charset="0"/>
                <a:sym typeface="Arial"/>
              </a:rPr>
              <a:t>(next slide)</a:t>
            </a:r>
            <a:endParaRPr>
              <a:latin typeface="Calibri" panose="020F0502020204030204" pitchFamily="34" charset="0"/>
              <a:cs typeface="Calibri" panose="020F0502020204030204" pitchFamily="34" charset="0"/>
            </a:endParaRPr>
          </a:p>
        </p:txBody>
      </p:sp>
      <p:sp>
        <p:nvSpPr>
          <p:cNvPr id="536" name="Google Shape;536;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5" name="Google Shape;54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i="1" u="sng"/>
              <a:t>Instructions to trainer: </a:t>
            </a:r>
            <a:r>
              <a:rPr lang="nl-NL" i="1"/>
              <a:t>This aim of this slide is not to provide a comprehensive list of all potential energy projects, but to specify what we mean with ‘collective energy projects’.</a:t>
            </a:r>
            <a:endParaRPr/>
          </a:p>
          <a:p>
            <a:pPr marL="0" lvl="0" indent="0" algn="l" rtl="0">
              <a:spcBef>
                <a:spcPts val="0"/>
              </a:spcBef>
              <a:spcAft>
                <a:spcPts val="0"/>
              </a:spcAft>
              <a:buNone/>
            </a:pPr>
            <a:endParaRPr/>
          </a:p>
          <a:p>
            <a:pPr marL="0" lvl="0" indent="0" algn="l" rtl="0">
              <a:spcBef>
                <a:spcPts val="0"/>
              </a:spcBef>
              <a:spcAft>
                <a:spcPts val="0"/>
              </a:spcAft>
              <a:buNone/>
            </a:pPr>
            <a:r>
              <a:rPr lang="nl-NL">
                <a:solidFill>
                  <a:srgbClr val="FF0000"/>
                </a:solidFill>
              </a:rPr>
              <a:t>Collective energy projects can be aimed at implementing building-related measures. These are measures that provide a benefits for individual companies/buildings, but can be purchased collectively for savings and linking expertise. These types of measures are often easier to start with if the business area is just starting with the collaborative approach. LED and building management are the easiest solutions to enthuse companies.</a:t>
            </a:r>
            <a:endParaRPr/>
          </a:p>
          <a:p>
            <a:pPr marL="0" lvl="0" indent="0" algn="l" rtl="0">
              <a:spcBef>
                <a:spcPts val="0"/>
              </a:spcBef>
              <a:spcAft>
                <a:spcPts val="0"/>
              </a:spcAft>
              <a:buNone/>
            </a:pPr>
            <a:endParaRPr>
              <a:solidFill>
                <a:srgbClr val="FF0000"/>
              </a:solidFill>
            </a:endParaRPr>
          </a:p>
          <a:p>
            <a:pPr marL="0" lvl="0" indent="0" algn="l" rtl="0">
              <a:spcBef>
                <a:spcPts val="0"/>
              </a:spcBef>
              <a:spcAft>
                <a:spcPts val="0"/>
              </a:spcAft>
              <a:buNone/>
            </a:pPr>
            <a:r>
              <a:rPr lang="nl-NL">
                <a:solidFill>
                  <a:srgbClr val="FF0000"/>
                </a:solidFill>
              </a:rPr>
              <a:t>An collective energy project can also be to implement an area-related measure. These measures can generally be applied if a large group of companies is interested and get benefits from the project. As these projects require commitment from a larger group of SMEs, these projects are more suitable to be undertaken once the SMEs are already activated, and not as the first project. Examples are PV on land, a heat network or wind mills.</a:t>
            </a:r>
            <a:endParaRPr/>
          </a:p>
          <a:p>
            <a:pPr marL="0" lvl="0" indent="0" algn="l" rtl="0">
              <a:spcBef>
                <a:spcPts val="0"/>
              </a:spcBef>
              <a:spcAft>
                <a:spcPts val="0"/>
              </a:spcAft>
              <a:buNone/>
            </a:pPr>
            <a:endParaRPr>
              <a:solidFill>
                <a:srgbClr val="FF0000"/>
              </a:solidFill>
            </a:endParaRPr>
          </a:p>
          <a:p>
            <a:pPr marL="0" lvl="0" indent="0" algn="l" rtl="0">
              <a:spcBef>
                <a:spcPts val="0"/>
              </a:spcBef>
              <a:spcAft>
                <a:spcPts val="0"/>
              </a:spcAft>
              <a:buNone/>
            </a:pPr>
            <a:r>
              <a:rPr lang="nl-NL">
                <a:solidFill>
                  <a:srgbClr val="FF0000"/>
                </a:solidFill>
              </a:rPr>
              <a:t>Circularity and Transport might not be part of energy efficiency but are part of a more sustainable business park. For SMEs, circular solutions (e.g. waste of one SME can be used as fuel for another SME) or sustainable transport (e.g. EV charging stations on the business park) can be used to spur the imagination of SMEs.</a:t>
            </a:r>
            <a:endParaRPr/>
          </a:p>
          <a:p>
            <a:pPr marL="0" lvl="0" indent="0" algn="l" rtl="0">
              <a:spcBef>
                <a:spcPts val="0"/>
              </a:spcBef>
              <a:spcAft>
                <a:spcPts val="0"/>
              </a:spcAft>
              <a:buNone/>
            </a:pPr>
            <a:endParaRPr>
              <a:solidFill>
                <a:srgbClr val="FF0000"/>
              </a:solidFill>
            </a:endParaRPr>
          </a:p>
        </p:txBody>
      </p:sp>
      <p:sp>
        <p:nvSpPr>
          <p:cNvPr id="546" name="Google Shape;546;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r>
              <a:rPr lang="nl-NL" i="1" u="sng"/>
              <a:t>Not for trainer: </a:t>
            </a:r>
            <a:r>
              <a:rPr lang="nl-NL" i="1"/>
              <a:t>This is meant as an occasion of sharing experiences around the table. The specific type of setup should be decided by the trainer. A general discussion can be fine, without structure. Other suggestions are a “think-pair-share” activity, where trainees are given a couple of minutes to think alone about the subject, a couple of more minutes to discuss it in pairs, and finally a few minutes to discuss it all together. </a:t>
            </a:r>
            <a:endParaRPr/>
          </a:p>
          <a:p>
            <a:pPr marL="0" lvl="0" indent="0" algn="l" rtl="0">
              <a:spcBef>
                <a:spcPts val="0"/>
              </a:spcBef>
              <a:spcAft>
                <a:spcPts val="0"/>
              </a:spcAft>
              <a:buClr>
                <a:schemeClr val="dk1"/>
              </a:buClr>
              <a:buSzPts val="1400"/>
              <a:buFont typeface="Arial"/>
              <a:buNone/>
            </a:pPr>
            <a:endParaRPr i="1"/>
          </a:p>
          <a:p>
            <a:pPr marL="0" lvl="0" indent="0" algn="l" rtl="0">
              <a:spcBef>
                <a:spcPts val="0"/>
              </a:spcBef>
              <a:spcAft>
                <a:spcPts val="0"/>
              </a:spcAft>
              <a:buClr>
                <a:schemeClr val="dk1"/>
              </a:buClr>
              <a:buSzPts val="1400"/>
              <a:buFont typeface="Calibri"/>
              <a:buNone/>
            </a:pPr>
            <a:r>
              <a:rPr lang="nl-NL" i="1"/>
              <a:t>Questions that can be asked:</a:t>
            </a:r>
            <a:endParaRPr/>
          </a:p>
          <a:p>
            <a:pPr marL="457200" lvl="0" indent="-317500" algn="l" rtl="0">
              <a:spcBef>
                <a:spcPts val="0"/>
              </a:spcBef>
              <a:spcAft>
                <a:spcPts val="0"/>
              </a:spcAft>
              <a:buClr>
                <a:schemeClr val="dk1"/>
              </a:buClr>
              <a:buSzPts val="1400"/>
              <a:buFont typeface="Calibri"/>
              <a:buChar char="-"/>
            </a:pPr>
            <a:r>
              <a:rPr lang="nl-NL" i="1"/>
              <a:t>Provide examples of potential collective energy projects</a:t>
            </a:r>
            <a:endParaRPr/>
          </a:p>
          <a:p>
            <a:pPr marL="457200" lvl="0" indent="-317500" algn="l" rtl="0">
              <a:spcBef>
                <a:spcPts val="0"/>
              </a:spcBef>
              <a:spcAft>
                <a:spcPts val="0"/>
              </a:spcAft>
              <a:buClr>
                <a:schemeClr val="dk1"/>
              </a:buClr>
              <a:buSzPts val="1400"/>
              <a:buFont typeface="Calibri"/>
              <a:buChar char="-"/>
            </a:pPr>
            <a:r>
              <a:rPr lang="nl-NL" i="1"/>
              <a:t>Have you ever participated in a collective energy project?</a:t>
            </a:r>
            <a:endParaRPr/>
          </a:p>
          <a:p>
            <a:pPr marL="457200" lvl="0" indent="-317500" algn="l" rtl="0">
              <a:spcBef>
                <a:spcPts val="0"/>
              </a:spcBef>
              <a:spcAft>
                <a:spcPts val="0"/>
              </a:spcAft>
              <a:buClr>
                <a:schemeClr val="dk1"/>
              </a:buClr>
              <a:buSzPts val="1400"/>
              <a:buFont typeface="Calibri"/>
              <a:buChar char="-"/>
            </a:pPr>
            <a:r>
              <a:rPr lang="nl-NL" i="1"/>
              <a:t>If so, what did you gain from it?</a:t>
            </a:r>
            <a:endParaRPr/>
          </a:p>
        </p:txBody>
      </p:sp>
      <p:sp>
        <p:nvSpPr>
          <p:cNvPr id="581" name="Google Shape;58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285750" lvl="0" indent="-171450" algn="l" rtl="0">
              <a:spcBef>
                <a:spcPts val="0"/>
              </a:spcBef>
              <a:spcAft>
                <a:spcPts val="0"/>
              </a:spcAft>
              <a:buClr>
                <a:schemeClr val="dk1"/>
              </a:buClr>
              <a:buSzPts val="1800"/>
              <a:buFont typeface="Arial" panose="020B0604020202020204" pitchFamily="34" charset="0"/>
              <a:buChar char="•"/>
            </a:pPr>
            <a:r>
              <a:rPr lang="nl-NL">
                <a:latin typeface="Calibri" panose="020F0502020204030204" pitchFamily="34" charset="0"/>
                <a:ea typeface="Arial"/>
                <a:cs typeface="Calibri" panose="020F0502020204030204" pitchFamily="34" charset="0"/>
                <a:sym typeface="Arial"/>
              </a:rPr>
              <a:t>Ottenere </a:t>
            </a:r>
            <a:r>
              <a:rPr lang="nl-NL" b="1" err="1">
                <a:latin typeface="Calibri" panose="020F0502020204030204" pitchFamily="34" charset="0"/>
                <a:ea typeface="Arial"/>
                <a:cs typeface="Calibri" panose="020F0502020204030204" pitchFamily="34" charset="0"/>
                <a:sym typeface="Arial"/>
              </a:rPr>
              <a:t>migliori</a:t>
            </a:r>
            <a:r>
              <a:rPr lang="nl-NL" b="1">
                <a:latin typeface="Calibri" panose="020F0502020204030204" pitchFamily="34" charset="0"/>
                <a:ea typeface="Arial"/>
                <a:cs typeface="Calibri" panose="020F0502020204030204" pitchFamily="34" charset="0"/>
                <a:sym typeface="Arial"/>
              </a:rPr>
              <a:t> </a:t>
            </a:r>
            <a:r>
              <a:rPr lang="nl-NL" b="1" err="1">
                <a:latin typeface="Calibri" panose="020F0502020204030204" pitchFamily="34" charset="0"/>
                <a:ea typeface="Arial"/>
                <a:cs typeface="Calibri" panose="020F0502020204030204" pitchFamily="34" charset="0"/>
                <a:sym typeface="Arial"/>
              </a:rPr>
              <a:t>contratti</a:t>
            </a:r>
            <a:r>
              <a:rPr lang="nl-NL" b="1">
                <a:latin typeface="Calibri" panose="020F0502020204030204" pitchFamily="34" charset="0"/>
                <a:ea typeface="Arial"/>
                <a:cs typeface="Calibri" panose="020F0502020204030204" pitchFamily="34" charset="0"/>
                <a:sym typeface="Arial"/>
              </a:rPr>
              <a:t> di </a:t>
            </a:r>
            <a:r>
              <a:rPr lang="nl-NL" b="1" err="1">
                <a:latin typeface="Calibri" panose="020F0502020204030204" pitchFamily="34" charset="0"/>
                <a:ea typeface="Arial"/>
                <a:cs typeface="Calibri" panose="020F0502020204030204" pitchFamily="34" charset="0"/>
                <a:sym typeface="Arial"/>
              </a:rPr>
              <a:t>fornitura</a:t>
            </a:r>
            <a:r>
              <a:rPr lang="nl-NL" b="1">
                <a:latin typeface="Calibri" panose="020F0502020204030204" pitchFamily="34" charset="0"/>
                <a:ea typeface="Arial"/>
                <a:cs typeface="Calibri" panose="020F0502020204030204" pitchFamily="34" charset="0"/>
                <a:sym typeface="Arial"/>
              </a:rPr>
              <a:t> energetica</a:t>
            </a:r>
            <a:endParaRPr b="1">
              <a:latin typeface="Calibri" panose="020F0502020204030204" pitchFamily="34" charset="0"/>
              <a:ea typeface="Arial"/>
              <a:cs typeface="Calibri" panose="020F0502020204030204" pitchFamily="34" charset="0"/>
              <a:sym typeface="Arial"/>
            </a:endParaRPr>
          </a:p>
          <a:p>
            <a:pPr marL="914400" lvl="1" indent="-342900" algn="l" rtl="0">
              <a:spcBef>
                <a:spcPts val="0"/>
              </a:spcBef>
              <a:spcAft>
                <a:spcPts val="0"/>
              </a:spcAft>
              <a:buClr>
                <a:schemeClr val="dk1"/>
              </a:buClr>
              <a:buSzPct val="100000"/>
              <a:buFont typeface="Courier New" panose="02070309020205020404" pitchFamily="49" charset="0"/>
              <a:buChar char="o"/>
            </a:pPr>
            <a:r>
              <a:rPr lang="nl-NL">
                <a:latin typeface="Calibri" panose="020F0502020204030204" pitchFamily="34" charset="0"/>
                <a:ea typeface="Arial"/>
                <a:cs typeface="Calibri" panose="020F0502020204030204" pitchFamily="34" charset="0"/>
                <a:sym typeface="Arial"/>
              </a:rPr>
              <a:t>Union is </a:t>
            </a:r>
            <a:r>
              <a:rPr lang="nl-NL" err="1">
                <a:latin typeface="Calibri" panose="020F0502020204030204" pitchFamily="34" charset="0"/>
                <a:ea typeface="Arial"/>
                <a:cs typeface="Calibri" panose="020F0502020204030204" pitchFamily="34" charset="0"/>
                <a:sym typeface="Arial"/>
              </a:rPr>
              <a:t>strength</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Together</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you</a:t>
            </a:r>
            <a:r>
              <a:rPr lang="nl-NL">
                <a:latin typeface="Calibri" panose="020F0502020204030204" pitchFamily="34" charset="0"/>
                <a:ea typeface="Arial"/>
                <a:cs typeface="Calibri" panose="020F0502020204030204" pitchFamily="34" charset="0"/>
                <a:sym typeface="Arial"/>
              </a:rPr>
              <a:t> get more </a:t>
            </a:r>
            <a:r>
              <a:rPr lang="nl-NL" err="1">
                <a:latin typeface="Calibri" panose="020F0502020204030204" pitchFamily="34" charset="0"/>
                <a:ea typeface="Arial"/>
                <a:cs typeface="Calibri" panose="020F0502020204030204" pitchFamily="34" charset="0"/>
                <a:sym typeface="Arial"/>
              </a:rPr>
              <a:t>contractual</a:t>
            </a:r>
            <a:r>
              <a:rPr lang="nl-NL">
                <a:latin typeface="Calibri" panose="020F0502020204030204" pitchFamily="34" charset="0"/>
                <a:ea typeface="Arial"/>
                <a:cs typeface="Calibri" panose="020F0502020204030204" pitchFamily="34" charset="0"/>
                <a:sym typeface="Arial"/>
              </a:rPr>
              <a:t> power</a:t>
            </a:r>
            <a:endParaRPr>
              <a:latin typeface="Calibri" panose="020F0502020204030204" pitchFamily="34" charset="0"/>
              <a:ea typeface="Arial"/>
              <a:cs typeface="Calibri" panose="020F0502020204030204" pitchFamily="34" charset="0"/>
              <a:sym typeface="Arial"/>
            </a:endParaRPr>
          </a:p>
          <a:p>
            <a:pPr marL="285750" lvl="0" indent="-171450" algn="l" rtl="0">
              <a:spcBef>
                <a:spcPts val="0"/>
              </a:spcBef>
              <a:spcAft>
                <a:spcPts val="0"/>
              </a:spcAft>
              <a:buClr>
                <a:schemeClr val="dk1"/>
              </a:buClr>
              <a:buSzPts val="1800"/>
              <a:buFont typeface="Arial" panose="020B0604020202020204" pitchFamily="34" charset="0"/>
              <a:buChar char="•"/>
            </a:pPr>
            <a:r>
              <a:rPr lang="nl-NL">
                <a:latin typeface="Calibri" panose="020F0502020204030204" pitchFamily="34" charset="0"/>
                <a:ea typeface="Arial"/>
                <a:cs typeface="Calibri" panose="020F0502020204030204" pitchFamily="34" charset="0"/>
                <a:sym typeface="Arial"/>
              </a:rPr>
              <a:t>Share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a:t>
            </a:r>
            <a:r>
              <a:rPr lang="nl-NL" b="1">
                <a:latin typeface="Calibri" panose="020F0502020204030204" pitchFamily="34" charset="0"/>
                <a:ea typeface="Arial"/>
                <a:cs typeface="Calibri" panose="020F0502020204030204" pitchFamily="34" charset="0"/>
                <a:sym typeface="Arial"/>
              </a:rPr>
              <a:t>financial/time/</a:t>
            </a:r>
            <a:r>
              <a:rPr lang="nl-NL" b="1" err="1">
                <a:latin typeface="Calibri" panose="020F0502020204030204" pitchFamily="34" charset="0"/>
                <a:ea typeface="Arial"/>
                <a:cs typeface="Calibri" panose="020F0502020204030204" pitchFamily="34" charset="0"/>
                <a:sym typeface="Arial"/>
              </a:rPr>
              <a:t>bureaucratic</a:t>
            </a:r>
            <a:r>
              <a:rPr lang="nl-NL" b="1">
                <a:latin typeface="Calibri" panose="020F0502020204030204" pitchFamily="34" charset="0"/>
                <a:ea typeface="Arial"/>
                <a:cs typeface="Calibri" panose="020F0502020204030204" pitchFamily="34" charset="0"/>
                <a:sym typeface="Arial"/>
              </a:rPr>
              <a:t> </a:t>
            </a:r>
            <a:r>
              <a:rPr lang="nl-NL" b="1" err="1">
                <a:latin typeface="Calibri" panose="020F0502020204030204" pitchFamily="34" charset="0"/>
                <a:ea typeface="Arial"/>
                <a:cs typeface="Calibri" panose="020F0502020204030204" pitchFamily="34" charset="0"/>
                <a:sym typeface="Arial"/>
              </a:rPr>
              <a:t>workload</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for</a:t>
            </a:r>
            <a:r>
              <a:rPr lang="nl-NL">
                <a:latin typeface="Calibri" panose="020F0502020204030204" pitchFamily="34" charset="0"/>
                <a:ea typeface="Arial"/>
                <a:cs typeface="Calibri" panose="020F0502020204030204" pitchFamily="34" charset="0"/>
                <a:sym typeface="Arial"/>
              </a:rPr>
              <a:t> a </a:t>
            </a:r>
            <a:r>
              <a:rPr lang="nl-NL" err="1">
                <a:latin typeface="Calibri" panose="020F0502020204030204" pitchFamily="34" charset="0"/>
                <a:ea typeface="Arial"/>
                <a:cs typeface="Calibri" panose="020F0502020204030204" pitchFamily="34" charset="0"/>
                <a:sym typeface="Arial"/>
              </a:rPr>
              <a:t>given</a:t>
            </a:r>
            <a:r>
              <a:rPr lang="nl-NL">
                <a:latin typeface="Calibri" panose="020F0502020204030204" pitchFamily="34" charset="0"/>
                <a:ea typeface="Arial"/>
                <a:cs typeface="Calibri" panose="020F0502020204030204" pitchFamily="34" charset="0"/>
                <a:sym typeface="Arial"/>
              </a:rPr>
              <a:t> energy project</a:t>
            </a:r>
            <a:endParaRPr>
              <a:latin typeface="Calibri" panose="020F0502020204030204" pitchFamily="34" charset="0"/>
              <a:ea typeface="Arial"/>
              <a:cs typeface="Calibri" panose="020F0502020204030204" pitchFamily="34" charset="0"/>
              <a:sym typeface="Arial"/>
            </a:endParaRPr>
          </a:p>
          <a:p>
            <a:pPr marL="914400" lvl="1" indent="-342900" algn="l" rtl="0">
              <a:spcBef>
                <a:spcPts val="0"/>
              </a:spcBef>
              <a:spcAft>
                <a:spcPts val="0"/>
              </a:spcAft>
              <a:buClr>
                <a:schemeClr val="dk1"/>
              </a:buClr>
              <a:buSzPct val="100000"/>
              <a:buChar char="○"/>
            </a:pPr>
            <a:r>
              <a:rPr lang="nl-NL" err="1">
                <a:latin typeface="Calibri" panose="020F0502020204030204" pitchFamily="34" charset="0"/>
                <a:ea typeface="Arial"/>
                <a:cs typeface="Calibri" panose="020F0502020204030204" pitchFamily="34" charset="0"/>
                <a:sym typeface="Arial"/>
              </a:rPr>
              <a:t>Many</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tasks</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only</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need</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to</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be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performed</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once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for</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each</a:t>
            </a:r>
            <a:r>
              <a:rPr lang="nl-NL">
                <a:latin typeface="Calibri" panose="020F0502020204030204" pitchFamily="34" charset="0"/>
                <a:ea typeface="Arial"/>
                <a:cs typeface="Calibri" panose="020F0502020204030204" pitchFamily="34" charset="0"/>
                <a:sym typeface="Arial"/>
              </a:rPr>
              <a:t> project, </a:t>
            </a:r>
            <a:r>
              <a:rPr lang="nl-NL" err="1">
                <a:latin typeface="Calibri" panose="020F0502020204030204" pitchFamily="34" charset="0"/>
                <a:ea typeface="Arial"/>
                <a:cs typeface="Calibri" panose="020F0502020204030204" pitchFamily="34" charset="0"/>
                <a:sym typeface="Arial"/>
              </a:rPr>
              <a:t>regardless</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size</a:t>
            </a:r>
            <a:endParaRPr>
              <a:latin typeface="Calibri" panose="020F0502020204030204" pitchFamily="34" charset="0"/>
              <a:ea typeface="Arial"/>
              <a:cs typeface="Calibri" panose="020F0502020204030204" pitchFamily="34" charset="0"/>
              <a:sym typeface="Arial"/>
            </a:endParaRPr>
          </a:p>
          <a:p>
            <a:pPr marL="914400" lvl="1" indent="-342900" algn="l" rtl="0">
              <a:spcBef>
                <a:spcPts val="0"/>
              </a:spcBef>
              <a:spcAft>
                <a:spcPts val="0"/>
              </a:spcAft>
              <a:buClr>
                <a:schemeClr val="dk1"/>
              </a:buClr>
              <a:buSzPct val="100000"/>
              <a:buChar char="○"/>
            </a:pPr>
            <a:r>
              <a:rPr lang="nl-NL" err="1">
                <a:latin typeface="Calibri" panose="020F0502020204030204" pitchFamily="34" charset="0"/>
                <a:ea typeface="Arial"/>
                <a:cs typeface="Calibri" panose="020F0502020204030204" pitchFamily="34" charset="0"/>
                <a:sym typeface="Arial"/>
              </a:rPr>
              <a:t>If</a:t>
            </a:r>
            <a:r>
              <a:rPr lang="nl-NL">
                <a:latin typeface="Calibri" panose="020F0502020204030204" pitchFamily="34" charset="0"/>
                <a:ea typeface="Arial"/>
                <a:cs typeface="Calibri" panose="020F0502020204030204" pitchFamily="34" charset="0"/>
                <a:sym typeface="Arial"/>
              </a:rPr>
              <a:t> more </a:t>
            </a:r>
            <a:r>
              <a:rPr lang="nl-NL" err="1">
                <a:latin typeface="Calibri" panose="020F0502020204030204" pitchFamily="34" charset="0"/>
                <a:ea typeface="Arial"/>
                <a:cs typeface="Calibri" panose="020F0502020204030204" pitchFamily="34" charset="0"/>
                <a:sym typeface="Arial"/>
              </a:rPr>
              <a:t>people</a:t>
            </a:r>
            <a:r>
              <a:rPr lang="nl-NL">
                <a:latin typeface="Calibri" panose="020F0502020204030204" pitchFamily="34" charset="0"/>
                <a:ea typeface="Arial"/>
                <a:cs typeface="Calibri" panose="020F0502020204030204" pitchFamily="34" charset="0"/>
                <a:sym typeface="Arial"/>
              </a:rPr>
              <a:t> search </a:t>
            </a:r>
            <a:r>
              <a:rPr lang="nl-NL" err="1">
                <a:latin typeface="Calibri" panose="020F0502020204030204" pitchFamily="34" charset="0"/>
                <a:ea typeface="Arial"/>
                <a:cs typeface="Calibri" panose="020F0502020204030204" pitchFamily="34" charset="0"/>
                <a:sym typeface="Arial"/>
              </a:rPr>
              <a:t>for</a:t>
            </a:r>
            <a:r>
              <a:rPr lang="nl-NL">
                <a:latin typeface="Calibri" panose="020F0502020204030204" pitchFamily="34" charset="0"/>
                <a:ea typeface="Arial"/>
                <a:cs typeface="Calibri" panose="020F0502020204030204" pitchFamily="34" charset="0"/>
                <a:sym typeface="Arial"/>
              </a:rPr>
              <a:t> information, </a:t>
            </a:r>
            <a:r>
              <a:rPr lang="nl-NL" err="1">
                <a:latin typeface="Calibri" panose="020F0502020204030204" pitchFamily="34" charset="0"/>
                <a:ea typeface="Arial"/>
                <a:cs typeface="Calibri" panose="020F0502020204030204" pitchFamily="34" charset="0"/>
                <a:sym typeface="Arial"/>
              </a:rPr>
              <a:t>there</a:t>
            </a:r>
            <a:r>
              <a:rPr lang="nl-NL">
                <a:latin typeface="Calibri" panose="020F0502020204030204" pitchFamily="34" charset="0"/>
                <a:ea typeface="Arial"/>
                <a:cs typeface="Calibri" panose="020F0502020204030204" pitchFamily="34" charset="0"/>
                <a:sym typeface="Arial"/>
              </a:rPr>
              <a:t> are </a:t>
            </a:r>
            <a:r>
              <a:rPr lang="nl-NL" err="1">
                <a:latin typeface="Calibri" panose="020F0502020204030204" pitchFamily="34" charset="0"/>
                <a:ea typeface="Arial"/>
                <a:cs typeface="Calibri" panose="020F0502020204030204" pitchFamily="34" charset="0"/>
                <a:sym typeface="Arial"/>
              </a:rPr>
              <a:t>higher</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chances</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to</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find</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right </a:t>
            </a:r>
            <a:r>
              <a:rPr lang="nl-NL" err="1">
                <a:latin typeface="Calibri" panose="020F0502020204030204" pitchFamily="34" charset="0"/>
                <a:ea typeface="Arial"/>
                <a:cs typeface="Calibri" panose="020F0502020204030204" pitchFamily="34" charset="0"/>
                <a:sym typeface="Arial"/>
              </a:rPr>
              <a:t>one</a:t>
            </a:r>
            <a:endParaRPr>
              <a:latin typeface="Calibri" panose="020F0502020204030204" pitchFamily="34" charset="0"/>
              <a:ea typeface="Arial"/>
              <a:cs typeface="Calibri" panose="020F0502020204030204" pitchFamily="34" charset="0"/>
              <a:sym typeface="Arial"/>
            </a:endParaRPr>
          </a:p>
          <a:p>
            <a:pPr marL="285750" lvl="0" indent="-171450" algn="l" rtl="0">
              <a:spcBef>
                <a:spcPts val="0"/>
              </a:spcBef>
              <a:spcAft>
                <a:spcPts val="0"/>
              </a:spcAft>
              <a:buClr>
                <a:schemeClr val="dk1"/>
              </a:buClr>
              <a:buSzPts val="1800"/>
              <a:buFont typeface="Arial" panose="020B0604020202020204" pitchFamily="34" charset="0"/>
              <a:buChar char="•"/>
            </a:pPr>
            <a:r>
              <a:rPr lang="nl-NL">
                <a:latin typeface="Calibri" panose="020F0502020204030204" pitchFamily="34" charset="0"/>
                <a:ea typeface="Arial"/>
                <a:cs typeface="Calibri" panose="020F0502020204030204" pitchFamily="34" charset="0"/>
                <a:sym typeface="Arial"/>
              </a:rPr>
              <a:t>Share </a:t>
            </a:r>
            <a:r>
              <a:rPr lang="nl-NL" b="1" err="1">
                <a:latin typeface="Calibri" panose="020F0502020204030204" pitchFamily="34" charset="0"/>
                <a:ea typeface="Arial"/>
                <a:cs typeface="Calibri" panose="020F0502020204030204" pitchFamily="34" charset="0"/>
                <a:sym typeface="Arial"/>
              </a:rPr>
              <a:t>knowledge</a:t>
            </a:r>
            <a:r>
              <a:rPr lang="nl-NL" b="1">
                <a:latin typeface="Calibri" panose="020F0502020204030204" pitchFamily="34" charset="0"/>
                <a:ea typeface="Arial"/>
                <a:cs typeface="Calibri" panose="020F0502020204030204" pitchFamily="34" charset="0"/>
                <a:sym typeface="Arial"/>
              </a:rPr>
              <a:t>, </a:t>
            </a:r>
            <a:r>
              <a:rPr lang="nl-NL" b="1" err="1">
                <a:latin typeface="Calibri" panose="020F0502020204030204" pitchFamily="34" charset="0"/>
                <a:ea typeface="Arial"/>
                <a:cs typeface="Calibri" panose="020F0502020204030204" pitchFamily="34" charset="0"/>
                <a:sym typeface="Arial"/>
              </a:rPr>
              <a:t>experience</a:t>
            </a:r>
            <a:r>
              <a:rPr lang="nl-NL" b="1">
                <a:latin typeface="Calibri" panose="020F0502020204030204" pitchFamily="34" charset="0"/>
                <a:ea typeface="Arial"/>
                <a:cs typeface="Calibri" panose="020F0502020204030204" pitchFamily="34" charset="0"/>
                <a:sym typeface="Arial"/>
              </a:rPr>
              <a:t> </a:t>
            </a:r>
            <a:r>
              <a:rPr lang="nl-NL" b="1" err="1">
                <a:latin typeface="Calibri" panose="020F0502020204030204" pitchFamily="34" charset="0"/>
                <a:ea typeface="Arial"/>
                <a:cs typeface="Calibri" panose="020F0502020204030204" pitchFamily="34" charset="0"/>
                <a:sym typeface="Arial"/>
              </a:rPr>
              <a:t>and</a:t>
            </a:r>
            <a:r>
              <a:rPr lang="nl-NL" b="1">
                <a:latin typeface="Calibri" panose="020F0502020204030204" pitchFamily="34" charset="0"/>
                <a:ea typeface="Arial"/>
                <a:cs typeface="Calibri" panose="020F0502020204030204" pitchFamily="34" charset="0"/>
                <a:sym typeface="Arial"/>
              </a:rPr>
              <a:t> resources</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with</a:t>
            </a:r>
            <a:r>
              <a:rPr lang="nl-NL">
                <a:latin typeface="Calibri" panose="020F0502020204030204" pitchFamily="34" charset="0"/>
                <a:ea typeface="Arial"/>
                <a:cs typeface="Calibri" panose="020F0502020204030204" pitchFamily="34" charset="0"/>
                <a:sym typeface="Arial"/>
              </a:rPr>
              <a:t> partners</a:t>
            </a:r>
            <a:endParaRPr>
              <a:latin typeface="Calibri" panose="020F0502020204030204" pitchFamily="34" charset="0"/>
              <a:ea typeface="Arial"/>
              <a:cs typeface="Calibri" panose="020F0502020204030204" pitchFamily="34" charset="0"/>
              <a:sym typeface="Arial"/>
            </a:endParaRPr>
          </a:p>
          <a:p>
            <a:pPr marL="914400" lvl="1" indent="-342900" algn="l" rtl="0">
              <a:spcBef>
                <a:spcPts val="0"/>
              </a:spcBef>
              <a:spcAft>
                <a:spcPts val="0"/>
              </a:spcAft>
              <a:buClr>
                <a:schemeClr val="dk1"/>
              </a:buClr>
              <a:buSzPct val="100000"/>
              <a:buChar char="○"/>
            </a:pPr>
            <a:r>
              <a:rPr lang="nl-NL" err="1">
                <a:latin typeface="Calibri" panose="020F0502020204030204" pitchFamily="34" charset="0"/>
                <a:ea typeface="Arial"/>
                <a:cs typeface="Calibri" panose="020F0502020204030204" pitchFamily="34" charset="0"/>
                <a:sym typeface="Arial"/>
              </a:rPr>
              <a:t>This</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allows</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reducing</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risks</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for</a:t>
            </a:r>
            <a:r>
              <a:rPr lang="nl-NL">
                <a:latin typeface="Calibri" panose="020F0502020204030204" pitchFamily="34" charset="0"/>
                <a:ea typeface="Arial"/>
                <a:cs typeface="Calibri" panose="020F0502020204030204" pitchFamily="34" charset="0"/>
                <a:sym typeface="Arial"/>
              </a:rPr>
              <a:t> failure/</a:t>
            </a:r>
            <a:r>
              <a:rPr lang="nl-NL" err="1">
                <a:latin typeface="Calibri" panose="020F0502020204030204" pitchFamily="34" charset="0"/>
                <a:ea typeface="Arial"/>
                <a:cs typeface="Calibri" panose="020F0502020204030204" pitchFamily="34" charset="0"/>
                <a:sym typeface="Arial"/>
              </a:rPr>
              <a:t>underperformance</a:t>
            </a:r>
            <a:endParaRPr>
              <a:latin typeface="Calibri" panose="020F0502020204030204" pitchFamily="34" charset="0"/>
              <a:ea typeface="Arial"/>
              <a:cs typeface="Calibri" panose="020F0502020204030204" pitchFamily="34" charset="0"/>
              <a:sym typeface="Arial"/>
            </a:endParaRPr>
          </a:p>
          <a:p>
            <a:pPr marL="285750" lvl="0" indent="-171450" algn="l" rtl="0">
              <a:spcBef>
                <a:spcPts val="0"/>
              </a:spcBef>
              <a:spcAft>
                <a:spcPts val="0"/>
              </a:spcAft>
              <a:buClr>
                <a:schemeClr val="dk1"/>
              </a:buClr>
              <a:buSzPts val="1800"/>
              <a:buFont typeface="Arial" panose="020B0604020202020204" pitchFamily="34" charset="0"/>
              <a:buChar char="•"/>
            </a:pPr>
            <a:r>
              <a:rPr lang="nl-NL" err="1">
                <a:latin typeface="Calibri" panose="020F0502020204030204" pitchFamily="34" charset="0"/>
                <a:ea typeface="Arial"/>
                <a:cs typeface="Calibri" panose="020F0502020204030204" pitchFamily="34" charset="0"/>
                <a:sym typeface="Arial"/>
              </a:rPr>
              <a:t>Identify</a:t>
            </a:r>
            <a:r>
              <a:rPr lang="nl-NL">
                <a:latin typeface="Calibri" panose="020F0502020204030204" pitchFamily="34" charset="0"/>
                <a:ea typeface="Arial"/>
                <a:cs typeface="Calibri" panose="020F0502020204030204" pitchFamily="34" charset="0"/>
                <a:sym typeface="Arial"/>
              </a:rPr>
              <a:t> </a:t>
            </a:r>
            <a:r>
              <a:rPr lang="nl-NL" b="1" err="1">
                <a:latin typeface="Calibri" panose="020F0502020204030204" pitchFamily="34" charset="0"/>
                <a:ea typeface="Arial"/>
                <a:cs typeface="Calibri" panose="020F0502020204030204" pitchFamily="34" charset="0"/>
                <a:sym typeface="Arial"/>
              </a:rPr>
              <a:t>potential</a:t>
            </a:r>
            <a:r>
              <a:rPr lang="nl-NL" b="1">
                <a:latin typeface="Calibri" panose="020F0502020204030204" pitchFamily="34" charset="0"/>
                <a:ea typeface="Arial"/>
                <a:cs typeface="Calibri" panose="020F0502020204030204" pitchFamily="34" charset="0"/>
                <a:sym typeface="Arial"/>
              </a:rPr>
              <a:t> </a:t>
            </a:r>
            <a:r>
              <a:rPr lang="nl-NL" b="1" err="1">
                <a:latin typeface="Calibri" panose="020F0502020204030204" pitchFamily="34" charset="0"/>
                <a:ea typeface="Arial"/>
                <a:cs typeface="Calibri" panose="020F0502020204030204" pitchFamily="34" charset="0"/>
                <a:sym typeface="Arial"/>
              </a:rPr>
              <a:t>synergies</a:t>
            </a:r>
            <a:endParaRPr b="1">
              <a:latin typeface="Calibri" panose="020F0502020204030204" pitchFamily="34" charset="0"/>
              <a:ea typeface="Arial"/>
              <a:cs typeface="Calibri" panose="020F0502020204030204" pitchFamily="34" charset="0"/>
              <a:sym typeface="Arial"/>
            </a:endParaRPr>
          </a:p>
          <a:p>
            <a:pPr marL="914400" lvl="1" indent="-342900" algn="l" rtl="0">
              <a:spcBef>
                <a:spcPts val="0"/>
              </a:spcBef>
              <a:spcAft>
                <a:spcPts val="0"/>
              </a:spcAft>
              <a:buClr>
                <a:schemeClr val="dk1"/>
              </a:buClr>
              <a:buSzPct val="100000"/>
              <a:buChar char="○"/>
            </a:pPr>
            <a:r>
              <a:rPr lang="nl-NL" err="1">
                <a:latin typeface="Calibri" panose="020F0502020204030204" pitchFamily="34" charset="0"/>
                <a:ea typeface="Arial"/>
                <a:cs typeface="Calibri" panose="020F0502020204030204" pitchFamily="34" charset="0"/>
                <a:sym typeface="Arial"/>
              </a:rPr>
              <a:t>There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might</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be</a:t>
            </a:r>
            <a:r>
              <a:rPr lang="nl-NL">
                <a:latin typeface="Calibri" panose="020F0502020204030204" pitchFamily="34" charset="0"/>
                <a:ea typeface="Arial"/>
                <a:cs typeface="Calibri" panose="020F0502020204030204" pitchFamily="34" charset="0"/>
                <a:sym typeface="Arial"/>
              </a:rPr>
              <a:t> </a:t>
            </a:r>
            <a:r>
              <a:rPr lang="nl-NL" b="1">
                <a:latin typeface="Calibri" panose="020F0502020204030204" pitchFamily="34" charset="0"/>
                <a:ea typeface="Arial"/>
                <a:cs typeface="Calibri" panose="020F0502020204030204" pitchFamily="34" charset="0"/>
                <a:sym typeface="Arial"/>
              </a:rPr>
              <a:t>energy</a:t>
            </a:r>
            <a:r>
              <a:rPr lang="nl-NL">
                <a:latin typeface="Calibri" panose="020F0502020204030204" pitchFamily="34" charset="0"/>
                <a:ea typeface="Arial"/>
                <a:cs typeface="Calibri" panose="020F0502020204030204" pitchFamily="34" charset="0"/>
                <a:sym typeface="Arial"/>
              </a:rPr>
              <a:t> or </a:t>
            </a:r>
            <a:r>
              <a:rPr lang="nl-NL" b="1" err="1">
                <a:latin typeface="Calibri" panose="020F0502020204030204" pitchFamily="34" charset="0"/>
                <a:ea typeface="Arial"/>
                <a:cs typeface="Calibri" panose="020F0502020204030204" pitchFamily="34" charset="0"/>
                <a:sym typeface="Arial"/>
              </a:rPr>
              <a:t>material</a:t>
            </a:r>
            <a:r>
              <a:rPr lang="nl-NL" b="1">
                <a:latin typeface="Calibri" panose="020F0502020204030204" pitchFamily="34" charset="0"/>
                <a:ea typeface="Arial"/>
                <a:cs typeface="Calibri" panose="020F0502020204030204" pitchFamily="34" charset="0"/>
                <a:sym typeface="Arial"/>
              </a:rPr>
              <a:t> </a:t>
            </a:r>
            <a:r>
              <a:rPr lang="nl-NL" b="1" err="1">
                <a:latin typeface="Calibri" panose="020F0502020204030204" pitchFamily="34" charset="0"/>
                <a:ea typeface="Arial"/>
                <a:cs typeface="Calibri" panose="020F0502020204030204" pitchFamily="34" charset="0"/>
                <a:sym typeface="Arial"/>
              </a:rPr>
              <a:t>flows</a:t>
            </a:r>
            <a:r>
              <a:rPr lang="nl-NL" b="1">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to</a:t>
            </a:r>
            <a:r>
              <a:rPr lang="nl-NL">
                <a:latin typeface="Calibri" panose="020F0502020204030204" pitchFamily="34" charset="0"/>
                <a:ea typeface="Arial"/>
                <a:cs typeface="Calibri" panose="020F0502020204030204" pitchFamily="34" charset="0"/>
                <a:sym typeface="Arial"/>
              </a:rPr>
              <a:t> exchange </a:t>
            </a:r>
            <a:r>
              <a:rPr lang="nl-NL" err="1">
                <a:latin typeface="Calibri" panose="020F0502020204030204" pitchFamily="34" charset="0"/>
                <a:ea typeface="Arial"/>
                <a:cs typeface="Calibri" panose="020F0502020204030204" pitchFamily="34" charset="0"/>
                <a:sym typeface="Arial"/>
              </a:rPr>
              <a:t>between</a:t>
            </a:r>
            <a:r>
              <a:rPr lang="nl-NL">
                <a:latin typeface="Calibri" panose="020F0502020204030204" pitchFamily="34" charset="0"/>
                <a:ea typeface="Arial"/>
                <a:cs typeface="Calibri" panose="020F0502020204030204" pitchFamily="34" charset="0"/>
                <a:sym typeface="Arial"/>
              </a:rPr>
              <a:t> companies</a:t>
            </a:r>
            <a:endParaRPr>
              <a:latin typeface="Calibri" panose="020F0502020204030204" pitchFamily="34" charset="0"/>
              <a:ea typeface="Arial"/>
              <a:cs typeface="Calibri" panose="020F0502020204030204" pitchFamily="34" charset="0"/>
              <a:sym typeface="Arial"/>
            </a:endParaRPr>
          </a:p>
          <a:p>
            <a:pPr marL="914400" lvl="1" indent="-342900" algn="l" rtl="0">
              <a:spcBef>
                <a:spcPts val="0"/>
              </a:spcBef>
              <a:spcAft>
                <a:spcPts val="0"/>
              </a:spcAft>
              <a:buClr>
                <a:schemeClr val="dk1"/>
              </a:buClr>
              <a:buSzPct val="100000"/>
              <a:buChar char="○"/>
            </a:pPr>
            <a:r>
              <a:rPr lang="nl-NL">
                <a:latin typeface="Calibri" panose="020F0502020204030204" pitchFamily="34" charset="0"/>
                <a:ea typeface="Arial"/>
                <a:cs typeface="Calibri" panose="020F0502020204030204" pitchFamily="34" charset="0"/>
                <a:sym typeface="Arial"/>
              </a:rPr>
              <a:t>Services </a:t>
            </a:r>
            <a:r>
              <a:rPr lang="nl-NL" err="1">
                <a:latin typeface="Calibri" panose="020F0502020204030204" pitchFamily="34" charset="0"/>
                <a:ea typeface="Arial"/>
                <a:cs typeface="Calibri" panose="020F0502020204030204" pitchFamily="34" charset="0"/>
                <a:sym typeface="Arial"/>
              </a:rPr>
              <a:t>might</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be</a:t>
            </a:r>
            <a:r>
              <a:rPr lang="nl-NL">
                <a:latin typeface="Calibri" panose="020F0502020204030204" pitchFamily="34" charset="0"/>
                <a:ea typeface="Arial"/>
                <a:cs typeface="Calibri" panose="020F0502020204030204" pitchFamily="34" charset="0"/>
                <a:sym typeface="Arial"/>
              </a:rPr>
              <a:t> </a:t>
            </a:r>
            <a:r>
              <a:rPr lang="nl-NL" b="1">
                <a:latin typeface="Calibri" panose="020F0502020204030204" pitchFamily="34" charset="0"/>
                <a:ea typeface="Arial"/>
                <a:cs typeface="Calibri" panose="020F0502020204030204" pitchFamily="34" charset="0"/>
                <a:sym typeface="Arial"/>
              </a:rPr>
              <a:t>shared</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such</a:t>
            </a:r>
            <a:r>
              <a:rPr lang="nl-NL">
                <a:latin typeface="Calibri" panose="020F0502020204030204" pitchFamily="34" charset="0"/>
                <a:ea typeface="Arial"/>
                <a:cs typeface="Calibri" panose="020F0502020204030204" pitchFamily="34" charset="0"/>
                <a:sym typeface="Arial"/>
              </a:rPr>
              <a:t> as district </a:t>
            </a:r>
            <a:r>
              <a:rPr lang="nl-NL" err="1">
                <a:latin typeface="Calibri" panose="020F0502020204030204" pitchFamily="34" charset="0"/>
                <a:ea typeface="Arial"/>
                <a:cs typeface="Calibri" panose="020F0502020204030204" pitchFamily="34" charset="0"/>
                <a:sym typeface="Arial"/>
              </a:rPr>
              <a:t>heating</a:t>
            </a:r>
            <a:r>
              <a:rPr lang="nl-NL">
                <a:latin typeface="Calibri" panose="020F0502020204030204" pitchFamily="34" charset="0"/>
                <a:ea typeface="Arial"/>
                <a:cs typeface="Calibri" panose="020F0502020204030204" pitchFamily="34" charset="0"/>
                <a:sym typeface="Arial"/>
              </a:rPr>
              <a:t> or common power </a:t>
            </a:r>
            <a:r>
              <a:rPr lang="nl-NL" err="1">
                <a:latin typeface="Calibri" panose="020F0502020204030204" pitchFamily="34" charset="0"/>
                <a:ea typeface="Arial"/>
                <a:cs typeface="Calibri" panose="020F0502020204030204" pitchFamily="34" charset="0"/>
                <a:sym typeface="Arial"/>
              </a:rPr>
              <a:t>generation</a:t>
            </a:r>
            <a:endParaRPr>
              <a:latin typeface="Calibri" panose="020F0502020204030204" pitchFamily="34" charset="0"/>
              <a:cs typeface="Calibri" panose="020F0502020204030204" pitchFamily="34" charset="0"/>
            </a:endParaRPr>
          </a:p>
        </p:txBody>
      </p:sp>
      <p:sp>
        <p:nvSpPr>
          <p:cNvPr id="593" name="Google Shape;593;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25:notes"/>
          <p:cNvSpPr txBox="1">
            <a:spLocks noGrp="1"/>
          </p:cNvSpPr>
          <p:nvPr>
            <p:ph type="body" idx="1"/>
          </p:nvPr>
        </p:nvSpPr>
        <p:spPr>
          <a:xfrm>
            <a:off x="685800" y="4400550"/>
            <a:ext cx="5486400" cy="415032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nl-NL" i="1" u="sng" err="1"/>
              <a:t>Note</a:t>
            </a:r>
            <a:r>
              <a:rPr lang="nl-NL" i="1" u="sng"/>
              <a:t> </a:t>
            </a:r>
            <a:r>
              <a:rPr lang="nl-NL" i="1" u="sng" err="1"/>
              <a:t>for</a:t>
            </a:r>
            <a:r>
              <a:rPr lang="nl-NL" i="1" u="sng"/>
              <a:t> </a:t>
            </a:r>
            <a:r>
              <a:rPr lang="nl-NL" i="1" u="sng" err="1"/>
              <a:t>the</a:t>
            </a:r>
            <a:r>
              <a:rPr lang="nl-NL" i="1" u="sng"/>
              <a:t> trainer:</a:t>
            </a:r>
            <a:r>
              <a:rPr lang="nl-NL" i="1" u="none"/>
              <a:t>  </a:t>
            </a:r>
            <a:r>
              <a:rPr lang="nl-NL" i="1" u="none" err="1"/>
              <a:t>This</a:t>
            </a:r>
            <a:r>
              <a:rPr lang="nl-NL" i="1" u="none"/>
              <a:t> slide is </a:t>
            </a:r>
            <a:r>
              <a:rPr lang="nl-NL" i="1" u="none" err="1"/>
              <a:t>included</a:t>
            </a:r>
            <a:r>
              <a:rPr lang="nl-NL" i="1" u="none"/>
              <a:t> as </a:t>
            </a:r>
            <a:r>
              <a:rPr lang="nl-NL" i="1"/>
              <a:t>a “connector” </a:t>
            </a:r>
            <a:r>
              <a:rPr lang="nl-NL" i="1" err="1"/>
              <a:t>to</a:t>
            </a:r>
            <a:r>
              <a:rPr lang="nl-NL" i="1"/>
              <a:t> </a:t>
            </a:r>
            <a:r>
              <a:rPr lang="nl-NL" i="1" err="1"/>
              <a:t>the</a:t>
            </a:r>
            <a:r>
              <a:rPr lang="nl-NL" i="1"/>
              <a:t> training </a:t>
            </a:r>
            <a:r>
              <a:rPr lang="nl-NL" i="1" err="1"/>
              <a:t>about</a:t>
            </a:r>
            <a:r>
              <a:rPr lang="nl-NL" i="1"/>
              <a:t> ‘</a:t>
            </a:r>
            <a:r>
              <a:rPr lang="nl-NL" i="1" err="1"/>
              <a:t>establishing</a:t>
            </a:r>
            <a:r>
              <a:rPr lang="nl-NL" i="1"/>
              <a:t> a </a:t>
            </a:r>
            <a:r>
              <a:rPr lang="nl-NL" i="1" err="1"/>
              <a:t>local</a:t>
            </a:r>
            <a:r>
              <a:rPr lang="nl-NL" i="1"/>
              <a:t> energy </a:t>
            </a:r>
            <a:r>
              <a:rPr lang="nl-NL" i="1" err="1"/>
              <a:t>collective</a:t>
            </a:r>
            <a:r>
              <a:rPr lang="nl-NL" i="1"/>
              <a:t>’. It </a:t>
            </a:r>
            <a:r>
              <a:rPr lang="nl-NL" i="1" err="1"/>
              <a:t>provides</a:t>
            </a:r>
            <a:r>
              <a:rPr lang="nl-NL" i="1"/>
              <a:t> </a:t>
            </a:r>
            <a:r>
              <a:rPr lang="nl-NL" i="1" err="1"/>
              <a:t>some</a:t>
            </a:r>
            <a:r>
              <a:rPr lang="nl-NL" i="1"/>
              <a:t> context </a:t>
            </a:r>
            <a:r>
              <a:rPr lang="nl-NL" i="1" err="1"/>
              <a:t>about</a:t>
            </a:r>
            <a:r>
              <a:rPr lang="nl-NL" i="1"/>
              <a:t> </a:t>
            </a:r>
            <a:r>
              <a:rPr lang="nl-NL" i="1" err="1"/>
              <a:t>the</a:t>
            </a:r>
            <a:r>
              <a:rPr lang="nl-NL" i="1"/>
              <a:t> </a:t>
            </a:r>
            <a:r>
              <a:rPr lang="nl-NL" i="1" err="1"/>
              <a:t>general</a:t>
            </a:r>
            <a:r>
              <a:rPr lang="nl-NL" i="1"/>
              <a:t> </a:t>
            </a:r>
            <a:r>
              <a:rPr lang="nl-NL" i="1" err="1"/>
              <a:t>advantages</a:t>
            </a:r>
            <a:r>
              <a:rPr lang="nl-NL" i="1"/>
              <a:t> of </a:t>
            </a:r>
            <a:r>
              <a:rPr lang="nl-NL" i="1" err="1"/>
              <a:t>working</a:t>
            </a:r>
            <a:r>
              <a:rPr lang="nl-NL" i="1"/>
              <a:t> </a:t>
            </a:r>
            <a:r>
              <a:rPr lang="nl-NL" i="1" err="1"/>
              <a:t>using</a:t>
            </a:r>
            <a:r>
              <a:rPr lang="nl-NL" i="1"/>
              <a:t> a </a:t>
            </a:r>
            <a:r>
              <a:rPr lang="nl-NL" i="1" err="1"/>
              <a:t>collective</a:t>
            </a:r>
            <a:r>
              <a:rPr lang="nl-NL" i="1"/>
              <a:t> approach. </a:t>
            </a:r>
            <a:r>
              <a:rPr lang="nl-NL" i="1" err="1"/>
              <a:t>If</a:t>
            </a:r>
            <a:r>
              <a:rPr lang="nl-NL" i="1"/>
              <a:t> </a:t>
            </a:r>
            <a:r>
              <a:rPr lang="nl-NL" i="1" err="1"/>
              <a:t>people</a:t>
            </a:r>
            <a:r>
              <a:rPr lang="nl-NL" i="1"/>
              <a:t> </a:t>
            </a:r>
            <a:r>
              <a:rPr lang="nl-NL" i="1" err="1"/>
              <a:t>would</a:t>
            </a:r>
            <a:r>
              <a:rPr lang="nl-NL" i="1"/>
              <a:t> like </a:t>
            </a:r>
            <a:r>
              <a:rPr lang="nl-NL" i="1" err="1"/>
              <a:t>to</a:t>
            </a:r>
            <a:r>
              <a:rPr lang="nl-NL" i="1"/>
              <a:t> </a:t>
            </a:r>
            <a:r>
              <a:rPr lang="nl-NL" i="1" err="1"/>
              <a:t>know</a:t>
            </a:r>
            <a:r>
              <a:rPr lang="nl-NL" i="1"/>
              <a:t> more on </a:t>
            </a:r>
            <a:r>
              <a:rPr lang="nl-NL" i="1" err="1"/>
              <a:t>this</a:t>
            </a:r>
            <a:r>
              <a:rPr lang="nl-NL" i="1"/>
              <a:t>, </a:t>
            </a:r>
            <a:r>
              <a:rPr lang="nl-NL" i="1" err="1"/>
              <a:t>then</a:t>
            </a:r>
            <a:r>
              <a:rPr lang="nl-NL" i="1"/>
              <a:t> </a:t>
            </a:r>
            <a:r>
              <a:rPr lang="nl-NL" i="1" err="1"/>
              <a:t>you</a:t>
            </a:r>
            <a:r>
              <a:rPr lang="nl-NL" i="1"/>
              <a:t> </a:t>
            </a:r>
            <a:r>
              <a:rPr lang="nl-NL" i="1" err="1"/>
              <a:t>can</a:t>
            </a:r>
            <a:r>
              <a:rPr lang="nl-NL" i="1"/>
              <a:t> </a:t>
            </a:r>
            <a:r>
              <a:rPr lang="nl-NL" i="1" err="1"/>
              <a:t>refer</a:t>
            </a:r>
            <a:r>
              <a:rPr lang="nl-NL" i="1"/>
              <a:t> </a:t>
            </a:r>
            <a:r>
              <a:rPr lang="nl-NL" i="1" err="1"/>
              <a:t>them</a:t>
            </a:r>
            <a:r>
              <a:rPr lang="nl-NL" i="1"/>
              <a:t> </a:t>
            </a:r>
            <a:r>
              <a:rPr lang="nl-NL" i="1" err="1"/>
              <a:t>to</a:t>
            </a:r>
            <a:r>
              <a:rPr lang="nl-NL" i="1"/>
              <a:t> </a:t>
            </a:r>
            <a:r>
              <a:rPr lang="nl-NL" i="1" err="1"/>
              <a:t>the</a:t>
            </a:r>
            <a:r>
              <a:rPr lang="nl-NL" i="1"/>
              <a:t> </a:t>
            </a:r>
            <a:r>
              <a:rPr lang="nl-NL" i="1" err="1"/>
              <a:t>other</a:t>
            </a:r>
            <a:r>
              <a:rPr lang="nl-NL" i="1"/>
              <a:t> training.</a:t>
            </a:r>
            <a:endParaRPr/>
          </a:p>
          <a:p>
            <a:pPr marL="0" lvl="0" indent="0" algn="l" rtl="0">
              <a:lnSpc>
                <a:spcPct val="100000"/>
              </a:lnSpc>
              <a:spcBef>
                <a:spcPts val="0"/>
              </a:spcBef>
              <a:spcAft>
                <a:spcPts val="0"/>
              </a:spcAft>
              <a:buClr>
                <a:schemeClr val="dk1"/>
              </a:buClr>
              <a:buSzPts val="1400"/>
              <a:buFont typeface="Calibri"/>
              <a:buNone/>
            </a:pPr>
            <a:endParaRPr i="1"/>
          </a:p>
          <a:p>
            <a:pPr marL="0" lvl="0" indent="0" algn="l" rtl="0">
              <a:lnSpc>
                <a:spcPct val="100000"/>
              </a:lnSpc>
              <a:spcBef>
                <a:spcPts val="0"/>
              </a:spcBef>
              <a:spcAft>
                <a:spcPts val="0"/>
              </a:spcAft>
              <a:buClr>
                <a:schemeClr val="dk1"/>
              </a:buClr>
              <a:buSzPts val="1400"/>
              <a:buFont typeface="Calibri"/>
              <a:buNone/>
            </a:pPr>
            <a:r>
              <a:rPr lang="nl-NL" i="0" err="1"/>
              <a:t>There</a:t>
            </a:r>
            <a:r>
              <a:rPr lang="nl-NL" i="0"/>
              <a:t> are </a:t>
            </a:r>
            <a:r>
              <a:rPr lang="nl-NL" i="0" err="1"/>
              <a:t>also</a:t>
            </a:r>
            <a:r>
              <a:rPr lang="nl-NL" i="0"/>
              <a:t> indirect </a:t>
            </a:r>
            <a:r>
              <a:rPr lang="nl-NL" i="0" err="1"/>
              <a:t>effects</a:t>
            </a:r>
            <a:r>
              <a:rPr lang="nl-NL" i="0"/>
              <a:t> </a:t>
            </a:r>
            <a:r>
              <a:rPr lang="nl-NL" i="0" err="1"/>
              <a:t>that</a:t>
            </a:r>
            <a:r>
              <a:rPr lang="nl-NL" i="0"/>
              <a:t> </a:t>
            </a:r>
            <a:r>
              <a:rPr lang="nl-NL" i="0" err="1"/>
              <a:t>occur</a:t>
            </a:r>
            <a:r>
              <a:rPr lang="nl-NL" i="0"/>
              <a:t> </a:t>
            </a:r>
            <a:r>
              <a:rPr lang="nl-NL" i="0" err="1"/>
              <a:t>from</a:t>
            </a:r>
            <a:r>
              <a:rPr lang="nl-NL" i="0"/>
              <a:t> </a:t>
            </a:r>
            <a:r>
              <a:rPr lang="nl-NL" i="0" err="1"/>
              <a:t>the</a:t>
            </a:r>
            <a:r>
              <a:rPr lang="nl-NL" i="0"/>
              <a:t> </a:t>
            </a:r>
            <a:r>
              <a:rPr lang="nl-NL" i="0" err="1"/>
              <a:t>collaboration</a:t>
            </a:r>
            <a:r>
              <a:rPr lang="nl-NL" i="0"/>
              <a:t> </a:t>
            </a:r>
            <a:r>
              <a:rPr lang="nl-NL" i="0" err="1"/>
              <a:t>within</a:t>
            </a:r>
            <a:r>
              <a:rPr lang="nl-NL" i="0"/>
              <a:t> these </a:t>
            </a:r>
            <a:r>
              <a:rPr lang="nl-NL" i="0" err="1"/>
              <a:t>collective</a:t>
            </a:r>
            <a:r>
              <a:rPr lang="nl-NL" i="0"/>
              <a:t> energy </a:t>
            </a:r>
            <a:r>
              <a:rPr lang="nl-NL" i="0" err="1"/>
              <a:t>projects</a:t>
            </a:r>
            <a:r>
              <a:rPr lang="nl-NL" i="0"/>
              <a:t>.  These benefits </a:t>
            </a:r>
            <a:r>
              <a:rPr lang="nl-NL" i="0" err="1"/>
              <a:t>can</a:t>
            </a:r>
            <a:r>
              <a:rPr lang="nl-NL" i="0"/>
              <a:t> </a:t>
            </a:r>
            <a:r>
              <a:rPr lang="nl-NL" i="0" err="1"/>
              <a:t>also</a:t>
            </a:r>
            <a:r>
              <a:rPr lang="nl-NL" i="0"/>
              <a:t> </a:t>
            </a:r>
            <a:r>
              <a:rPr lang="nl-NL" i="0" err="1"/>
              <a:t>be</a:t>
            </a:r>
            <a:r>
              <a:rPr lang="nl-NL" i="0"/>
              <a:t> </a:t>
            </a:r>
            <a:r>
              <a:rPr lang="nl-NL" i="0" err="1"/>
              <a:t>reached</a:t>
            </a:r>
            <a:r>
              <a:rPr lang="nl-NL" i="0"/>
              <a:t> in </a:t>
            </a:r>
            <a:r>
              <a:rPr lang="nl-NL" i="0" err="1"/>
              <a:t>another</a:t>
            </a:r>
            <a:r>
              <a:rPr lang="nl-NL" i="0"/>
              <a:t> way, </a:t>
            </a:r>
            <a:r>
              <a:rPr lang="nl-NL" i="0" err="1"/>
              <a:t>for</a:t>
            </a:r>
            <a:r>
              <a:rPr lang="nl-NL" i="0"/>
              <a:t> </a:t>
            </a:r>
            <a:r>
              <a:rPr lang="nl-NL" i="0" err="1"/>
              <a:t>example</a:t>
            </a:r>
            <a:r>
              <a:rPr lang="nl-NL" i="0"/>
              <a:t> by </a:t>
            </a:r>
            <a:r>
              <a:rPr lang="nl-NL" i="0" err="1"/>
              <a:t>organsing</a:t>
            </a:r>
            <a:r>
              <a:rPr lang="nl-NL" i="0"/>
              <a:t> </a:t>
            </a:r>
            <a:r>
              <a:rPr lang="nl-NL" i="0" err="1"/>
              <a:t>network</a:t>
            </a:r>
            <a:r>
              <a:rPr lang="nl-NL" i="0"/>
              <a:t> events or company </a:t>
            </a:r>
            <a:r>
              <a:rPr lang="nl-NL" i="0" err="1"/>
              <a:t>visits</a:t>
            </a:r>
            <a:r>
              <a:rPr lang="nl-NL" i="0"/>
              <a:t>. These </a:t>
            </a:r>
            <a:r>
              <a:rPr lang="nl-NL" i="0" err="1"/>
              <a:t>activities</a:t>
            </a:r>
            <a:r>
              <a:rPr lang="nl-NL" i="0"/>
              <a:t> </a:t>
            </a:r>
            <a:r>
              <a:rPr lang="nl-NL" i="0" err="1"/>
              <a:t>can</a:t>
            </a:r>
            <a:r>
              <a:rPr lang="nl-NL" i="0"/>
              <a:t> take </a:t>
            </a:r>
            <a:r>
              <a:rPr lang="nl-NL" i="0" err="1"/>
              <a:t>place</a:t>
            </a:r>
            <a:r>
              <a:rPr lang="nl-NL" i="0"/>
              <a:t> in a </a:t>
            </a:r>
            <a:r>
              <a:rPr lang="nl-NL" i="0" err="1"/>
              <a:t>local</a:t>
            </a:r>
            <a:r>
              <a:rPr lang="nl-NL" i="0"/>
              <a:t> energy </a:t>
            </a:r>
            <a:r>
              <a:rPr lang="nl-NL" i="0" err="1"/>
              <a:t>collective</a:t>
            </a:r>
            <a:r>
              <a:rPr lang="nl-NL" i="0"/>
              <a:t> </a:t>
            </a:r>
            <a:r>
              <a:rPr lang="nl-NL" i="0" err="1"/>
              <a:t>that</a:t>
            </a:r>
            <a:r>
              <a:rPr lang="nl-NL" i="0"/>
              <a:t> </a:t>
            </a:r>
            <a:r>
              <a:rPr lang="nl-NL" i="0" err="1"/>
              <a:t>organizes</a:t>
            </a:r>
            <a:r>
              <a:rPr lang="nl-NL" i="0"/>
              <a:t> these events.</a:t>
            </a:r>
            <a:endParaRPr i="0"/>
          </a:p>
          <a:p>
            <a:pPr marL="311150" lvl="0" indent="-171450" algn="l" rtl="0">
              <a:lnSpc>
                <a:spcPct val="100000"/>
              </a:lnSpc>
              <a:spcBef>
                <a:spcPts val="0"/>
              </a:spcBef>
              <a:spcAft>
                <a:spcPts val="0"/>
              </a:spcAft>
              <a:buSzPct val="150000"/>
              <a:buFont typeface="Arial" panose="020B0604020202020204" pitchFamily="34" charset="0"/>
              <a:buChar char="•"/>
            </a:pPr>
            <a:r>
              <a:rPr lang="nl-NL" err="1"/>
              <a:t>You</a:t>
            </a:r>
            <a:r>
              <a:rPr lang="nl-NL"/>
              <a:t> </a:t>
            </a:r>
            <a:r>
              <a:rPr lang="nl-NL" err="1"/>
              <a:t>can</a:t>
            </a:r>
            <a:r>
              <a:rPr lang="nl-NL"/>
              <a:t> get </a:t>
            </a:r>
            <a:r>
              <a:rPr lang="nl-NL" err="1"/>
              <a:t>general</a:t>
            </a:r>
            <a:r>
              <a:rPr lang="nl-NL"/>
              <a:t> </a:t>
            </a:r>
            <a:r>
              <a:rPr lang="nl-NL" err="1"/>
              <a:t>advice</a:t>
            </a:r>
            <a:r>
              <a:rPr lang="nl-NL"/>
              <a:t> </a:t>
            </a:r>
            <a:r>
              <a:rPr lang="nl-NL" err="1"/>
              <a:t>from</a:t>
            </a:r>
            <a:r>
              <a:rPr lang="nl-NL"/>
              <a:t> </a:t>
            </a:r>
            <a:r>
              <a:rPr lang="nl-NL" err="1"/>
              <a:t>your</a:t>
            </a:r>
            <a:r>
              <a:rPr lang="nl-NL"/>
              <a:t> </a:t>
            </a:r>
            <a:r>
              <a:rPr lang="nl-NL" err="1"/>
              <a:t>peers</a:t>
            </a:r>
            <a:endParaRPr/>
          </a:p>
          <a:p>
            <a:pPr marL="914400" lvl="1" indent="-317500" algn="l" rtl="0">
              <a:lnSpc>
                <a:spcPct val="100000"/>
              </a:lnSpc>
              <a:spcBef>
                <a:spcPts val="0"/>
              </a:spcBef>
              <a:spcAft>
                <a:spcPts val="0"/>
              </a:spcAft>
              <a:buSzPct val="100000"/>
              <a:buChar char="○"/>
            </a:pPr>
            <a:r>
              <a:rPr lang="nl-NL" err="1"/>
              <a:t>What</a:t>
            </a:r>
            <a:r>
              <a:rPr lang="nl-NL"/>
              <a:t> </a:t>
            </a:r>
            <a:r>
              <a:rPr lang="nl-NL" err="1"/>
              <a:t>did</a:t>
            </a:r>
            <a:r>
              <a:rPr lang="nl-NL"/>
              <a:t> </a:t>
            </a:r>
            <a:r>
              <a:rPr lang="nl-NL" err="1"/>
              <a:t>they</a:t>
            </a:r>
            <a:r>
              <a:rPr lang="nl-NL"/>
              <a:t> do </a:t>
            </a:r>
            <a:r>
              <a:rPr lang="nl-NL" err="1"/>
              <a:t>to</a:t>
            </a:r>
            <a:r>
              <a:rPr lang="nl-NL"/>
              <a:t> save energy? </a:t>
            </a:r>
            <a:r>
              <a:rPr lang="nl-NL" err="1"/>
              <a:t>Did</a:t>
            </a:r>
            <a:r>
              <a:rPr lang="nl-NL"/>
              <a:t> </a:t>
            </a:r>
            <a:r>
              <a:rPr lang="nl-NL" err="1"/>
              <a:t>it</a:t>
            </a:r>
            <a:r>
              <a:rPr lang="nl-NL"/>
              <a:t> </a:t>
            </a:r>
            <a:r>
              <a:rPr lang="nl-NL" err="1"/>
              <a:t>work</a:t>
            </a:r>
            <a:r>
              <a:rPr lang="nl-NL"/>
              <a:t>? How well?</a:t>
            </a:r>
            <a:endParaRPr/>
          </a:p>
          <a:p>
            <a:pPr marL="457200" lvl="0" indent="-317500" algn="l" rtl="0">
              <a:lnSpc>
                <a:spcPct val="100000"/>
              </a:lnSpc>
              <a:spcBef>
                <a:spcPts val="0"/>
              </a:spcBef>
              <a:spcAft>
                <a:spcPts val="0"/>
              </a:spcAft>
              <a:buSzPct val="100000"/>
              <a:buChar char="●"/>
            </a:pPr>
            <a:r>
              <a:rPr lang="nl-NL" err="1"/>
              <a:t>You</a:t>
            </a:r>
            <a:r>
              <a:rPr lang="nl-NL"/>
              <a:t> </a:t>
            </a:r>
            <a:r>
              <a:rPr lang="nl-NL" err="1"/>
              <a:t>can</a:t>
            </a:r>
            <a:r>
              <a:rPr lang="nl-NL"/>
              <a:t> get </a:t>
            </a:r>
            <a:r>
              <a:rPr lang="nl-NL" err="1"/>
              <a:t>advice</a:t>
            </a:r>
            <a:r>
              <a:rPr lang="nl-NL"/>
              <a:t> on </a:t>
            </a:r>
            <a:r>
              <a:rPr lang="nl-NL" err="1"/>
              <a:t>how</a:t>
            </a:r>
            <a:r>
              <a:rPr lang="nl-NL"/>
              <a:t> </a:t>
            </a:r>
            <a:r>
              <a:rPr lang="nl-NL" err="1"/>
              <a:t>to</a:t>
            </a:r>
            <a:r>
              <a:rPr lang="nl-NL"/>
              <a:t> move forward </a:t>
            </a:r>
            <a:r>
              <a:rPr lang="nl-NL" err="1"/>
              <a:t>from</a:t>
            </a:r>
            <a:r>
              <a:rPr lang="nl-NL"/>
              <a:t> low </a:t>
            </a:r>
            <a:r>
              <a:rPr lang="nl-NL" err="1"/>
              <a:t>hanging</a:t>
            </a:r>
            <a:r>
              <a:rPr lang="nl-NL"/>
              <a:t> </a:t>
            </a:r>
            <a:r>
              <a:rPr lang="nl-NL" err="1"/>
              <a:t>fruits</a:t>
            </a:r>
            <a:endParaRPr/>
          </a:p>
          <a:p>
            <a:pPr marL="914400" lvl="1" indent="-317500" algn="l" rtl="0">
              <a:lnSpc>
                <a:spcPct val="100000"/>
              </a:lnSpc>
              <a:spcBef>
                <a:spcPts val="0"/>
              </a:spcBef>
              <a:spcAft>
                <a:spcPts val="0"/>
              </a:spcAft>
              <a:buSzPct val="100000"/>
              <a:buChar char="○"/>
            </a:pPr>
            <a:r>
              <a:rPr lang="nl-NL"/>
              <a:t>I </a:t>
            </a:r>
            <a:r>
              <a:rPr lang="nl-NL" err="1"/>
              <a:t>changed</a:t>
            </a:r>
            <a:r>
              <a:rPr lang="nl-NL"/>
              <a:t> </a:t>
            </a:r>
            <a:r>
              <a:rPr lang="nl-NL" err="1"/>
              <a:t>my</a:t>
            </a:r>
            <a:r>
              <a:rPr lang="nl-NL"/>
              <a:t> light </a:t>
            </a:r>
            <a:r>
              <a:rPr lang="nl-NL" err="1"/>
              <a:t>bulbs</a:t>
            </a:r>
            <a:r>
              <a:rPr lang="nl-NL"/>
              <a:t> </a:t>
            </a:r>
            <a:r>
              <a:rPr lang="nl-NL" err="1"/>
              <a:t>to</a:t>
            </a:r>
            <a:r>
              <a:rPr lang="nl-NL"/>
              <a:t> LED </a:t>
            </a:r>
            <a:r>
              <a:rPr lang="nl-NL" err="1"/>
              <a:t>and</a:t>
            </a:r>
            <a:r>
              <a:rPr lang="nl-NL"/>
              <a:t> </a:t>
            </a:r>
            <a:r>
              <a:rPr lang="nl-NL" err="1"/>
              <a:t>installed</a:t>
            </a:r>
            <a:r>
              <a:rPr lang="nl-NL"/>
              <a:t> a heat pump </a:t>
            </a:r>
            <a:r>
              <a:rPr lang="nl-NL" err="1"/>
              <a:t>for</a:t>
            </a:r>
            <a:r>
              <a:rPr lang="nl-NL"/>
              <a:t> hot water </a:t>
            </a:r>
            <a:r>
              <a:rPr lang="nl-NL" err="1"/>
              <a:t>generation</a:t>
            </a:r>
            <a:r>
              <a:rPr lang="nl-NL"/>
              <a:t>. </a:t>
            </a:r>
            <a:r>
              <a:rPr lang="nl-NL" err="1"/>
              <a:t>Now</a:t>
            </a:r>
            <a:r>
              <a:rPr lang="nl-NL"/>
              <a:t> </a:t>
            </a:r>
            <a:r>
              <a:rPr lang="nl-NL" err="1"/>
              <a:t>what</a:t>
            </a:r>
            <a:r>
              <a:rPr lang="nl-NL"/>
              <a:t>?</a:t>
            </a:r>
            <a:endParaRPr/>
          </a:p>
          <a:p>
            <a:pPr marL="457200" lvl="0" indent="-317500" algn="l" rtl="0">
              <a:lnSpc>
                <a:spcPct val="100000"/>
              </a:lnSpc>
              <a:spcBef>
                <a:spcPts val="0"/>
              </a:spcBef>
              <a:spcAft>
                <a:spcPts val="0"/>
              </a:spcAft>
              <a:buSzPct val="100000"/>
              <a:buChar char="●"/>
            </a:pPr>
            <a:r>
              <a:rPr lang="nl-NL" err="1"/>
              <a:t>You</a:t>
            </a:r>
            <a:r>
              <a:rPr lang="nl-NL"/>
              <a:t> </a:t>
            </a:r>
            <a:r>
              <a:rPr lang="nl-NL" err="1"/>
              <a:t>can</a:t>
            </a:r>
            <a:r>
              <a:rPr lang="nl-NL"/>
              <a:t> benchmark </a:t>
            </a:r>
            <a:r>
              <a:rPr lang="nl-NL" err="1"/>
              <a:t>with</a:t>
            </a:r>
            <a:r>
              <a:rPr lang="nl-NL"/>
              <a:t> </a:t>
            </a:r>
            <a:r>
              <a:rPr lang="nl-NL" err="1"/>
              <a:t>others</a:t>
            </a:r>
            <a:r>
              <a:rPr lang="nl-NL"/>
              <a:t> </a:t>
            </a:r>
            <a:r>
              <a:rPr lang="nl-NL" err="1"/>
              <a:t>how</a:t>
            </a:r>
            <a:r>
              <a:rPr lang="nl-NL"/>
              <a:t> </a:t>
            </a:r>
            <a:r>
              <a:rPr lang="nl-NL" err="1"/>
              <a:t>efficient</a:t>
            </a:r>
            <a:r>
              <a:rPr lang="nl-NL"/>
              <a:t> </a:t>
            </a:r>
            <a:r>
              <a:rPr lang="nl-NL" err="1"/>
              <a:t>you</a:t>
            </a:r>
            <a:r>
              <a:rPr lang="nl-NL"/>
              <a:t> are</a:t>
            </a:r>
            <a:endParaRPr/>
          </a:p>
          <a:p>
            <a:pPr marL="914400" lvl="1" indent="-317500" algn="l" rtl="0">
              <a:lnSpc>
                <a:spcPct val="100000"/>
              </a:lnSpc>
              <a:spcBef>
                <a:spcPts val="0"/>
              </a:spcBef>
              <a:spcAft>
                <a:spcPts val="0"/>
              </a:spcAft>
              <a:buSzPct val="100000"/>
              <a:buChar char="○"/>
            </a:pPr>
            <a:r>
              <a:rPr lang="nl-NL"/>
              <a:t>Am I </a:t>
            </a:r>
            <a:r>
              <a:rPr lang="nl-NL" err="1"/>
              <a:t>doing</a:t>
            </a:r>
            <a:r>
              <a:rPr lang="nl-NL"/>
              <a:t> </a:t>
            </a:r>
            <a:r>
              <a:rPr lang="nl-NL" err="1"/>
              <a:t>enough</a:t>
            </a:r>
            <a:r>
              <a:rPr lang="nl-NL"/>
              <a:t>? </a:t>
            </a:r>
            <a:r>
              <a:rPr lang="nl-NL" err="1"/>
              <a:t>Could</a:t>
            </a:r>
            <a:r>
              <a:rPr lang="nl-NL"/>
              <a:t> I do more?</a:t>
            </a:r>
            <a:endParaRPr/>
          </a:p>
          <a:p>
            <a:pPr marL="457200" lvl="0" indent="-317500" algn="l" rtl="0">
              <a:lnSpc>
                <a:spcPct val="100000"/>
              </a:lnSpc>
              <a:spcBef>
                <a:spcPts val="0"/>
              </a:spcBef>
              <a:spcAft>
                <a:spcPts val="0"/>
              </a:spcAft>
              <a:buSzPct val="100000"/>
              <a:buChar char="●"/>
            </a:pPr>
            <a:r>
              <a:rPr lang="nl-NL" err="1"/>
              <a:t>You</a:t>
            </a:r>
            <a:r>
              <a:rPr lang="nl-NL"/>
              <a:t> </a:t>
            </a:r>
            <a:r>
              <a:rPr lang="nl-NL" err="1"/>
              <a:t>can</a:t>
            </a:r>
            <a:r>
              <a:rPr lang="nl-NL"/>
              <a:t> get help </a:t>
            </a:r>
            <a:r>
              <a:rPr lang="nl-NL" err="1"/>
              <a:t>into</a:t>
            </a:r>
            <a:r>
              <a:rPr lang="nl-NL"/>
              <a:t> setting </a:t>
            </a:r>
            <a:r>
              <a:rPr lang="nl-NL" err="1"/>
              <a:t>realistic</a:t>
            </a:r>
            <a:r>
              <a:rPr lang="nl-NL"/>
              <a:t> goals </a:t>
            </a:r>
            <a:r>
              <a:rPr lang="nl-NL" err="1"/>
              <a:t>for</a:t>
            </a:r>
            <a:r>
              <a:rPr lang="nl-NL"/>
              <a:t> </a:t>
            </a:r>
            <a:r>
              <a:rPr lang="nl-NL" err="1"/>
              <a:t>your</a:t>
            </a:r>
            <a:r>
              <a:rPr lang="nl-NL"/>
              <a:t> energy efficiency plan</a:t>
            </a:r>
            <a:endParaRPr/>
          </a:p>
          <a:p>
            <a:pPr marL="914400" lvl="1" indent="-317500" algn="l" rtl="0">
              <a:lnSpc>
                <a:spcPct val="100000"/>
              </a:lnSpc>
              <a:spcBef>
                <a:spcPts val="0"/>
              </a:spcBef>
              <a:spcAft>
                <a:spcPts val="0"/>
              </a:spcAft>
              <a:buSzPct val="100000"/>
              <a:buChar char="○"/>
            </a:pPr>
            <a:r>
              <a:rPr lang="nl-NL"/>
              <a:t>How </a:t>
            </a:r>
            <a:r>
              <a:rPr lang="nl-NL" err="1"/>
              <a:t>much</a:t>
            </a:r>
            <a:r>
              <a:rPr lang="nl-NL"/>
              <a:t> </a:t>
            </a:r>
            <a:r>
              <a:rPr lang="nl-NL" err="1"/>
              <a:t>should</a:t>
            </a:r>
            <a:r>
              <a:rPr lang="nl-NL"/>
              <a:t> I </a:t>
            </a:r>
            <a:r>
              <a:rPr lang="nl-NL" err="1"/>
              <a:t>reasonably</a:t>
            </a:r>
            <a:r>
              <a:rPr lang="nl-NL"/>
              <a:t> </a:t>
            </a:r>
            <a:r>
              <a:rPr lang="nl-NL" err="1"/>
              <a:t>expect</a:t>
            </a:r>
            <a:r>
              <a:rPr lang="nl-NL"/>
              <a:t> </a:t>
            </a:r>
            <a:r>
              <a:rPr lang="nl-NL" err="1"/>
              <a:t>to</a:t>
            </a:r>
            <a:r>
              <a:rPr lang="nl-NL"/>
              <a:t> </a:t>
            </a:r>
            <a:r>
              <a:rPr lang="nl-NL" err="1"/>
              <a:t>achieve</a:t>
            </a:r>
            <a:r>
              <a:rPr lang="nl-NL"/>
              <a:t>?</a:t>
            </a:r>
            <a:endParaRPr/>
          </a:p>
          <a:p>
            <a:pPr marL="457200" lvl="0" indent="-317500" algn="l" rtl="0">
              <a:lnSpc>
                <a:spcPct val="100000"/>
              </a:lnSpc>
              <a:spcBef>
                <a:spcPts val="0"/>
              </a:spcBef>
              <a:spcAft>
                <a:spcPts val="0"/>
              </a:spcAft>
              <a:buSzPct val="100000"/>
              <a:buChar char="●"/>
            </a:pPr>
            <a:r>
              <a:rPr lang="nl-NL" err="1"/>
              <a:t>You</a:t>
            </a:r>
            <a:r>
              <a:rPr lang="nl-NL"/>
              <a:t> </a:t>
            </a:r>
            <a:r>
              <a:rPr lang="nl-NL" err="1"/>
              <a:t>can</a:t>
            </a:r>
            <a:r>
              <a:rPr lang="nl-NL"/>
              <a:t> </a:t>
            </a:r>
            <a:r>
              <a:rPr lang="nl-NL" err="1"/>
              <a:t>learn</a:t>
            </a:r>
            <a:r>
              <a:rPr lang="nl-NL"/>
              <a:t> </a:t>
            </a:r>
            <a:r>
              <a:rPr lang="nl-NL" err="1"/>
              <a:t>from</a:t>
            </a:r>
            <a:r>
              <a:rPr lang="nl-NL"/>
              <a:t> </a:t>
            </a:r>
            <a:r>
              <a:rPr lang="nl-NL" err="1"/>
              <a:t>your</a:t>
            </a:r>
            <a:r>
              <a:rPr lang="nl-NL"/>
              <a:t> </a:t>
            </a:r>
            <a:r>
              <a:rPr lang="nl-NL" err="1"/>
              <a:t>peers</a:t>
            </a:r>
            <a:r>
              <a:rPr lang="nl-NL"/>
              <a:t>’ </a:t>
            </a:r>
            <a:r>
              <a:rPr lang="nl-NL" err="1"/>
              <a:t>previous</a:t>
            </a:r>
            <a:r>
              <a:rPr lang="nl-NL"/>
              <a:t> </a:t>
            </a:r>
            <a:r>
              <a:rPr lang="nl-NL" err="1"/>
              <a:t>experiences</a:t>
            </a:r>
            <a:endParaRPr/>
          </a:p>
          <a:p>
            <a:pPr marL="914400" lvl="1" indent="-317500" algn="l" rtl="0">
              <a:lnSpc>
                <a:spcPct val="100000"/>
              </a:lnSpc>
              <a:spcBef>
                <a:spcPts val="0"/>
              </a:spcBef>
              <a:spcAft>
                <a:spcPts val="0"/>
              </a:spcAft>
              <a:buSzPct val="100000"/>
              <a:buChar char="○"/>
            </a:pPr>
            <a:r>
              <a:rPr lang="nl-NL"/>
              <a:t>Dos </a:t>
            </a:r>
            <a:r>
              <a:rPr lang="nl-NL" err="1"/>
              <a:t>and</a:t>
            </a:r>
            <a:r>
              <a:rPr lang="nl-NL"/>
              <a:t> </a:t>
            </a:r>
            <a:r>
              <a:rPr lang="nl-NL" err="1"/>
              <a:t>not</a:t>
            </a:r>
            <a:r>
              <a:rPr lang="nl-NL"/>
              <a:t> dos, </a:t>
            </a:r>
            <a:r>
              <a:rPr lang="nl-NL" err="1"/>
              <a:t>good</a:t>
            </a:r>
            <a:r>
              <a:rPr lang="nl-NL"/>
              <a:t> experts </a:t>
            </a:r>
            <a:r>
              <a:rPr lang="nl-NL" err="1"/>
              <a:t>to</a:t>
            </a:r>
            <a:r>
              <a:rPr lang="nl-NL"/>
              <a:t> </a:t>
            </a:r>
            <a:r>
              <a:rPr lang="nl-NL" err="1"/>
              <a:t>refer</a:t>
            </a:r>
            <a:r>
              <a:rPr lang="nl-NL"/>
              <a:t> </a:t>
            </a:r>
            <a:r>
              <a:rPr lang="nl-NL" err="1"/>
              <a:t>to</a:t>
            </a:r>
            <a:r>
              <a:rPr lang="nl-NL"/>
              <a:t>, </a:t>
            </a:r>
            <a:r>
              <a:rPr lang="nl-NL" err="1"/>
              <a:t>guidance</a:t>
            </a:r>
            <a:r>
              <a:rPr lang="nl-NL"/>
              <a:t> </a:t>
            </a:r>
            <a:r>
              <a:rPr lang="nl-NL" err="1"/>
              <a:t>through</a:t>
            </a:r>
            <a:r>
              <a:rPr lang="nl-NL"/>
              <a:t> complex procedures</a:t>
            </a:r>
            <a:endParaRPr/>
          </a:p>
          <a:p>
            <a:pPr marL="0" lvl="0" indent="0" algn="l" rtl="0">
              <a:lnSpc>
                <a:spcPct val="100000"/>
              </a:lnSpc>
              <a:spcBef>
                <a:spcPts val="0"/>
              </a:spcBef>
              <a:spcAft>
                <a:spcPts val="0"/>
              </a:spcAft>
              <a:buClr>
                <a:schemeClr val="dk1"/>
              </a:buClr>
              <a:buSzPts val="1400"/>
              <a:buFont typeface="Calibri"/>
              <a:buNone/>
            </a:pPr>
            <a:endParaRPr/>
          </a:p>
        </p:txBody>
      </p:sp>
      <p:sp>
        <p:nvSpPr>
          <p:cNvPr id="602" name="Google Shape;60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i="1"/>
              <a:t>Note for trainer: Introduce yourself and the content of the training</a:t>
            </a:r>
            <a:endParaRPr/>
          </a:p>
        </p:txBody>
      </p:sp>
      <p:sp>
        <p:nvSpPr>
          <p:cNvPr id="324" name="Google Shape;32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1" name="Google Shape;611;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nl-NL" b="1" err="1"/>
              <a:t>Economic</a:t>
            </a:r>
            <a:r>
              <a:rPr lang="nl-NL" b="1"/>
              <a:t> area: Support </a:t>
            </a:r>
            <a:r>
              <a:rPr lang="nl-NL" b="1" err="1"/>
              <a:t>from</a:t>
            </a:r>
            <a:r>
              <a:rPr lang="nl-NL" b="1"/>
              <a:t> </a:t>
            </a:r>
            <a:r>
              <a:rPr lang="nl-NL" b="1" err="1"/>
              <a:t>collective</a:t>
            </a:r>
            <a:r>
              <a:rPr lang="nl-NL" b="1"/>
              <a:t> </a:t>
            </a:r>
            <a:r>
              <a:rPr lang="nl-NL" b="1" err="1"/>
              <a:t>projects</a:t>
            </a:r>
            <a:endParaRPr/>
          </a:p>
          <a:p>
            <a:pPr marL="457200" lvl="0" indent="-317500" algn="l" rtl="0">
              <a:lnSpc>
                <a:spcPct val="100000"/>
              </a:lnSpc>
              <a:spcBef>
                <a:spcPts val="0"/>
              </a:spcBef>
              <a:spcAft>
                <a:spcPts val="0"/>
              </a:spcAft>
              <a:buClr>
                <a:schemeClr val="dk1"/>
              </a:buClr>
              <a:buSzPts val="1400"/>
              <a:buFont typeface="Calibri"/>
              <a:buChar char="-"/>
            </a:pPr>
            <a:r>
              <a:rPr lang="nl-NL" err="1"/>
              <a:t>Costs</a:t>
            </a:r>
            <a:r>
              <a:rPr lang="nl-NL"/>
              <a:t> (</a:t>
            </a:r>
            <a:r>
              <a:rPr lang="nl-NL" err="1"/>
              <a:t>especially</a:t>
            </a:r>
            <a:r>
              <a:rPr lang="nl-NL"/>
              <a:t> </a:t>
            </a:r>
            <a:r>
              <a:rPr lang="nl-NL" err="1"/>
              <a:t>hidden</a:t>
            </a:r>
            <a:r>
              <a:rPr lang="nl-NL"/>
              <a:t> </a:t>
            </a:r>
            <a:r>
              <a:rPr lang="nl-NL" err="1"/>
              <a:t>ones</a:t>
            </a:r>
            <a:r>
              <a:rPr lang="nl-NL"/>
              <a:t>) </a:t>
            </a:r>
            <a:r>
              <a:rPr lang="nl-NL" err="1"/>
              <a:t>can</a:t>
            </a:r>
            <a:r>
              <a:rPr lang="nl-NL"/>
              <a:t> </a:t>
            </a:r>
            <a:r>
              <a:rPr lang="nl-NL" err="1"/>
              <a:t>be</a:t>
            </a:r>
            <a:r>
              <a:rPr lang="nl-NL"/>
              <a:t> shared </a:t>
            </a:r>
            <a:r>
              <a:rPr lang="nl-NL" err="1"/>
              <a:t>with</a:t>
            </a:r>
            <a:r>
              <a:rPr lang="nl-NL"/>
              <a:t> partners </a:t>
            </a:r>
            <a:r>
              <a:rPr lang="nl-NL" err="1"/>
              <a:t>from</a:t>
            </a:r>
            <a:r>
              <a:rPr lang="nl-NL"/>
              <a:t> </a:t>
            </a:r>
            <a:r>
              <a:rPr lang="nl-NL" err="1"/>
              <a:t>the</a:t>
            </a:r>
            <a:r>
              <a:rPr lang="nl-NL"/>
              <a:t> </a:t>
            </a:r>
            <a:r>
              <a:rPr lang="nl-NL" err="1"/>
              <a:t>collective</a:t>
            </a:r>
            <a:endParaRPr/>
          </a:p>
          <a:p>
            <a:pPr marL="457200" lvl="0" indent="-317500" algn="l" rtl="0">
              <a:lnSpc>
                <a:spcPct val="100000"/>
              </a:lnSpc>
              <a:spcBef>
                <a:spcPts val="0"/>
              </a:spcBef>
              <a:spcAft>
                <a:spcPts val="0"/>
              </a:spcAft>
              <a:buClr>
                <a:schemeClr val="dk1"/>
              </a:buClr>
              <a:buSzPts val="1400"/>
              <a:buFont typeface="Calibri"/>
              <a:buChar char="-"/>
            </a:pPr>
            <a:r>
              <a:rPr lang="nl-NL" err="1"/>
              <a:t>Risks</a:t>
            </a:r>
            <a:r>
              <a:rPr lang="nl-NL"/>
              <a:t> </a:t>
            </a:r>
            <a:r>
              <a:rPr lang="nl-NL" err="1"/>
              <a:t>can</a:t>
            </a:r>
            <a:r>
              <a:rPr lang="nl-NL"/>
              <a:t> </a:t>
            </a:r>
            <a:r>
              <a:rPr lang="nl-NL" err="1"/>
              <a:t>be</a:t>
            </a:r>
            <a:r>
              <a:rPr lang="nl-NL"/>
              <a:t> </a:t>
            </a:r>
            <a:r>
              <a:rPr lang="nl-NL" err="1"/>
              <a:t>reduced</a:t>
            </a:r>
            <a:r>
              <a:rPr lang="nl-NL"/>
              <a:t> </a:t>
            </a:r>
            <a:r>
              <a:rPr lang="nl-NL" err="1"/>
              <a:t>because</a:t>
            </a:r>
            <a:r>
              <a:rPr lang="nl-NL"/>
              <a:t> of </a:t>
            </a:r>
            <a:r>
              <a:rPr lang="nl-NL" err="1"/>
              <a:t>the</a:t>
            </a:r>
            <a:r>
              <a:rPr lang="nl-NL"/>
              <a:t> joint effort, </a:t>
            </a:r>
            <a:r>
              <a:rPr lang="nl-NL" err="1"/>
              <a:t>and</a:t>
            </a:r>
            <a:r>
              <a:rPr lang="nl-NL"/>
              <a:t>/or shared </a:t>
            </a:r>
            <a:r>
              <a:rPr lang="nl-NL" err="1"/>
              <a:t>among</a:t>
            </a:r>
            <a:r>
              <a:rPr lang="nl-NL"/>
              <a:t> partners</a:t>
            </a:r>
            <a:endParaRPr/>
          </a:p>
          <a:p>
            <a:pPr marL="457200" lvl="0" indent="-317500" algn="l" rtl="0">
              <a:lnSpc>
                <a:spcPct val="100000"/>
              </a:lnSpc>
              <a:spcBef>
                <a:spcPts val="0"/>
              </a:spcBef>
              <a:spcAft>
                <a:spcPts val="0"/>
              </a:spcAft>
              <a:buClr>
                <a:schemeClr val="dk1"/>
              </a:buClr>
              <a:buSzPts val="1400"/>
              <a:buFont typeface="Calibri"/>
              <a:buChar char="-"/>
            </a:pPr>
            <a:r>
              <a:rPr lang="nl-NL" err="1"/>
              <a:t>Larger</a:t>
            </a:r>
            <a:r>
              <a:rPr lang="nl-NL"/>
              <a:t> consortia </a:t>
            </a:r>
            <a:r>
              <a:rPr lang="nl-NL" err="1"/>
              <a:t>can</a:t>
            </a:r>
            <a:r>
              <a:rPr lang="nl-NL"/>
              <a:t> have more </a:t>
            </a:r>
            <a:r>
              <a:rPr lang="nl-NL" err="1"/>
              <a:t>bargaining</a:t>
            </a:r>
            <a:r>
              <a:rPr lang="nl-NL"/>
              <a:t> power, </a:t>
            </a:r>
            <a:r>
              <a:rPr lang="nl-NL" err="1"/>
              <a:t>hence</a:t>
            </a:r>
            <a:r>
              <a:rPr lang="nl-NL"/>
              <a:t> </a:t>
            </a:r>
            <a:r>
              <a:rPr lang="nl-NL" err="1"/>
              <a:t>reducing</a:t>
            </a:r>
            <a:r>
              <a:rPr lang="nl-NL"/>
              <a:t> </a:t>
            </a:r>
            <a:r>
              <a:rPr lang="nl-NL" err="1"/>
              <a:t>costs</a:t>
            </a:r>
            <a:endParaRPr lang="nl-NL"/>
          </a:p>
          <a:p>
            <a:pPr marL="139700" lvl="0" indent="0" algn="l" rtl="0">
              <a:lnSpc>
                <a:spcPct val="100000"/>
              </a:lnSpc>
              <a:spcBef>
                <a:spcPts val="0"/>
              </a:spcBef>
              <a:spcAft>
                <a:spcPts val="0"/>
              </a:spcAft>
              <a:buClr>
                <a:schemeClr val="dk1"/>
              </a:buClr>
              <a:buSzPts val="1400"/>
            </a:pPr>
            <a:endParaRPr/>
          </a:p>
          <a:p>
            <a:pPr marL="0" lvl="0" indent="0" algn="l" rtl="0">
              <a:lnSpc>
                <a:spcPct val="100000"/>
              </a:lnSpc>
              <a:spcBef>
                <a:spcPts val="0"/>
              </a:spcBef>
              <a:spcAft>
                <a:spcPts val="0"/>
              </a:spcAft>
              <a:buClr>
                <a:schemeClr val="dk1"/>
              </a:buClr>
              <a:buSzPts val="1200"/>
              <a:buFont typeface="Calibri"/>
              <a:buNone/>
            </a:pPr>
            <a:r>
              <a:rPr lang="nl-NL" b="1"/>
              <a:t>Behavioral area: </a:t>
            </a:r>
            <a:r>
              <a:rPr lang="nl-NL" b="1" err="1"/>
              <a:t>Lack</a:t>
            </a:r>
            <a:r>
              <a:rPr lang="nl-NL" b="1"/>
              <a:t> of interest in energy efficiency</a:t>
            </a:r>
            <a:endParaRPr/>
          </a:p>
          <a:p>
            <a:pPr marL="457200" lvl="0" indent="-317500" algn="l" rtl="0">
              <a:lnSpc>
                <a:spcPct val="100000"/>
              </a:lnSpc>
              <a:spcBef>
                <a:spcPts val="0"/>
              </a:spcBef>
              <a:spcAft>
                <a:spcPts val="0"/>
              </a:spcAft>
              <a:buClr>
                <a:schemeClr val="dk1"/>
              </a:buClr>
              <a:buSzPts val="1400"/>
              <a:buFont typeface="Calibri"/>
              <a:buChar char="-"/>
            </a:pPr>
            <a:r>
              <a:rPr lang="nl-NL" err="1"/>
              <a:t>Collective</a:t>
            </a:r>
            <a:r>
              <a:rPr lang="nl-NL"/>
              <a:t> </a:t>
            </a:r>
            <a:r>
              <a:rPr lang="nl-NL" err="1"/>
              <a:t>projects</a:t>
            </a:r>
            <a:r>
              <a:rPr lang="nl-NL"/>
              <a:t> </a:t>
            </a:r>
            <a:r>
              <a:rPr lang="nl-NL" err="1"/>
              <a:t>can</a:t>
            </a:r>
            <a:r>
              <a:rPr lang="nl-NL"/>
              <a:t> </a:t>
            </a:r>
            <a:r>
              <a:rPr lang="nl-NL" err="1"/>
              <a:t>be</a:t>
            </a:r>
            <a:r>
              <a:rPr lang="nl-NL"/>
              <a:t> a </a:t>
            </a:r>
            <a:r>
              <a:rPr lang="nl-NL" err="1"/>
              <a:t>great</a:t>
            </a:r>
            <a:r>
              <a:rPr lang="nl-NL"/>
              <a:t> occasion </a:t>
            </a:r>
            <a:r>
              <a:rPr lang="nl-NL" err="1"/>
              <a:t>to</a:t>
            </a:r>
            <a:r>
              <a:rPr lang="nl-NL"/>
              <a:t> exchange views </a:t>
            </a:r>
            <a:r>
              <a:rPr lang="nl-NL" err="1"/>
              <a:t>with</a:t>
            </a:r>
            <a:r>
              <a:rPr lang="nl-NL"/>
              <a:t> </a:t>
            </a:r>
            <a:r>
              <a:rPr lang="nl-NL" err="1"/>
              <a:t>peers</a:t>
            </a:r>
            <a:r>
              <a:rPr lang="nl-NL"/>
              <a:t> </a:t>
            </a:r>
            <a:r>
              <a:rPr lang="nl-NL" err="1"/>
              <a:t>thus</a:t>
            </a:r>
            <a:r>
              <a:rPr lang="nl-NL"/>
              <a:t> </a:t>
            </a:r>
            <a:r>
              <a:rPr lang="nl-NL" err="1"/>
              <a:t>allowing</a:t>
            </a:r>
            <a:r>
              <a:rPr lang="nl-NL"/>
              <a:t> a </a:t>
            </a:r>
            <a:r>
              <a:rPr lang="nl-NL" err="1"/>
              <a:t>better</a:t>
            </a:r>
            <a:r>
              <a:rPr lang="nl-NL"/>
              <a:t> </a:t>
            </a:r>
            <a:r>
              <a:rPr lang="nl-NL" err="1"/>
              <a:t>understanding</a:t>
            </a:r>
            <a:r>
              <a:rPr lang="nl-NL"/>
              <a:t> of </a:t>
            </a:r>
            <a:r>
              <a:rPr lang="nl-NL" err="1"/>
              <a:t>the</a:t>
            </a:r>
            <a:r>
              <a:rPr lang="nl-NL"/>
              <a:t> </a:t>
            </a:r>
            <a:r>
              <a:rPr lang="nl-NL" err="1"/>
              <a:t>importance</a:t>
            </a:r>
            <a:r>
              <a:rPr lang="nl-NL"/>
              <a:t> of energy efficiency</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spcBef>
                <a:spcPts val="0"/>
              </a:spcBef>
              <a:spcAft>
                <a:spcPts val="0"/>
              </a:spcAft>
              <a:buNone/>
            </a:pPr>
            <a:endParaRPr/>
          </a:p>
        </p:txBody>
      </p:sp>
      <p:sp>
        <p:nvSpPr>
          <p:cNvPr id="612" name="Google Shape;612;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nl-NL" b="1" err="1"/>
              <a:t>Organizational</a:t>
            </a:r>
            <a:r>
              <a:rPr lang="nl-NL" b="1"/>
              <a:t> area (</a:t>
            </a:r>
            <a:r>
              <a:rPr lang="nl-NL" b="1" err="1"/>
              <a:t>lack</a:t>
            </a:r>
            <a:r>
              <a:rPr lang="nl-NL" b="1"/>
              <a:t> of time)</a:t>
            </a:r>
            <a:endParaRPr/>
          </a:p>
          <a:p>
            <a:pPr marL="457200" lvl="0" indent="-317500" algn="l" rtl="0">
              <a:lnSpc>
                <a:spcPct val="100000"/>
              </a:lnSpc>
              <a:spcBef>
                <a:spcPts val="0"/>
              </a:spcBef>
              <a:spcAft>
                <a:spcPts val="0"/>
              </a:spcAft>
              <a:buClr>
                <a:schemeClr val="dk1"/>
              </a:buClr>
              <a:buSzPts val="1400"/>
              <a:buFont typeface="Calibri"/>
              <a:buChar char="-"/>
            </a:pPr>
            <a:r>
              <a:rPr lang="nl-NL"/>
              <a:t>In </a:t>
            </a:r>
            <a:r>
              <a:rPr lang="nl-NL" err="1"/>
              <a:t>collective</a:t>
            </a:r>
            <a:r>
              <a:rPr lang="nl-NL"/>
              <a:t> energy </a:t>
            </a:r>
            <a:r>
              <a:rPr lang="nl-NL" err="1"/>
              <a:t>projects</a:t>
            </a:r>
            <a:r>
              <a:rPr lang="nl-NL"/>
              <a:t> </a:t>
            </a:r>
            <a:r>
              <a:rPr lang="nl-NL" err="1"/>
              <a:t>the</a:t>
            </a:r>
            <a:r>
              <a:rPr lang="nl-NL"/>
              <a:t> time resource </a:t>
            </a:r>
            <a:r>
              <a:rPr lang="nl-NL" err="1"/>
              <a:t>needed</a:t>
            </a:r>
            <a:r>
              <a:rPr lang="nl-NL"/>
              <a:t> in </a:t>
            </a:r>
            <a:r>
              <a:rPr lang="nl-NL" err="1"/>
              <a:t>the</a:t>
            </a:r>
            <a:r>
              <a:rPr lang="nl-NL"/>
              <a:t> </a:t>
            </a:r>
            <a:r>
              <a:rPr lang="nl-NL" err="1"/>
              <a:t>process</a:t>
            </a:r>
            <a:r>
              <a:rPr lang="nl-NL"/>
              <a:t> is shared </a:t>
            </a:r>
            <a:r>
              <a:rPr lang="nl-NL" err="1"/>
              <a:t>with</a:t>
            </a:r>
            <a:r>
              <a:rPr lang="nl-NL"/>
              <a:t> </a:t>
            </a:r>
            <a:r>
              <a:rPr lang="nl-NL" err="1"/>
              <a:t>other</a:t>
            </a:r>
            <a:r>
              <a:rPr lang="nl-NL"/>
              <a:t> partners</a:t>
            </a:r>
          </a:p>
          <a:p>
            <a:pPr marL="139700" lvl="0" indent="0" algn="l" rtl="0">
              <a:lnSpc>
                <a:spcPct val="100000"/>
              </a:lnSpc>
              <a:spcBef>
                <a:spcPts val="0"/>
              </a:spcBef>
              <a:spcAft>
                <a:spcPts val="0"/>
              </a:spcAft>
              <a:buClr>
                <a:schemeClr val="dk1"/>
              </a:buClr>
              <a:buSzPts val="1400"/>
            </a:pPr>
            <a:endParaRPr/>
          </a:p>
          <a:p>
            <a:pPr marL="0" lvl="0" indent="0" algn="l" rtl="0">
              <a:lnSpc>
                <a:spcPct val="100000"/>
              </a:lnSpc>
              <a:spcBef>
                <a:spcPts val="0"/>
              </a:spcBef>
              <a:spcAft>
                <a:spcPts val="0"/>
              </a:spcAft>
              <a:buClr>
                <a:schemeClr val="dk1"/>
              </a:buClr>
              <a:buSzPts val="1200"/>
              <a:buFont typeface="Calibri"/>
              <a:buNone/>
            </a:pPr>
            <a:r>
              <a:rPr lang="nl-NL" b="1" err="1"/>
              <a:t>Competences</a:t>
            </a:r>
            <a:r>
              <a:rPr lang="nl-NL" b="1"/>
              <a:t> area</a:t>
            </a:r>
            <a:endParaRPr/>
          </a:p>
          <a:p>
            <a:pPr marL="457200" lvl="0" indent="-317500" algn="l" rtl="0">
              <a:lnSpc>
                <a:spcPct val="100000"/>
              </a:lnSpc>
              <a:spcBef>
                <a:spcPts val="0"/>
              </a:spcBef>
              <a:spcAft>
                <a:spcPts val="0"/>
              </a:spcAft>
              <a:buClr>
                <a:schemeClr val="dk1"/>
              </a:buClr>
              <a:buSzPts val="1400"/>
              <a:buFont typeface="Calibri"/>
              <a:buChar char="-"/>
            </a:pPr>
            <a:r>
              <a:rPr lang="nl-NL" err="1"/>
              <a:t>Collective</a:t>
            </a:r>
            <a:r>
              <a:rPr lang="nl-NL"/>
              <a:t> energy </a:t>
            </a:r>
            <a:r>
              <a:rPr lang="nl-NL" err="1"/>
              <a:t>projects</a:t>
            </a:r>
            <a:r>
              <a:rPr lang="nl-NL"/>
              <a:t> </a:t>
            </a:r>
            <a:r>
              <a:rPr lang="nl-NL" err="1"/>
              <a:t>give</a:t>
            </a:r>
            <a:r>
              <a:rPr lang="nl-NL"/>
              <a:t> </a:t>
            </a:r>
            <a:r>
              <a:rPr lang="nl-NL" err="1"/>
              <a:t>the</a:t>
            </a:r>
            <a:r>
              <a:rPr lang="nl-NL"/>
              <a:t> chance </a:t>
            </a:r>
            <a:r>
              <a:rPr lang="nl-NL" err="1"/>
              <a:t>to</a:t>
            </a:r>
            <a:r>
              <a:rPr lang="nl-NL"/>
              <a:t> share </a:t>
            </a:r>
            <a:r>
              <a:rPr lang="nl-NL" err="1"/>
              <a:t>experiences</a:t>
            </a:r>
            <a:r>
              <a:rPr lang="nl-NL"/>
              <a:t> </a:t>
            </a:r>
            <a:r>
              <a:rPr lang="nl-NL" err="1"/>
              <a:t>and</a:t>
            </a:r>
            <a:r>
              <a:rPr lang="nl-NL"/>
              <a:t> </a:t>
            </a:r>
            <a:r>
              <a:rPr lang="nl-NL" err="1"/>
              <a:t>competences</a:t>
            </a:r>
            <a:r>
              <a:rPr lang="nl-NL"/>
              <a:t>, </a:t>
            </a:r>
            <a:r>
              <a:rPr lang="nl-NL" err="1"/>
              <a:t>thus</a:t>
            </a:r>
            <a:r>
              <a:rPr lang="nl-NL"/>
              <a:t> </a:t>
            </a:r>
            <a:r>
              <a:rPr lang="nl-NL" err="1"/>
              <a:t>allowing</a:t>
            </a:r>
            <a:r>
              <a:rPr lang="nl-NL"/>
              <a:t> </a:t>
            </a:r>
            <a:r>
              <a:rPr lang="nl-NL" err="1"/>
              <a:t>to</a:t>
            </a:r>
            <a:r>
              <a:rPr lang="nl-NL"/>
              <a:t> </a:t>
            </a:r>
            <a:r>
              <a:rPr lang="nl-NL" err="1"/>
              <a:t>achieve</a:t>
            </a:r>
            <a:r>
              <a:rPr lang="nl-NL"/>
              <a:t> </a:t>
            </a:r>
            <a:r>
              <a:rPr lang="nl-NL" err="1"/>
              <a:t>better</a:t>
            </a:r>
            <a:r>
              <a:rPr lang="nl-NL"/>
              <a:t> </a:t>
            </a:r>
            <a:r>
              <a:rPr lang="nl-NL" err="1"/>
              <a:t>results</a:t>
            </a:r>
            <a:endParaRPr/>
          </a:p>
          <a:p>
            <a:pPr marL="457200" lvl="0" indent="-317500" algn="l" rtl="0">
              <a:lnSpc>
                <a:spcPct val="100000"/>
              </a:lnSpc>
              <a:spcBef>
                <a:spcPts val="0"/>
              </a:spcBef>
              <a:spcAft>
                <a:spcPts val="0"/>
              </a:spcAft>
              <a:buClr>
                <a:schemeClr val="dk1"/>
              </a:buClr>
              <a:buSzPts val="1400"/>
              <a:buFont typeface="Calibri"/>
              <a:buChar char="-"/>
            </a:pPr>
            <a:r>
              <a:rPr lang="nl-NL" err="1"/>
              <a:t>Some</a:t>
            </a:r>
            <a:r>
              <a:rPr lang="nl-NL"/>
              <a:t> </a:t>
            </a:r>
            <a:r>
              <a:rPr lang="nl-NL" err="1"/>
              <a:t>collective</a:t>
            </a:r>
            <a:r>
              <a:rPr lang="nl-NL"/>
              <a:t> </a:t>
            </a:r>
            <a:r>
              <a:rPr lang="nl-NL" err="1"/>
              <a:t>projects</a:t>
            </a:r>
            <a:r>
              <a:rPr lang="nl-NL"/>
              <a:t> </a:t>
            </a:r>
            <a:r>
              <a:rPr lang="nl-NL" err="1"/>
              <a:t>can</a:t>
            </a:r>
            <a:r>
              <a:rPr lang="nl-NL"/>
              <a:t> </a:t>
            </a:r>
            <a:r>
              <a:rPr lang="nl-NL" err="1"/>
              <a:t>unlock</a:t>
            </a:r>
            <a:r>
              <a:rPr lang="nl-NL"/>
              <a:t> energy efficiency </a:t>
            </a:r>
            <a:r>
              <a:rPr lang="nl-NL" err="1"/>
              <a:t>potential</a:t>
            </a:r>
            <a:r>
              <a:rPr lang="nl-NL"/>
              <a:t> </a:t>
            </a:r>
            <a:r>
              <a:rPr lang="nl-NL" err="1"/>
              <a:t>related</a:t>
            </a:r>
            <a:r>
              <a:rPr lang="nl-NL"/>
              <a:t> </a:t>
            </a:r>
            <a:r>
              <a:rPr lang="nl-NL" err="1"/>
              <a:t>to</a:t>
            </a:r>
            <a:r>
              <a:rPr lang="nl-NL"/>
              <a:t> </a:t>
            </a:r>
            <a:r>
              <a:rPr lang="nl-NL" err="1"/>
              <a:t>synergies</a:t>
            </a:r>
            <a:r>
              <a:rPr lang="nl-NL"/>
              <a:t> </a:t>
            </a:r>
            <a:r>
              <a:rPr lang="nl-NL" err="1"/>
              <a:t>between</a:t>
            </a:r>
            <a:r>
              <a:rPr lang="nl-NL"/>
              <a:t> companies, </a:t>
            </a:r>
            <a:r>
              <a:rPr lang="nl-NL" err="1"/>
              <a:t>such</a:t>
            </a:r>
            <a:r>
              <a:rPr lang="nl-NL"/>
              <a:t> as in </a:t>
            </a:r>
            <a:r>
              <a:rPr lang="nl-NL" err="1"/>
              <a:t>sharing</a:t>
            </a:r>
            <a:r>
              <a:rPr lang="nl-NL"/>
              <a:t> </a:t>
            </a:r>
            <a:r>
              <a:rPr lang="nl-NL" err="1"/>
              <a:t>material</a:t>
            </a:r>
            <a:r>
              <a:rPr lang="nl-NL"/>
              <a:t> or energy </a:t>
            </a:r>
            <a:r>
              <a:rPr lang="nl-NL" err="1"/>
              <a:t>flows</a:t>
            </a:r>
            <a:endParaRPr lang="nl-NL"/>
          </a:p>
          <a:p>
            <a:pPr marL="139700" lvl="0" indent="0" algn="l" rtl="0">
              <a:lnSpc>
                <a:spcPct val="100000"/>
              </a:lnSpc>
              <a:spcBef>
                <a:spcPts val="0"/>
              </a:spcBef>
              <a:spcAft>
                <a:spcPts val="0"/>
              </a:spcAft>
              <a:buClr>
                <a:schemeClr val="dk1"/>
              </a:buClr>
              <a:buSzPts val="1400"/>
            </a:pPr>
            <a:endParaRPr/>
          </a:p>
          <a:p>
            <a:pPr marL="0" lvl="0" indent="0" algn="l" rtl="0">
              <a:lnSpc>
                <a:spcPct val="100000"/>
              </a:lnSpc>
              <a:spcBef>
                <a:spcPts val="0"/>
              </a:spcBef>
              <a:spcAft>
                <a:spcPts val="0"/>
              </a:spcAft>
              <a:buClr>
                <a:schemeClr val="dk1"/>
              </a:buClr>
              <a:buSzPts val="1200"/>
              <a:buFont typeface="Calibri"/>
              <a:buNone/>
            </a:pPr>
            <a:r>
              <a:rPr lang="nl-NL" b="1"/>
              <a:t>Awareness area</a:t>
            </a:r>
            <a:endParaRPr/>
          </a:p>
          <a:p>
            <a:pPr marL="457200" lvl="0" indent="-317500" algn="l" rtl="0">
              <a:lnSpc>
                <a:spcPct val="100000"/>
              </a:lnSpc>
              <a:spcBef>
                <a:spcPts val="0"/>
              </a:spcBef>
              <a:spcAft>
                <a:spcPts val="0"/>
              </a:spcAft>
              <a:buClr>
                <a:schemeClr val="dk1"/>
              </a:buClr>
              <a:buSzPts val="1400"/>
              <a:buFont typeface="Calibri"/>
              <a:buChar char="-"/>
            </a:pPr>
            <a:r>
              <a:rPr lang="nl-NL" err="1"/>
              <a:t>Collective</a:t>
            </a:r>
            <a:r>
              <a:rPr lang="nl-NL"/>
              <a:t> </a:t>
            </a:r>
            <a:r>
              <a:rPr lang="nl-NL" err="1"/>
              <a:t>projects</a:t>
            </a:r>
            <a:r>
              <a:rPr lang="nl-NL"/>
              <a:t> </a:t>
            </a:r>
            <a:r>
              <a:rPr lang="nl-NL" err="1"/>
              <a:t>can</a:t>
            </a:r>
            <a:r>
              <a:rPr lang="nl-NL"/>
              <a:t> </a:t>
            </a:r>
            <a:r>
              <a:rPr lang="nl-NL" err="1"/>
              <a:t>be</a:t>
            </a:r>
            <a:r>
              <a:rPr lang="nl-NL"/>
              <a:t> a </a:t>
            </a:r>
            <a:r>
              <a:rPr lang="nl-NL" err="1"/>
              <a:t>great</a:t>
            </a:r>
            <a:r>
              <a:rPr lang="nl-NL"/>
              <a:t> occasion </a:t>
            </a:r>
            <a:r>
              <a:rPr lang="nl-NL" err="1"/>
              <a:t>to</a:t>
            </a:r>
            <a:r>
              <a:rPr lang="nl-NL"/>
              <a:t> </a:t>
            </a:r>
            <a:r>
              <a:rPr lang="nl-NL" err="1"/>
              <a:t>increase</a:t>
            </a:r>
            <a:r>
              <a:rPr lang="nl-NL"/>
              <a:t> awareness </a:t>
            </a:r>
            <a:r>
              <a:rPr lang="nl-NL" err="1"/>
              <a:t>and</a:t>
            </a:r>
            <a:r>
              <a:rPr lang="nl-NL"/>
              <a:t> </a:t>
            </a:r>
            <a:r>
              <a:rPr lang="nl-NL" err="1"/>
              <a:t>motivate</a:t>
            </a:r>
            <a:r>
              <a:rPr lang="nl-NL"/>
              <a:t> </a:t>
            </a:r>
            <a:r>
              <a:rPr lang="nl-NL" err="1"/>
              <a:t>each</a:t>
            </a:r>
            <a:r>
              <a:rPr lang="nl-NL"/>
              <a:t> </a:t>
            </a:r>
            <a:r>
              <a:rPr lang="nl-NL" err="1"/>
              <a:t>other</a:t>
            </a:r>
            <a:r>
              <a:rPr lang="nl-NL"/>
              <a:t> in </a:t>
            </a:r>
            <a:r>
              <a:rPr lang="nl-NL" err="1"/>
              <a:t>the</a:t>
            </a:r>
            <a:r>
              <a:rPr lang="nl-NL"/>
              <a:t> </a:t>
            </a:r>
            <a:r>
              <a:rPr lang="nl-NL" err="1"/>
              <a:t>process</a:t>
            </a:r>
            <a:endParaRPr/>
          </a:p>
          <a:p>
            <a:pPr marL="0" lvl="0" indent="0" algn="l" rtl="0">
              <a:spcBef>
                <a:spcPts val="0"/>
              </a:spcBef>
              <a:spcAft>
                <a:spcPts val="0"/>
              </a:spcAft>
              <a:buNone/>
            </a:pPr>
            <a:endParaRPr/>
          </a:p>
        </p:txBody>
      </p:sp>
      <p:sp>
        <p:nvSpPr>
          <p:cNvPr id="624" name="Google Shape;624;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nl-NL" i="1" u="sng"/>
              <a:t>Note to trainer:</a:t>
            </a:r>
            <a:r>
              <a:rPr lang="nl-NL" i="1" u="none"/>
              <a:t> On the GEAR@SME platform, more examples of best practises in various countries can be found. Please include the examples here that suit your audience best.</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To show you an example of a collective energy project:</a:t>
            </a:r>
            <a:endParaRPr/>
          </a:p>
          <a:p>
            <a:pPr marL="0" marR="0" lvl="0" indent="0" algn="l" rtl="0">
              <a:lnSpc>
                <a:spcPct val="100000"/>
              </a:lnSpc>
              <a:spcBef>
                <a:spcPts val="0"/>
              </a:spcBef>
              <a:spcAft>
                <a:spcPts val="0"/>
              </a:spcAft>
              <a:buClr>
                <a:schemeClr val="dk1"/>
              </a:buClr>
              <a:buSzPts val="1400"/>
              <a:buFont typeface="Calibri"/>
              <a:buNone/>
            </a:pPr>
            <a:r>
              <a:rPr lang="nl-NL"/>
              <a:t>In Cento di Budrio (IT), they established a local district heating network, where </a:t>
            </a:r>
            <a:r>
              <a:rPr lang="nl-NL" sz="1200"/>
              <a:t>waste heat from local food production plant is transferred to and shared with the other SMEs. This industrial area consists of more than 100 SMEs.</a:t>
            </a:r>
            <a:endParaRPr/>
          </a:p>
          <a:p>
            <a:pPr marL="0" lvl="0" indent="0" algn="l" rtl="0">
              <a:lnSpc>
                <a:spcPct val="100000"/>
              </a:lnSpc>
              <a:spcBef>
                <a:spcPts val="0"/>
              </a:spcBef>
              <a:spcAft>
                <a:spcPts val="0"/>
              </a:spcAft>
              <a:buClr>
                <a:schemeClr val="dk1"/>
              </a:buClr>
              <a:buSzPts val="1400"/>
              <a:buFont typeface="Calibri"/>
              <a:buNone/>
            </a:pPr>
            <a:endParaRPr/>
          </a:p>
        </p:txBody>
      </p:sp>
      <p:sp>
        <p:nvSpPr>
          <p:cNvPr id="636" name="Google Shape;63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r>
              <a:rPr lang="nl-NL" i="1" u="sng"/>
              <a:t>Note to trainer:</a:t>
            </a:r>
            <a:r>
              <a:rPr lang="nl-NL" i="1" u="none"/>
              <a:t> On the GEAR@SME platform, more examples of best practises in various countries can be found. Please include the examples here that suit your audience best.</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Another example is in Macrolotto, where they have a fleet of electricial vehicles that are shared between the SMES in the industrial park.</a:t>
            </a:r>
            <a:endParaRPr/>
          </a:p>
        </p:txBody>
      </p:sp>
      <p:sp>
        <p:nvSpPr>
          <p:cNvPr id="651" name="Google Shape;651;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err="1">
                <a:latin typeface="Calibri" panose="020F0502020204030204" pitchFamily="34" charset="0"/>
                <a:cs typeface="Calibri" panose="020F0502020204030204" pitchFamily="34" charset="0"/>
              </a:rPr>
              <a:t>So</a:t>
            </a:r>
            <a:r>
              <a:rPr lang="nl-NL">
                <a:latin typeface="Calibri" panose="020F0502020204030204" pitchFamily="34" charset="0"/>
                <a:cs typeface="Calibri" panose="020F0502020204030204" pitchFamily="34" charset="0"/>
              </a:rPr>
              <a:t> we </a:t>
            </a:r>
            <a:r>
              <a:rPr lang="nl-NL" err="1">
                <a:latin typeface="Calibri" panose="020F0502020204030204" pitchFamily="34" charset="0"/>
                <a:cs typeface="Calibri" panose="020F0502020204030204" pitchFamily="34" charset="0"/>
              </a:rPr>
              <a:t>discussed</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that</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collective</a:t>
            </a:r>
            <a:r>
              <a:rPr lang="nl-NL">
                <a:latin typeface="Calibri" panose="020F0502020204030204" pitchFamily="34" charset="0"/>
                <a:cs typeface="Calibri" panose="020F0502020204030204" pitchFamily="34" charset="0"/>
              </a:rPr>
              <a:t> energy </a:t>
            </a:r>
            <a:r>
              <a:rPr lang="nl-NL" err="1">
                <a:latin typeface="Calibri" panose="020F0502020204030204" pitchFamily="34" charset="0"/>
                <a:cs typeface="Calibri" panose="020F0502020204030204" pitchFamily="34" charset="0"/>
              </a:rPr>
              <a:t>projects</a:t>
            </a:r>
            <a:r>
              <a:rPr lang="nl-NL">
                <a:latin typeface="Calibri" panose="020F0502020204030204" pitchFamily="34" charset="0"/>
                <a:cs typeface="Calibri" panose="020F0502020204030204" pitchFamily="34" charset="0"/>
              </a:rPr>
              <a:t> have </a:t>
            </a:r>
            <a:r>
              <a:rPr lang="nl-NL" err="1">
                <a:latin typeface="Calibri" panose="020F0502020204030204" pitchFamily="34" charset="0"/>
                <a:cs typeface="Calibri" panose="020F0502020204030204" pitchFamily="34" charset="0"/>
              </a:rPr>
              <a:t>quite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some</a:t>
            </a:r>
            <a:r>
              <a:rPr lang="nl-NL">
                <a:latin typeface="Calibri" panose="020F0502020204030204" pitchFamily="34" charset="0"/>
                <a:cs typeface="Calibri" panose="020F0502020204030204" pitchFamily="34" charset="0"/>
              </a:rPr>
              <a:t> benefits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SMEs</a:t>
            </a:r>
            <a:r>
              <a:rPr lang="nl-NL">
                <a:latin typeface="Calibri" panose="020F0502020204030204" pitchFamily="34" charset="0"/>
                <a:cs typeface="Calibri" panose="020F0502020204030204" pitchFamily="34" charset="0"/>
              </a:rPr>
              <a:t> in a business park. But </a:t>
            </a:r>
            <a:r>
              <a:rPr lang="nl-NL" err="1">
                <a:latin typeface="Calibri" panose="020F0502020204030204" pitchFamily="34" charset="0"/>
                <a:cs typeface="Calibri" panose="020F0502020204030204" pitchFamily="34" charset="0"/>
              </a:rPr>
              <a:t>how</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you</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actually</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realize</a:t>
            </a:r>
            <a:r>
              <a:rPr lang="nl-NL">
                <a:latin typeface="Calibri" panose="020F0502020204030204" pitchFamily="34" charset="0"/>
                <a:cs typeface="Calibri" panose="020F0502020204030204" pitchFamily="34" charset="0"/>
              </a:rPr>
              <a:t> these energy </a:t>
            </a:r>
            <a:r>
              <a:rPr lang="nl-NL" err="1">
                <a:latin typeface="Calibri" panose="020F0502020204030204" pitchFamily="34" charset="0"/>
                <a:cs typeface="Calibri" panose="020F0502020204030204" pitchFamily="34" charset="0"/>
              </a:rPr>
              <a:t>projects</a:t>
            </a:r>
            <a:r>
              <a:rPr lang="nl-NL">
                <a:latin typeface="Calibri" panose="020F0502020204030204" pitchFamily="34" charset="0"/>
                <a:cs typeface="Calibri" panose="020F0502020204030204" pitchFamily="34" charset="0"/>
              </a:rPr>
              <a:t>?</a:t>
            </a:r>
            <a:endParaRPr>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a:solidFill>
                <a:srgbClr val="FF0000"/>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nl-NL">
                <a:solidFill>
                  <a:srgbClr val="FF0000"/>
                </a:solidFill>
                <a:latin typeface="Calibri" panose="020F0502020204030204" pitchFamily="34" charset="0"/>
                <a:cs typeface="Calibri" panose="020F0502020204030204" pitchFamily="34" charset="0"/>
              </a:rPr>
              <a:t>In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following</a:t>
            </a:r>
            <a:r>
              <a:rPr lang="nl-NL">
                <a:solidFill>
                  <a:srgbClr val="FF0000"/>
                </a:solidFill>
                <a:latin typeface="Calibri" panose="020F0502020204030204" pitchFamily="34" charset="0"/>
                <a:cs typeface="Calibri" panose="020F0502020204030204" pitchFamily="34" charset="0"/>
              </a:rPr>
              <a:t> part of </a:t>
            </a:r>
            <a:r>
              <a:rPr lang="nl-NL" err="1">
                <a:solidFill>
                  <a:srgbClr val="FF0000"/>
                </a:solidFill>
                <a:latin typeface="Calibri" panose="020F0502020204030204" pitchFamily="34" charset="0"/>
                <a:cs typeface="Calibri" panose="020F0502020204030204" pitchFamily="34" charset="0"/>
              </a:rPr>
              <a:t>this</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presentation</a:t>
            </a:r>
            <a:r>
              <a:rPr lang="nl-NL">
                <a:solidFill>
                  <a:srgbClr val="FF0000"/>
                </a:solidFill>
                <a:latin typeface="Calibri" panose="020F0502020204030204" pitchFamily="34" charset="0"/>
                <a:cs typeface="Calibri" panose="020F0502020204030204" pitchFamily="34" charset="0"/>
              </a:rPr>
              <a:t>, I </a:t>
            </a:r>
            <a:r>
              <a:rPr lang="nl-NL" err="1">
                <a:solidFill>
                  <a:srgbClr val="FF0000"/>
                </a:solidFill>
                <a:latin typeface="Calibri" panose="020F0502020204030204" pitchFamily="34" charset="0"/>
                <a:cs typeface="Calibri" panose="020F0502020204030204" pitchFamily="34" charset="0"/>
              </a:rPr>
              <a:t>will</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explain</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process</a:t>
            </a:r>
            <a:r>
              <a:rPr lang="nl-NL">
                <a:solidFill>
                  <a:srgbClr val="FF0000"/>
                </a:solidFill>
                <a:latin typeface="Calibri" panose="020F0502020204030204" pitchFamily="34" charset="0"/>
                <a:cs typeface="Calibri" panose="020F0502020204030204" pitchFamily="34" charset="0"/>
              </a:rPr>
              <a:t> of </a:t>
            </a:r>
            <a:r>
              <a:rPr lang="nl-NL" err="1">
                <a:solidFill>
                  <a:srgbClr val="FF0000"/>
                </a:solidFill>
                <a:latin typeface="Calibri" panose="020F0502020204030204" pitchFamily="34" charset="0"/>
                <a:cs typeface="Calibri" panose="020F0502020204030204" pitchFamily="34" charset="0"/>
              </a:rPr>
              <a:t>implementing</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energy </a:t>
            </a:r>
            <a:r>
              <a:rPr lang="nl-NL" err="1">
                <a:solidFill>
                  <a:srgbClr val="FF0000"/>
                </a:solidFill>
                <a:latin typeface="Calibri" panose="020F0502020204030204" pitchFamily="34" charset="0"/>
                <a:cs typeface="Calibri" panose="020F0502020204030204" pitchFamily="34" charset="0"/>
              </a:rPr>
              <a:t>measures</a:t>
            </a:r>
            <a:r>
              <a:rPr lang="nl-NL">
                <a:solidFill>
                  <a:srgbClr val="FF0000"/>
                </a:solidFill>
                <a:latin typeface="Calibri" panose="020F0502020204030204" pitchFamily="34" charset="0"/>
                <a:cs typeface="Calibri" panose="020F0502020204030204" pitchFamily="34" charset="0"/>
              </a:rPr>
              <a:t> in a </a:t>
            </a:r>
            <a:r>
              <a:rPr lang="nl-NL" err="1">
                <a:solidFill>
                  <a:srgbClr val="FF0000"/>
                </a:solidFill>
                <a:latin typeface="Calibri" panose="020F0502020204030204" pitchFamily="34" charset="0"/>
                <a:cs typeface="Calibri" panose="020F0502020204030204" pitchFamily="34" charset="0"/>
              </a:rPr>
              <a:t>collective</a:t>
            </a:r>
            <a:r>
              <a:rPr lang="nl-NL">
                <a:solidFill>
                  <a:srgbClr val="FF0000"/>
                </a:solidFill>
                <a:latin typeface="Calibri" panose="020F0502020204030204" pitchFamily="34" charset="0"/>
                <a:cs typeface="Calibri" panose="020F0502020204030204" pitchFamily="34" charset="0"/>
              </a:rPr>
              <a:t> way. </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As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Trusted</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Partner,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you</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can</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guide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them</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this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process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and</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support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them</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specific</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ways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process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unlock</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additional</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energy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saving</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potential</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or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make a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given</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idea</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more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convenient</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or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cost-effective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implement</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endParaRPr>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a:latin typeface="Calibri" panose="020F0502020204030204" pitchFamily="34" charset="0"/>
              <a:cs typeface="Calibri" panose="020F0502020204030204" pitchFamily="34" charset="0"/>
            </a:endParaRPr>
          </a:p>
        </p:txBody>
      </p:sp>
      <p:sp>
        <p:nvSpPr>
          <p:cNvPr id="667" name="Google Shape;667;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g10552136033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6" name="Google Shape;676;g10552136033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nl-NL" err="1"/>
              <a:t>This</a:t>
            </a:r>
            <a:r>
              <a:rPr lang="nl-NL"/>
              <a:t> </a:t>
            </a:r>
            <a:r>
              <a:rPr lang="nl-NL" err="1"/>
              <a:t>activity</a:t>
            </a:r>
            <a:r>
              <a:rPr lang="nl-NL"/>
              <a:t> is </a:t>
            </a:r>
            <a:r>
              <a:rPr lang="nl-NL" err="1"/>
              <a:t>expected</a:t>
            </a:r>
            <a:r>
              <a:rPr lang="nl-NL"/>
              <a:t> </a:t>
            </a:r>
            <a:r>
              <a:rPr lang="nl-NL" err="1"/>
              <a:t>to</a:t>
            </a:r>
            <a:r>
              <a:rPr lang="nl-NL"/>
              <a:t> last long </a:t>
            </a:r>
            <a:r>
              <a:rPr lang="nl-NL" err="1"/>
              <a:t>and</a:t>
            </a:r>
            <a:r>
              <a:rPr lang="nl-NL"/>
              <a:t> </a:t>
            </a:r>
            <a:r>
              <a:rPr lang="nl-NL" err="1"/>
              <a:t>be</a:t>
            </a:r>
            <a:r>
              <a:rPr lang="nl-NL"/>
              <a:t> </a:t>
            </a:r>
            <a:r>
              <a:rPr lang="nl-NL" err="1"/>
              <a:t>highly</a:t>
            </a:r>
            <a:r>
              <a:rPr lang="nl-NL"/>
              <a:t> </a:t>
            </a:r>
            <a:r>
              <a:rPr lang="nl-NL" err="1"/>
              <a:t>interactive</a:t>
            </a:r>
            <a:r>
              <a:rPr lang="nl-NL"/>
              <a:t>. </a:t>
            </a:r>
            <a:r>
              <a:rPr lang="nl-NL" err="1"/>
              <a:t>Duration</a:t>
            </a:r>
            <a:r>
              <a:rPr lang="nl-NL"/>
              <a:t>: 30-60 </a:t>
            </a:r>
            <a:r>
              <a:rPr lang="nl-NL" err="1"/>
              <a:t>mins</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nl-NL"/>
              <a:t>The trainer </a:t>
            </a:r>
            <a:r>
              <a:rPr lang="nl-NL" err="1"/>
              <a:t>should</a:t>
            </a:r>
            <a:r>
              <a:rPr lang="nl-NL"/>
              <a:t> </a:t>
            </a:r>
            <a:r>
              <a:rPr lang="nl-NL" err="1"/>
              <a:t>come</a:t>
            </a:r>
            <a:r>
              <a:rPr lang="nl-NL"/>
              <a:t> </a:t>
            </a:r>
            <a:r>
              <a:rPr lang="nl-NL" err="1"/>
              <a:t>prepared</a:t>
            </a:r>
            <a:r>
              <a:rPr lang="nl-NL"/>
              <a:t> </a:t>
            </a:r>
            <a:r>
              <a:rPr lang="nl-NL" err="1"/>
              <a:t>with</a:t>
            </a:r>
            <a:r>
              <a:rPr lang="nl-NL"/>
              <a:t> cardboard cards, of </a:t>
            </a:r>
            <a:r>
              <a:rPr lang="nl-NL" err="1"/>
              <a:t>approx</a:t>
            </a:r>
            <a:r>
              <a:rPr lang="nl-NL"/>
              <a:t>. 15x15 </a:t>
            </a:r>
            <a:r>
              <a:rPr lang="nl-NL" err="1"/>
              <a:t>size</a:t>
            </a:r>
            <a:r>
              <a:rPr lang="nl-NL"/>
              <a:t>. </a:t>
            </a:r>
            <a:r>
              <a:rPr lang="nl-NL" err="1"/>
              <a:t>Each</a:t>
            </a:r>
            <a:r>
              <a:rPr lang="nl-NL"/>
              <a:t> cardboard </a:t>
            </a:r>
            <a:r>
              <a:rPr lang="nl-NL" err="1"/>
              <a:t>represents</a:t>
            </a:r>
            <a:r>
              <a:rPr lang="nl-NL"/>
              <a:t> </a:t>
            </a:r>
            <a:r>
              <a:rPr lang="nl-NL" err="1"/>
              <a:t>an</a:t>
            </a:r>
            <a:r>
              <a:rPr lang="nl-NL"/>
              <a:t> action. </a:t>
            </a:r>
            <a:endParaRPr/>
          </a:p>
          <a:p>
            <a:pPr marL="271463" marR="0" lvl="0" indent="-131763" algn="l" rtl="0">
              <a:lnSpc>
                <a:spcPct val="100000"/>
              </a:lnSpc>
              <a:spcBef>
                <a:spcPts val="0"/>
              </a:spcBef>
              <a:spcAft>
                <a:spcPts val="0"/>
              </a:spcAft>
              <a:buSzPts val="1400"/>
              <a:buChar char="-"/>
            </a:pPr>
            <a:r>
              <a:rPr lang="nl-NL"/>
              <a:t>The front side of </a:t>
            </a:r>
            <a:r>
              <a:rPr lang="nl-NL" err="1"/>
              <a:t>the</a:t>
            </a:r>
            <a:r>
              <a:rPr lang="nl-NL"/>
              <a:t> card </a:t>
            </a:r>
            <a:r>
              <a:rPr lang="nl-NL" err="1"/>
              <a:t>should</a:t>
            </a:r>
            <a:r>
              <a:rPr lang="nl-NL"/>
              <a:t> </a:t>
            </a:r>
            <a:r>
              <a:rPr lang="nl-NL" err="1"/>
              <a:t>representative</a:t>
            </a:r>
            <a:r>
              <a:rPr lang="nl-NL"/>
              <a:t> </a:t>
            </a:r>
            <a:r>
              <a:rPr lang="nl-NL" err="1"/>
              <a:t>drawing</a:t>
            </a:r>
            <a:r>
              <a:rPr lang="nl-NL"/>
              <a:t> </a:t>
            </a:r>
            <a:r>
              <a:rPr lang="nl-NL" err="1"/>
              <a:t>and</a:t>
            </a:r>
            <a:r>
              <a:rPr lang="nl-NL"/>
              <a:t> </a:t>
            </a:r>
            <a:r>
              <a:rPr lang="nl-NL" err="1"/>
              <a:t>the</a:t>
            </a:r>
            <a:r>
              <a:rPr lang="nl-NL"/>
              <a:t> </a:t>
            </a:r>
            <a:r>
              <a:rPr lang="nl-NL" err="1"/>
              <a:t>title</a:t>
            </a:r>
            <a:r>
              <a:rPr lang="nl-NL"/>
              <a:t> of </a:t>
            </a:r>
            <a:r>
              <a:rPr lang="nl-NL" err="1"/>
              <a:t>the</a:t>
            </a:r>
            <a:r>
              <a:rPr lang="nl-NL"/>
              <a:t> action (</a:t>
            </a:r>
            <a:r>
              <a:rPr lang="nl-NL" err="1"/>
              <a:t>see</a:t>
            </a:r>
            <a:r>
              <a:rPr lang="nl-NL"/>
              <a:t> below)</a:t>
            </a:r>
            <a:endParaRPr/>
          </a:p>
          <a:p>
            <a:pPr marL="271463" marR="0" lvl="0" indent="-131763" algn="l" rtl="0">
              <a:lnSpc>
                <a:spcPct val="100000"/>
              </a:lnSpc>
              <a:spcBef>
                <a:spcPts val="0"/>
              </a:spcBef>
              <a:spcAft>
                <a:spcPts val="0"/>
              </a:spcAft>
              <a:buSzPts val="1400"/>
              <a:buChar char="-"/>
            </a:pPr>
            <a:r>
              <a:rPr lang="nl-NL"/>
              <a:t>The back side </a:t>
            </a:r>
            <a:r>
              <a:rPr lang="nl-NL" err="1"/>
              <a:t>should</a:t>
            </a:r>
            <a:r>
              <a:rPr lang="nl-NL"/>
              <a:t> </a:t>
            </a:r>
            <a:r>
              <a:rPr lang="nl-NL" err="1"/>
              <a:t>include</a:t>
            </a:r>
            <a:r>
              <a:rPr lang="nl-NL"/>
              <a:t> a brief bullet-point </a:t>
            </a:r>
            <a:r>
              <a:rPr lang="nl-NL" err="1"/>
              <a:t>description</a:t>
            </a:r>
            <a:r>
              <a:rPr lang="nl-NL"/>
              <a:t> of </a:t>
            </a:r>
            <a:r>
              <a:rPr lang="nl-NL" err="1"/>
              <a:t>the</a:t>
            </a:r>
            <a:r>
              <a:rPr lang="nl-NL"/>
              <a:t> </a:t>
            </a:r>
            <a:r>
              <a:rPr lang="nl-NL" err="1"/>
              <a:t>main</a:t>
            </a:r>
            <a:r>
              <a:rPr lang="nl-NL"/>
              <a:t> points of </a:t>
            </a:r>
            <a:r>
              <a:rPr lang="nl-NL" err="1"/>
              <a:t>the</a:t>
            </a:r>
            <a:r>
              <a:rPr lang="nl-NL"/>
              <a:t> action</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nl-NL"/>
              <a:t>The trainer </a:t>
            </a:r>
            <a:r>
              <a:rPr lang="nl-NL" err="1"/>
              <a:t>should</a:t>
            </a:r>
            <a:r>
              <a:rPr lang="nl-NL"/>
              <a:t> </a:t>
            </a:r>
            <a:r>
              <a:rPr lang="nl-NL" err="1"/>
              <a:t>already</a:t>
            </a:r>
            <a:r>
              <a:rPr lang="nl-NL"/>
              <a:t> </a:t>
            </a:r>
            <a:r>
              <a:rPr lang="nl-NL" err="1"/>
              <a:t>prepare</a:t>
            </a:r>
            <a:r>
              <a:rPr lang="nl-NL"/>
              <a:t> </a:t>
            </a:r>
            <a:r>
              <a:rPr lang="nl-NL" err="1"/>
              <a:t>example</a:t>
            </a:r>
            <a:r>
              <a:rPr lang="nl-NL"/>
              <a:t> </a:t>
            </a:r>
            <a:r>
              <a:rPr lang="nl-NL" err="1"/>
              <a:t>descriptions</a:t>
            </a:r>
            <a:r>
              <a:rPr lang="nl-NL"/>
              <a:t> </a:t>
            </a:r>
            <a:r>
              <a:rPr lang="nl-NL" err="1"/>
              <a:t>for</a:t>
            </a:r>
            <a:r>
              <a:rPr lang="nl-NL"/>
              <a:t> </a:t>
            </a:r>
            <a:r>
              <a:rPr lang="nl-NL" err="1"/>
              <a:t>the</a:t>
            </a:r>
            <a:r>
              <a:rPr lang="nl-NL"/>
              <a:t> actions </a:t>
            </a:r>
            <a:r>
              <a:rPr lang="nl-NL" err="1"/>
              <a:t>that</a:t>
            </a:r>
            <a:r>
              <a:rPr lang="nl-NL"/>
              <a:t> are </a:t>
            </a:r>
            <a:r>
              <a:rPr lang="nl-NL" err="1"/>
              <a:t>included</a:t>
            </a:r>
            <a:r>
              <a:rPr lang="nl-NL"/>
              <a:t> in </a:t>
            </a:r>
            <a:r>
              <a:rPr lang="nl-NL" err="1"/>
              <a:t>the</a:t>
            </a:r>
            <a:r>
              <a:rPr lang="nl-NL"/>
              <a:t> </a:t>
            </a:r>
            <a:r>
              <a:rPr lang="nl-NL" err="1"/>
              <a:t>prepared</a:t>
            </a:r>
            <a:r>
              <a:rPr lang="nl-NL"/>
              <a:t> plan, </a:t>
            </a:r>
            <a:r>
              <a:rPr lang="nl-NL" err="1"/>
              <a:t>that</a:t>
            </a:r>
            <a:r>
              <a:rPr lang="nl-NL"/>
              <a:t> is:</a:t>
            </a:r>
            <a:endParaRPr/>
          </a:p>
          <a:p>
            <a:pPr marL="323850" lvl="0" indent="-171450" algn="l" rtl="0">
              <a:spcBef>
                <a:spcPts val="0"/>
              </a:spcBef>
              <a:spcAft>
                <a:spcPts val="0"/>
              </a:spcAft>
              <a:buClr>
                <a:schemeClr val="dk1"/>
              </a:buClr>
              <a:buSzPts val="1200"/>
              <a:buFont typeface="Arial" panose="020B0604020202020204" pitchFamily="34" charset="0"/>
              <a:buChar char="•"/>
            </a:pPr>
            <a:r>
              <a:rPr lang="nl-NL" err="1"/>
              <a:t>Arranging</a:t>
            </a:r>
            <a:r>
              <a:rPr lang="nl-NL"/>
              <a:t> </a:t>
            </a:r>
            <a:r>
              <a:rPr lang="nl-NL" err="1"/>
              <a:t>an</a:t>
            </a:r>
            <a:r>
              <a:rPr lang="nl-NL"/>
              <a:t> Energy Team &amp; project leader</a:t>
            </a:r>
            <a:endParaRPr/>
          </a:p>
          <a:p>
            <a:pPr marL="323850" lvl="0" indent="-171450" algn="l" rtl="0">
              <a:spcBef>
                <a:spcPts val="0"/>
              </a:spcBef>
              <a:spcAft>
                <a:spcPts val="0"/>
              </a:spcAft>
              <a:buClr>
                <a:schemeClr val="dk1"/>
              </a:buClr>
              <a:buSzPts val="1200"/>
              <a:buFont typeface="Arial" panose="020B0604020202020204" pitchFamily="34" charset="0"/>
              <a:buChar char="•"/>
            </a:pPr>
            <a:r>
              <a:rPr lang="nl-NL"/>
              <a:t>Assessment of </a:t>
            </a:r>
            <a:r>
              <a:rPr lang="nl-NL" err="1"/>
              <a:t>potential</a:t>
            </a:r>
            <a:r>
              <a:rPr lang="nl-NL"/>
              <a:t> energy </a:t>
            </a:r>
            <a:r>
              <a:rPr lang="nl-NL" err="1"/>
              <a:t>savings</a:t>
            </a:r>
            <a:r>
              <a:rPr lang="nl-NL"/>
              <a:t> </a:t>
            </a:r>
            <a:r>
              <a:rPr lang="nl-NL" err="1"/>
              <a:t>and</a:t>
            </a:r>
            <a:r>
              <a:rPr lang="nl-NL"/>
              <a:t> </a:t>
            </a:r>
            <a:r>
              <a:rPr lang="nl-NL" err="1"/>
              <a:t>measures</a:t>
            </a:r>
            <a:endParaRPr/>
          </a:p>
          <a:p>
            <a:pPr marL="323850" lvl="0" indent="-171450" algn="l" rtl="0">
              <a:spcBef>
                <a:spcPts val="0"/>
              </a:spcBef>
              <a:spcAft>
                <a:spcPts val="0"/>
              </a:spcAft>
              <a:buClr>
                <a:schemeClr val="dk1"/>
              </a:buClr>
              <a:buSzPts val="1200"/>
              <a:buFont typeface="Arial" panose="020B0604020202020204" pitchFamily="34" charset="0"/>
              <a:buChar char="•"/>
            </a:pPr>
            <a:r>
              <a:rPr lang="nl-NL" err="1"/>
              <a:t>Creation</a:t>
            </a:r>
            <a:r>
              <a:rPr lang="nl-NL"/>
              <a:t> of </a:t>
            </a:r>
            <a:r>
              <a:rPr lang="nl-NL" err="1"/>
              <a:t>an</a:t>
            </a:r>
            <a:r>
              <a:rPr lang="nl-NL"/>
              <a:t> energy action plan.</a:t>
            </a:r>
            <a:endParaRPr/>
          </a:p>
          <a:p>
            <a:pPr marL="323850" lvl="0" indent="-171450" algn="l" rtl="0">
              <a:spcBef>
                <a:spcPts val="0"/>
              </a:spcBef>
              <a:spcAft>
                <a:spcPts val="0"/>
              </a:spcAft>
              <a:buClr>
                <a:schemeClr val="dk1"/>
              </a:buClr>
              <a:buSzPts val="1200"/>
              <a:buFont typeface="Arial" panose="020B0604020202020204" pitchFamily="34" charset="0"/>
              <a:buChar char="•"/>
            </a:pPr>
            <a:r>
              <a:rPr lang="nl-NL"/>
              <a:t>Commitment of </a:t>
            </a:r>
            <a:r>
              <a:rPr lang="nl-NL" err="1"/>
              <a:t>essential</a:t>
            </a:r>
            <a:r>
              <a:rPr lang="nl-NL"/>
              <a:t> </a:t>
            </a:r>
            <a:r>
              <a:rPr lang="nl-NL" err="1"/>
              <a:t>SMEs</a:t>
            </a:r>
            <a:endParaRPr/>
          </a:p>
          <a:p>
            <a:pPr marL="323850" lvl="0" indent="-171450" algn="l" rtl="0">
              <a:spcBef>
                <a:spcPts val="0"/>
              </a:spcBef>
              <a:spcAft>
                <a:spcPts val="0"/>
              </a:spcAft>
              <a:buClr>
                <a:schemeClr val="dk1"/>
              </a:buClr>
              <a:buSzPts val="1200"/>
              <a:buFont typeface="Arial" panose="020B0604020202020204" pitchFamily="34" charset="0"/>
              <a:buChar char="•"/>
            </a:pPr>
            <a:r>
              <a:rPr lang="nl-NL" err="1"/>
              <a:t>Finding</a:t>
            </a:r>
            <a:r>
              <a:rPr lang="nl-NL"/>
              <a:t> a competent Energy Service </a:t>
            </a:r>
            <a:r>
              <a:rPr lang="nl-NL" err="1"/>
              <a:t>Supplier</a:t>
            </a:r>
            <a:r>
              <a:rPr lang="nl-NL"/>
              <a:t> </a:t>
            </a:r>
            <a:endParaRPr/>
          </a:p>
          <a:p>
            <a:pPr marL="323850" lvl="0" indent="-171450" algn="l" rtl="0">
              <a:spcBef>
                <a:spcPts val="0"/>
              </a:spcBef>
              <a:spcAft>
                <a:spcPts val="0"/>
              </a:spcAft>
              <a:buClr>
                <a:schemeClr val="dk1"/>
              </a:buClr>
              <a:buSzPts val="1200"/>
              <a:buFont typeface="Arial" panose="020B0604020202020204" pitchFamily="34" charset="0"/>
              <a:buChar char="•"/>
            </a:pPr>
            <a:r>
              <a:rPr lang="nl-NL" err="1"/>
              <a:t>Signing</a:t>
            </a:r>
            <a:r>
              <a:rPr lang="nl-NL"/>
              <a:t> </a:t>
            </a:r>
            <a:r>
              <a:rPr lang="nl-NL" err="1"/>
              <a:t>contracts</a:t>
            </a:r>
            <a:endParaRPr/>
          </a:p>
          <a:p>
            <a:pPr marL="323850" lvl="0" indent="-171450" algn="l" rtl="0">
              <a:spcBef>
                <a:spcPts val="0"/>
              </a:spcBef>
              <a:spcAft>
                <a:spcPts val="0"/>
              </a:spcAft>
              <a:buClr>
                <a:schemeClr val="dk1"/>
              </a:buClr>
              <a:buSzPts val="1200"/>
              <a:buFont typeface="Arial" panose="020B0604020202020204" pitchFamily="34" charset="0"/>
              <a:buChar char="•"/>
            </a:pPr>
            <a:r>
              <a:rPr lang="nl-NL" err="1"/>
              <a:t>Realization</a:t>
            </a:r>
            <a:r>
              <a:rPr lang="nl-NL"/>
              <a:t> &amp; maintenance</a:t>
            </a:r>
            <a:endParaRPr/>
          </a:p>
          <a:p>
            <a:pPr marL="311150" marR="0" lvl="0" indent="-171450" algn="l" rtl="0">
              <a:lnSpc>
                <a:spcPct val="100000"/>
              </a:lnSpc>
              <a:spcBef>
                <a:spcPts val="0"/>
              </a:spcBef>
              <a:spcAft>
                <a:spcPts val="0"/>
              </a:spcAft>
              <a:buSzPts val="1400"/>
              <a:buFont typeface="Arial" panose="020B0604020202020204" pitchFamily="34" charset="0"/>
              <a:buChar char="•"/>
            </a:pPr>
            <a:r>
              <a:rPr lang="nl-NL" err="1"/>
              <a:t>Committment</a:t>
            </a:r>
            <a:r>
              <a:rPr lang="nl-NL"/>
              <a:t> of </a:t>
            </a:r>
            <a:r>
              <a:rPr lang="nl-NL" err="1"/>
              <a:t>essential</a:t>
            </a:r>
            <a:r>
              <a:rPr lang="nl-NL"/>
              <a:t> </a:t>
            </a:r>
            <a:r>
              <a:rPr lang="nl-NL" err="1"/>
              <a:t>SMEs</a:t>
            </a:r>
            <a:endParaRPr/>
          </a:p>
          <a:p>
            <a:pPr marL="311150" marR="0" lvl="0" indent="-171450" algn="l" rtl="0">
              <a:lnSpc>
                <a:spcPct val="100000"/>
              </a:lnSpc>
              <a:spcBef>
                <a:spcPts val="0"/>
              </a:spcBef>
              <a:spcAft>
                <a:spcPts val="0"/>
              </a:spcAft>
              <a:buSzPts val="1400"/>
              <a:buFont typeface="Arial" panose="020B0604020202020204" pitchFamily="34" charset="0"/>
              <a:buChar char="•"/>
            </a:pPr>
            <a:r>
              <a:rPr lang="nl-NL" err="1"/>
              <a:t>Find</a:t>
            </a:r>
            <a:r>
              <a:rPr lang="nl-NL"/>
              <a:t> </a:t>
            </a:r>
            <a:r>
              <a:rPr lang="nl-NL" err="1"/>
              <a:t>suppliers</a:t>
            </a:r>
            <a:endParaRPr/>
          </a:p>
          <a:p>
            <a:pPr marL="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None/>
            </a:pPr>
            <a:r>
              <a:rPr lang="nl-NL"/>
              <a:t>The </a:t>
            </a:r>
            <a:r>
              <a:rPr lang="nl-NL" err="1"/>
              <a:t>main</a:t>
            </a:r>
            <a:r>
              <a:rPr lang="nl-NL"/>
              <a:t> </a:t>
            </a:r>
            <a:r>
              <a:rPr lang="nl-NL" err="1"/>
              <a:t>idea</a:t>
            </a:r>
            <a:r>
              <a:rPr lang="nl-NL"/>
              <a:t> here is </a:t>
            </a:r>
            <a:r>
              <a:rPr lang="nl-NL" err="1"/>
              <a:t>to</a:t>
            </a:r>
            <a:r>
              <a:rPr lang="nl-NL"/>
              <a:t> </a:t>
            </a:r>
            <a:r>
              <a:rPr lang="nl-NL" err="1"/>
              <a:t>develop</a:t>
            </a:r>
            <a:r>
              <a:rPr lang="nl-NL"/>
              <a:t> a </a:t>
            </a:r>
            <a:r>
              <a:rPr lang="nl-NL" err="1"/>
              <a:t>strategy</a:t>
            </a:r>
            <a:r>
              <a:rPr lang="nl-NL"/>
              <a:t> </a:t>
            </a:r>
            <a:r>
              <a:rPr lang="nl-NL" err="1"/>
              <a:t>together</a:t>
            </a:r>
            <a:r>
              <a:rPr lang="nl-NL"/>
              <a:t> </a:t>
            </a:r>
            <a:r>
              <a:rPr lang="nl-NL" err="1"/>
              <a:t>with</a:t>
            </a:r>
            <a:r>
              <a:rPr lang="nl-NL"/>
              <a:t> </a:t>
            </a:r>
            <a:r>
              <a:rPr lang="nl-NL" err="1"/>
              <a:t>the</a:t>
            </a:r>
            <a:r>
              <a:rPr lang="nl-NL"/>
              <a:t> </a:t>
            </a:r>
            <a:r>
              <a:rPr lang="nl-NL" err="1"/>
              <a:t>people</a:t>
            </a:r>
            <a:r>
              <a:rPr lang="nl-NL"/>
              <a:t> present, making </a:t>
            </a:r>
            <a:r>
              <a:rPr lang="nl-NL" err="1"/>
              <a:t>them</a:t>
            </a:r>
            <a:r>
              <a:rPr lang="nl-NL"/>
              <a:t> </a:t>
            </a:r>
            <a:r>
              <a:rPr lang="nl-NL" err="1"/>
              <a:t>reflect</a:t>
            </a:r>
            <a:r>
              <a:rPr lang="nl-NL"/>
              <a:t> on </a:t>
            </a:r>
            <a:r>
              <a:rPr lang="nl-NL" err="1"/>
              <a:t>their</a:t>
            </a:r>
            <a:r>
              <a:rPr lang="nl-NL"/>
              <a:t> </a:t>
            </a:r>
            <a:r>
              <a:rPr lang="nl-NL" err="1"/>
              <a:t>knowledge</a:t>
            </a:r>
            <a:r>
              <a:rPr lang="nl-NL"/>
              <a:t> of </a:t>
            </a:r>
            <a:r>
              <a:rPr lang="nl-NL" err="1"/>
              <a:t>the</a:t>
            </a:r>
            <a:r>
              <a:rPr lang="nl-NL"/>
              <a:t> environment </a:t>
            </a:r>
            <a:r>
              <a:rPr lang="nl-NL" err="1"/>
              <a:t>they</a:t>
            </a:r>
            <a:r>
              <a:rPr lang="nl-NL"/>
              <a:t> are </a:t>
            </a:r>
            <a:r>
              <a:rPr lang="nl-NL" err="1"/>
              <a:t>acting</a:t>
            </a:r>
            <a:r>
              <a:rPr lang="nl-NL"/>
              <a:t> in, </a:t>
            </a:r>
            <a:r>
              <a:rPr lang="nl-NL" err="1"/>
              <a:t>and</a:t>
            </a:r>
            <a:r>
              <a:rPr lang="nl-NL"/>
              <a:t> </a:t>
            </a:r>
            <a:r>
              <a:rPr lang="nl-NL" err="1"/>
              <a:t>pushing</a:t>
            </a:r>
            <a:r>
              <a:rPr lang="nl-NL"/>
              <a:t> </a:t>
            </a:r>
            <a:r>
              <a:rPr lang="nl-NL" err="1"/>
              <a:t>them</a:t>
            </a:r>
            <a:r>
              <a:rPr lang="nl-NL"/>
              <a:t> </a:t>
            </a:r>
            <a:r>
              <a:rPr lang="nl-NL" err="1"/>
              <a:t>to</a:t>
            </a:r>
            <a:r>
              <a:rPr lang="nl-NL"/>
              <a:t> </a:t>
            </a:r>
            <a:r>
              <a:rPr lang="nl-NL" err="1"/>
              <a:t>find</a:t>
            </a:r>
            <a:r>
              <a:rPr lang="nl-NL"/>
              <a:t> </a:t>
            </a:r>
            <a:r>
              <a:rPr lang="nl-NL" err="1"/>
              <a:t>their</a:t>
            </a:r>
            <a:r>
              <a:rPr lang="nl-NL"/>
              <a:t> </a:t>
            </a:r>
            <a:r>
              <a:rPr lang="nl-NL" err="1"/>
              <a:t>own</a:t>
            </a:r>
            <a:r>
              <a:rPr lang="nl-NL"/>
              <a:t> </a:t>
            </a:r>
            <a:r>
              <a:rPr lang="nl-NL" err="1"/>
              <a:t>strategy</a:t>
            </a:r>
            <a:r>
              <a:rPr lang="nl-NL"/>
              <a:t> </a:t>
            </a:r>
            <a:r>
              <a:rPr lang="nl-NL" err="1"/>
              <a:t>and</a:t>
            </a:r>
            <a:r>
              <a:rPr lang="nl-NL"/>
              <a:t> </a:t>
            </a:r>
            <a:r>
              <a:rPr lang="nl-NL" err="1"/>
              <a:t>solutions</a:t>
            </a:r>
            <a:r>
              <a:rPr lang="nl-NL"/>
              <a:t>. Here </a:t>
            </a:r>
            <a:r>
              <a:rPr lang="nl-NL" err="1"/>
              <a:t>the</a:t>
            </a:r>
            <a:r>
              <a:rPr lang="nl-NL"/>
              <a:t> trainer </a:t>
            </a:r>
            <a:r>
              <a:rPr lang="nl-NL" err="1"/>
              <a:t>should</a:t>
            </a:r>
            <a:r>
              <a:rPr lang="nl-NL"/>
              <a:t> </a:t>
            </a:r>
            <a:r>
              <a:rPr lang="nl-NL" err="1"/>
              <a:t>only</a:t>
            </a:r>
            <a:r>
              <a:rPr lang="nl-NL"/>
              <a:t> </a:t>
            </a:r>
            <a:r>
              <a:rPr lang="nl-NL" err="1"/>
              <a:t>provide</a:t>
            </a:r>
            <a:r>
              <a:rPr lang="nl-NL"/>
              <a:t> </a:t>
            </a:r>
            <a:r>
              <a:rPr lang="nl-NL" err="1"/>
              <a:t>marginal</a:t>
            </a:r>
            <a:r>
              <a:rPr lang="nl-NL"/>
              <a:t> input, </a:t>
            </a:r>
            <a:r>
              <a:rPr lang="nl-NL" err="1"/>
              <a:t>and</a:t>
            </a:r>
            <a:r>
              <a:rPr lang="nl-NL"/>
              <a:t> </a:t>
            </a:r>
            <a:r>
              <a:rPr lang="nl-NL" err="1"/>
              <a:t>not</a:t>
            </a:r>
            <a:r>
              <a:rPr lang="nl-NL"/>
              <a:t> </a:t>
            </a:r>
            <a:r>
              <a:rPr lang="nl-NL" err="1"/>
              <a:t>influence</a:t>
            </a:r>
            <a:r>
              <a:rPr lang="nl-NL"/>
              <a:t> </a:t>
            </a:r>
            <a:r>
              <a:rPr lang="nl-NL" err="1"/>
              <a:t>the</a:t>
            </a:r>
            <a:r>
              <a:rPr lang="nl-NL"/>
              <a:t> </a:t>
            </a:r>
            <a:r>
              <a:rPr lang="nl-NL" err="1"/>
              <a:t>discussion</a:t>
            </a:r>
            <a:r>
              <a:rPr lang="nl-NL"/>
              <a:t> by “</a:t>
            </a:r>
            <a:r>
              <a:rPr lang="nl-NL" err="1"/>
              <a:t>forcing</a:t>
            </a:r>
            <a:r>
              <a:rPr lang="nl-NL"/>
              <a:t>” </a:t>
            </a:r>
            <a:r>
              <a:rPr lang="nl-NL" err="1"/>
              <a:t>an</a:t>
            </a:r>
            <a:r>
              <a:rPr lang="nl-NL"/>
              <a:t> approach </a:t>
            </a:r>
            <a:r>
              <a:rPr lang="nl-NL" err="1"/>
              <a:t>rather</a:t>
            </a:r>
            <a:r>
              <a:rPr lang="nl-NL"/>
              <a:t> </a:t>
            </a:r>
            <a:r>
              <a:rPr lang="nl-NL" err="1"/>
              <a:t>than</a:t>
            </a:r>
            <a:r>
              <a:rPr lang="nl-NL"/>
              <a:t> </a:t>
            </a:r>
            <a:r>
              <a:rPr lang="nl-NL" err="1"/>
              <a:t>another</a:t>
            </a:r>
            <a:r>
              <a:rPr lang="nl-NL"/>
              <a:t>. </a:t>
            </a:r>
            <a:r>
              <a:rPr lang="nl-NL" err="1"/>
              <a:t>Certainly</a:t>
            </a:r>
            <a:r>
              <a:rPr lang="nl-NL"/>
              <a:t>, </a:t>
            </a:r>
            <a:r>
              <a:rPr lang="nl-NL" err="1"/>
              <a:t>the</a:t>
            </a:r>
            <a:r>
              <a:rPr lang="nl-NL"/>
              <a:t> trainer </a:t>
            </a:r>
            <a:r>
              <a:rPr lang="nl-NL" err="1"/>
              <a:t>can</a:t>
            </a:r>
            <a:r>
              <a:rPr lang="nl-NL"/>
              <a:t> </a:t>
            </a:r>
            <a:r>
              <a:rPr lang="nl-NL" err="1"/>
              <a:t>provide</a:t>
            </a:r>
            <a:r>
              <a:rPr lang="nl-NL"/>
              <a:t> input </a:t>
            </a:r>
            <a:r>
              <a:rPr lang="nl-NL" err="1"/>
              <a:t>and</a:t>
            </a:r>
            <a:r>
              <a:rPr lang="nl-NL"/>
              <a:t> (</a:t>
            </a:r>
            <a:r>
              <a:rPr lang="nl-NL" err="1"/>
              <a:t>if</a:t>
            </a:r>
            <a:r>
              <a:rPr lang="nl-NL"/>
              <a:t> </a:t>
            </a:r>
            <a:r>
              <a:rPr lang="nl-NL" err="1"/>
              <a:t>needed</a:t>
            </a:r>
            <a:r>
              <a:rPr lang="nl-NL"/>
              <a:t>) </a:t>
            </a:r>
            <a:r>
              <a:rPr lang="nl-NL" err="1"/>
              <a:t>suggestions</a:t>
            </a:r>
            <a:r>
              <a:rPr lang="nl-NL"/>
              <a:t>:</a:t>
            </a:r>
            <a:endParaRPr/>
          </a:p>
          <a:p>
            <a:pPr marL="311150" marR="0" lvl="0" indent="-171450" algn="l" rtl="0">
              <a:lnSpc>
                <a:spcPct val="100000"/>
              </a:lnSpc>
              <a:spcBef>
                <a:spcPts val="0"/>
              </a:spcBef>
              <a:spcAft>
                <a:spcPts val="0"/>
              </a:spcAft>
              <a:buSzPts val="1400"/>
              <a:buFont typeface="Arial" panose="020B0604020202020204" pitchFamily="34" charset="0"/>
              <a:buChar char="•"/>
            </a:pPr>
            <a:r>
              <a:rPr lang="nl-NL"/>
              <a:t>Push </a:t>
            </a:r>
            <a:r>
              <a:rPr lang="nl-NL" err="1"/>
              <a:t>people</a:t>
            </a:r>
            <a:r>
              <a:rPr lang="nl-NL"/>
              <a:t> </a:t>
            </a:r>
            <a:r>
              <a:rPr lang="nl-NL" err="1"/>
              <a:t>to</a:t>
            </a:r>
            <a:r>
              <a:rPr lang="nl-NL"/>
              <a:t> </a:t>
            </a:r>
            <a:r>
              <a:rPr lang="nl-NL" err="1"/>
              <a:t>think</a:t>
            </a:r>
            <a:r>
              <a:rPr lang="nl-NL"/>
              <a:t> </a:t>
            </a:r>
            <a:r>
              <a:rPr lang="nl-NL" err="1"/>
              <a:t>using</a:t>
            </a:r>
            <a:r>
              <a:rPr lang="nl-NL"/>
              <a:t> </a:t>
            </a:r>
            <a:r>
              <a:rPr lang="nl-NL" err="1"/>
              <a:t>visual</a:t>
            </a:r>
            <a:r>
              <a:rPr lang="nl-NL"/>
              <a:t>/</a:t>
            </a:r>
            <a:r>
              <a:rPr lang="nl-NL" err="1"/>
              <a:t>touchable</a:t>
            </a:r>
            <a:r>
              <a:rPr lang="nl-NL"/>
              <a:t> </a:t>
            </a:r>
            <a:r>
              <a:rPr lang="nl-NL" err="1"/>
              <a:t>objects</a:t>
            </a:r>
            <a:endParaRPr/>
          </a:p>
          <a:p>
            <a:pPr marL="311150" marR="0" lvl="0" indent="-171450" algn="l" rtl="0">
              <a:lnSpc>
                <a:spcPct val="100000"/>
              </a:lnSpc>
              <a:spcBef>
                <a:spcPts val="0"/>
              </a:spcBef>
              <a:spcAft>
                <a:spcPts val="0"/>
              </a:spcAft>
              <a:buSzPts val="1400"/>
              <a:buFont typeface="Arial" panose="020B0604020202020204" pitchFamily="34" charset="0"/>
              <a:buChar char="•"/>
            </a:pPr>
            <a:r>
              <a:rPr lang="nl-NL"/>
              <a:t>Push </a:t>
            </a:r>
            <a:r>
              <a:rPr lang="nl-NL" err="1"/>
              <a:t>people</a:t>
            </a:r>
            <a:r>
              <a:rPr lang="nl-NL"/>
              <a:t> </a:t>
            </a:r>
            <a:r>
              <a:rPr lang="nl-NL" err="1"/>
              <a:t>to</a:t>
            </a:r>
            <a:r>
              <a:rPr lang="nl-NL"/>
              <a:t> </a:t>
            </a:r>
            <a:r>
              <a:rPr lang="nl-NL" err="1"/>
              <a:t>create</a:t>
            </a:r>
            <a:r>
              <a:rPr lang="nl-NL"/>
              <a:t> new actions, </a:t>
            </a:r>
            <a:r>
              <a:rPr lang="nl-NL" err="1"/>
              <a:t>if</a:t>
            </a:r>
            <a:r>
              <a:rPr lang="nl-NL"/>
              <a:t> </a:t>
            </a:r>
            <a:r>
              <a:rPr lang="nl-NL" err="1"/>
              <a:t>they</a:t>
            </a:r>
            <a:r>
              <a:rPr lang="nl-NL"/>
              <a:t> </a:t>
            </a:r>
            <a:r>
              <a:rPr lang="nl-NL" err="1"/>
              <a:t>think</a:t>
            </a:r>
            <a:r>
              <a:rPr lang="nl-NL"/>
              <a:t> </a:t>
            </a:r>
            <a:r>
              <a:rPr lang="nl-NL" err="1"/>
              <a:t>that</a:t>
            </a:r>
            <a:r>
              <a:rPr lang="nl-NL"/>
              <a:t> </a:t>
            </a:r>
            <a:r>
              <a:rPr lang="nl-NL" err="1"/>
              <a:t>they</a:t>
            </a:r>
            <a:r>
              <a:rPr lang="nl-NL"/>
              <a:t> are </a:t>
            </a:r>
            <a:r>
              <a:rPr lang="nl-NL" err="1"/>
              <a:t>needed</a:t>
            </a:r>
            <a:endParaRPr/>
          </a:p>
          <a:p>
            <a:pPr marL="311150" marR="0" lvl="0" indent="-171450" algn="l" rtl="0">
              <a:lnSpc>
                <a:spcPct val="100000"/>
              </a:lnSpc>
              <a:spcBef>
                <a:spcPts val="0"/>
              </a:spcBef>
              <a:spcAft>
                <a:spcPts val="0"/>
              </a:spcAft>
              <a:buSzPts val="1400"/>
              <a:buFont typeface="Arial" panose="020B0604020202020204" pitchFamily="34" charset="0"/>
              <a:buChar char="•"/>
            </a:pPr>
            <a:r>
              <a:rPr lang="nl-NL"/>
              <a:t>Push </a:t>
            </a:r>
            <a:r>
              <a:rPr lang="nl-NL" err="1"/>
              <a:t>people</a:t>
            </a:r>
            <a:r>
              <a:rPr lang="nl-NL"/>
              <a:t> </a:t>
            </a:r>
            <a:r>
              <a:rPr lang="nl-NL" err="1"/>
              <a:t>to</a:t>
            </a:r>
            <a:r>
              <a:rPr lang="nl-NL"/>
              <a:t> </a:t>
            </a:r>
            <a:r>
              <a:rPr lang="nl-NL" err="1"/>
              <a:t>express</a:t>
            </a:r>
            <a:r>
              <a:rPr lang="nl-NL"/>
              <a:t> </a:t>
            </a:r>
            <a:r>
              <a:rPr lang="nl-NL" err="1"/>
              <a:t>their</a:t>
            </a:r>
            <a:r>
              <a:rPr lang="nl-NL"/>
              <a:t> views. </a:t>
            </a:r>
            <a:r>
              <a:rPr lang="nl-NL" err="1"/>
              <a:t>Ask</a:t>
            </a:r>
            <a:r>
              <a:rPr lang="nl-NL"/>
              <a:t> </a:t>
            </a:r>
            <a:r>
              <a:rPr lang="nl-NL" err="1"/>
              <a:t>to</a:t>
            </a:r>
            <a:r>
              <a:rPr lang="nl-NL"/>
              <a:t> “</a:t>
            </a:r>
            <a:r>
              <a:rPr lang="nl-NL" err="1"/>
              <a:t>silent</a:t>
            </a:r>
            <a:r>
              <a:rPr lang="nl-NL"/>
              <a:t>” </a:t>
            </a:r>
            <a:r>
              <a:rPr lang="nl-NL" err="1"/>
              <a:t>people</a:t>
            </a:r>
            <a:r>
              <a:rPr lang="nl-NL"/>
              <a:t> </a:t>
            </a:r>
            <a:r>
              <a:rPr lang="nl-NL" err="1"/>
              <a:t>for</a:t>
            </a:r>
            <a:r>
              <a:rPr lang="nl-NL"/>
              <a:t> </a:t>
            </a:r>
            <a:r>
              <a:rPr lang="nl-NL" err="1"/>
              <a:t>their</a:t>
            </a:r>
            <a:r>
              <a:rPr lang="nl-NL"/>
              <a:t> opinion. </a:t>
            </a:r>
            <a:endParaRPr/>
          </a:p>
          <a:p>
            <a:pPr marL="0" marR="0" lvl="0" indent="0" algn="l" rtl="0">
              <a:lnSpc>
                <a:spcPct val="100000"/>
              </a:lnSpc>
              <a:spcBef>
                <a:spcPts val="0"/>
              </a:spcBef>
              <a:spcAft>
                <a:spcPts val="0"/>
              </a:spcAft>
              <a:buNone/>
            </a:pPr>
            <a:endParaRPr lang="nl-NL"/>
          </a:p>
          <a:p>
            <a:pPr marL="0" marR="0" lvl="0" indent="0" algn="l" rtl="0">
              <a:lnSpc>
                <a:spcPct val="100000"/>
              </a:lnSpc>
              <a:spcBef>
                <a:spcPts val="0"/>
              </a:spcBef>
              <a:spcAft>
                <a:spcPts val="0"/>
              </a:spcAft>
              <a:buNone/>
            </a:pPr>
            <a:r>
              <a:rPr lang="nl-NL"/>
              <a:t>The </a:t>
            </a:r>
            <a:r>
              <a:rPr lang="nl-NL" err="1"/>
              <a:t>objective</a:t>
            </a:r>
            <a:r>
              <a:rPr lang="nl-NL"/>
              <a:t> is </a:t>
            </a:r>
            <a:r>
              <a:rPr lang="nl-NL" err="1"/>
              <a:t>to</a:t>
            </a:r>
            <a:r>
              <a:rPr lang="nl-NL"/>
              <a:t> </a:t>
            </a:r>
            <a:r>
              <a:rPr lang="nl-NL" err="1"/>
              <a:t>create</a:t>
            </a:r>
            <a:r>
              <a:rPr lang="nl-NL"/>
              <a:t> all actions, </a:t>
            </a:r>
            <a:r>
              <a:rPr lang="nl-NL" err="1"/>
              <a:t>assign</a:t>
            </a:r>
            <a:r>
              <a:rPr lang="nl-NL"/>
              <a:t> </a:t>
            </a:r>
            <a:r>
              <a:rPr lang="nl-NL" err="1"/>
              <a:t>them</a:t>
            </a:r>
            <a:r>
              <a:rPr lang="nl-NL"/>
              <a:t> </a:t>
            </a:r>
            <a:r>
              <a:rPr lang="nl-NL" err="1"/>
              <a:t>to</a:t>
            </a:r>
            <a:r>
              <a:rPr lang="nl-NL"/>
              <a:t> </a:t>
            </a:r>
            <a:r>
              <a:rPr lang="nl-NL" err="1"/>
              <a:t>an</a:t>
            </a:r>
            <a:r>
              <a:rPr lang="nl-NL"/>
              <a:t> “action </a:t>
            </a:r>
            <a:r>
              <a:rPr lang="nl-NL" err="1"/>
              <a:t>owner</a:t>
            </a:r>
            <a:r>
              <a:rPr lang="nl-NL"/>
              <a:t>”, </a:t>
            </a:r>
            <a:r>
              <a:rPr lang="nl-NL" err="1"/>
              <a:t>and</a:t>
            </a:r>
            <a:r>
              <a:rPr lang="nl-NL"/>
              <a:t> </a:t>
            </a:r>
            <a:r>
              <a:rPr lang="nl-NL" err="1"/>
              <a:t>try</a:t>
            </a:r>
            <a:r>
              <a:rPr lang="nl-NL"/>
              <a:t> </a:t>
            </a:r>
            <a:r>
              <a:rPr lang="nl-NL" err="1"/>
              <a:t>to</a:t>
            </a:r>
            <a:r>
              <a:rPr lang="nl-NL"/>
              <a:t> </a:t>
            </a:r>
            <a:r>
              <a:rPr lang="nl-NL" err="1"/>
              <a:t>give</a:t>
            </a:r>
            <a:r>
              <a:rPr lang="nl-NL"/>
              <a:t> </a:t>
            </a:r>
            <a:r>
              <a:rPr lang="nl-NL" err="1"/>
              <a:t>them</a:t>
            </a:r>
            <a:r>
              <a:rPr lang="nl-NL"/>
              <a:t> </a:t>
            </a:r>
            <a:r>
              <a:rPr lang="nl-NL" err="1"/>
              <a:t>an</a:t>
            </a:r>
            <a:r>
              <a:rPr lang="nl-NL"/>
              <a:t> order. </a:t>
            </a:r>
            <a:r>
              <a:rPr lang="nl-NL" err="1"/>
              <a:t>Note</a:t>
            </a:r>
            <a:r>
              <a:rPr lang="nl-NL"/>
              <a:t> </a:t>
            </a:r>
            <a:r>
              <a:rPr lang="nl-NL" err="1"/>
              <a:t>that</a:t>
            </a:r>
            <a:r>
              <a:rPr lang="nl-NL"/>
              <a:t> </a:t>
            </a:r>
            <a:r>
              <a:rPr lang="nl-NL" err="1"/>
              <a:t>there</a:t>
            </a:r>
            <a:r>
              <a:rPr lang="nl-NL"/>
              <a:t> is </a:t>
            </a:r>
            <a:r>
              <a:rPr lang="nl-NL" err="1"/>
              <a:t>not</a:t>
            </a:r>
            <a:r>
              <a:rPr lang="nl-NL"/>
              <a:t> a </a:t>
            </a:r>
            <a:r>
              <a:rPr lang="nl-NL" err="1"/>
              <a:t>really</a:t>
            </a:r>
            <a:r>
              <a:rPr lang="nl-NL"/>
              <a:t> “right order”, </a:t>
            </a:r>
            <a:r>
              <a:rPr lang="nl-NL" err="1"/>
              <a:t>and</a:t>
            </a:r>
            <a:r>
              <a:rPr lang="nl-NL"/>
              <a:t> </a:t>
            </a:r>
            <a:r>
              <a:rPr lang="nl-NL" err="1"/>
              <a:t>one</a:t>
            </a:r>
            <a:r>
              <a:rPr lang="nl-NL"/>
              <a:t> order </a:t>
            </a:r>
            <a:r>
              <a:rPr lang="nl-NL" err="1"/>
              <a:t>can</a:t>
            </a:r>
            <a:r>
              <a:rPr lang="nl-NL"/>
              <a:t> </a:t>
            </a:r>
            <a:r>
              <a:rPr lang="nl-NL" err="1"/>
              <a:t>be</a:t>
            </a:r>
            <a:r>
              <a:rPr lang="nl-NL"/>
              <a:t> </a:t>
            </a:r>
            <a:r>
              <a:rPr lang="nl-NL" err="1"/>
              <a:t>suitable</a:t>
            </a:r>
            <a:r>
              <a:rPr lang="nl-NL"/>
              <a:t> </a:t>
            </a:r>
            <a:r>
              <a:rPr lang="nl-NL" err="1"/>
              <a:t>for</a:t>
            </a:r>
            <a:r>
              <a:rPr lang="nl-NL"/>
              <a:t> a TP but </a:t>
            </a:r>
            <a:r>
              <a:rPr lang="nl-NL" err="1"/>
              <a:t>not</a:t>
            </a:r>
            <a:r>
              <a:rPr lang="nl-NL"/>
              <a:t> </a:t>
            </a:r>
            <a:r>
              <a:rPr lang="nl-NL" err="1"/>
              <a:t>for</a:t>
            </a:r>
            <a:r>
              <a:rPr lang="nl-NL"/>
              <a:t> </a:t>
            </a:r>
            <a:r>
              <a:rPr lang="nl-NL" err="1"/>
              <a:t>another</a:t>
            </a:r>
            <a:r>
              <a:rPr lang="nl-NL"/>
              <a:t>. </a:t>
            </a:r>
            <a:endParaRPr/>
          </a:p>
        </p:txBody>
      </p:sp>
      <p:sp>
        <p:nvSpPr>
          <p:cNvPr id="677" name="Google Shape;677;g10552136033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106cff8c8f8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9" name="Google Shape;689;g106cff8c8f8_0_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err="1">
                <a:latin typeface="Calibri" panose="020F0502020204030204" pitchFamily="34" charset="0"/>
                <a:cs typeface="Calibri" panose="020F0502020204030204" pitchFamily="34" charset="0"/>
              </a:rPr>
              <a:t>So</a:t>
            </a:r>
            <a:r>
              <a:rPr lang="nl-NL">
                <a:latin typeface="Calibri" panose="020F0502020204030204" pitchFamily="34" charset="0"/>
                <a:cs typeface="Calibri" panose="020F0502020204030204" pitchFamily="34" charset="0"/>
              </a:rPr>
              <a:t> we </a:t>
            </a:r>
            <a:r>
              <a:rPr lang="nl-NL" err="1">
                <a:latin typeface="Calibri" panose="020F0502020204030204" pitchFamily="34" charset="0"/>
                <a:cs typeface="Calibri" panose="020F0502020204030204" pitchFamily="34" charset="0"/>
              </a:rPr>
              <a:t>discussed</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that</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collective</a:t>
            </a:r>
            <a:r>
              <a:rPr lang="nl-NL">
                <a:latin typeface="Calibri" panose="020F0502020204030204" pitchFamily="34" charset="0"/>
                <a:cs typeface="Calibri" panose="020F0502020204030204" pitchFamily="34" charset="0"/>
              </a:rPr>
              <a:t> energy </a:t>
            </a:r>
            <a:r>
              <a:rPr lang="nl-NL" err="1">
                <a:latin typeface="Calibri" panose="020F0502020204030204" pitchFamily="34" charset="0"/>
                <a:cs typeface="Calibri" panose="020F0502020204030204" pitchFamily="34" charset="0"/>
              </a:rPr>
              <a:t>projects</a:t>
            </a:r>
            <a:r>
              <a:rPr lang="nl-NL">
                <a:latin typeface="Calibri" panose="020F0502020204030204" pitchFamily="34" charset="0"/>
                <a:cs typeface="Calibri" panose="020F0502020204030204" pitchFamily="34" charset="0"/>
              </a:rPr>
              <a:t> have </a:t>
            </a:r>
            <a:r>
              <a:rPr lang="nl-NL" err="1">
                <a:latin typeface="Calibri" panose="020F0502020204030204" pitchFamily="34" charset="0"/>
                <a:cs typeface="Calibri" panose="020F0502020204030204" pitchFamily="34" charset="0"/>
              </a:rPr>
              <a:t>quite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some</a:t>
            </a:r>
            <a:r>
              <a:rPr lang="nl-NL">
                <a:latin typeface="Calibri" panose="020F0502020204030204" pitchFamily="34" charset="0"/>
                <a:cs typeface="Calibri" panose="020F0502020204030204" pitchFamily="34" charset="0"/>
              </a:rPr>
              <a:t> benefits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SMEs</a:t>
            </a:r>
            <a:r>
              <a:rPr lang="nl-NL">
                <a:latin typeface="Calibri" panose="020F0502020204030204" pitchFamily="34" charset="0"/>
                <a:cs typeface="Calibri" panose="020F0502020204030204" pitchFamily="34" charset="0"/>
              </a:rPr>
              <a:t> in a business park. But </a:t>
            </a:r>
            <a:r>
              <a:rPr lang="nl-NL" err="1">
                <a:latin typeface="Calibri" panose="020F0502020204030204" pitchFamily="34" charset="0"/>
                <a:cs typeface="Calibri" panose="020F0502020204030204" pitchFamily="34" charset="0"/>
              </a:rPr>
              <a:t>how</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you</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actually</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realize</a:t>
            </a:r>
            <a:r>
              <a:rPr lang="nl-NL">
                <a:latin typeface="Calibri" panose="020F0502020204030204" pitchFamily="34" charset="0"/>
                <a:cs typeface="Calibri" panose="020F0502020204030204" pitchFamily="34" charset="0"/>
              </a:rPr>
              <a:t> these energy </a:t>
            </a:r>
            <a:r>
              <a:rPr lang="nl-NL" err="1">
                <a:latin typeface="Calibri" panose="020F0502020204030204" pitchFamily="34" charset="0"/>
                <a:cs typeface="Calibri" panose="020F0502020204030204" pitchFamily="34" charset="0"/>
              </a:rPr>
              <a:t>projects</a:t>
            </a:r>
            <a:r>
              <a:rPr lang="nl-NL">
                <a:latin typeface="Calibri" panose="020F0502020204030204" pitchFamily="34" charset="0"/>
                <a:cs typeface="Calibri" panose="020F0502020204030204" pitchFamily="34" charset="0"/>
              </a:rPr>
              <a:t>?</a:t>
            </a:r>
            <a:endParaRPr>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a:solidFill>
                <a:srgbClr val="FF0000"/>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nl-NL">
                <a:solidFill>
                  <a:srgbClr val="FF0000"/>
                </a:solidFill>
                <a:latin typeface="Calibri" panose="020F0502020204030204" pitchFamily="34" charset="0"/>
                <a:cs typeface="Calibri" panose="020F0502020204030204" pitchFamily="34" charset="0"/>
              </a:rPr>
              <a:t>In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following</a:t>
            </a:r>
            <a:r>
              <a:rPr lang="nl-NL">
                <a:solidFill>
                  <a:srgbClr val="FF0000"/>
                </a:solidFill>
                <a:latin typeface="Calibri" panose="020F0502020204030204" pitchFamily="34" charset="0"/>
                <a:cs typeface="Calibri" panose="020F0502020204030204" pitchFamily="34" charset="0"/>
              </a:rPr>
              <a:t> part of </a:t>
            </a:r>
            <a:r>
              <a:rPr lang="nl-NL" err="1">
                <a:solidFill>
                  <a:srgbClr val="FF0000"/>
                </a:solidFill>
                <a:latin typeface="Calibri" panose="020F0502020204030204" pitchFamily="34" charset="0"/>
                <a:cs typeface="Calibri" panose="020F0502020204030204" pitchFamily="34" charset="0"/>
              </a:rPr>
              <a:t>this</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presentation</a:t>
            </a:r>
            <a:r>
              <a:rPr lang="nl-NL">
                <a:solidFill>
                  <a:srgbClr val="FF0000"/>
                </a:solidFill>
                <a:latin typeface="Calibri" panose="020F0502020204030204" pitchFamily="34" charset="0"/>
                <a:cs typeface="Calibri" panose="020F0502020204030204" pitchFamily="34" charset="0"/>
              </a:rPr>
              <a:t>, I </a:t>
            </a:r>
            <a:r>
              <a:rPr lang="nl-NL" err="1">
                <a:solidFill>
                  <a:srgbClr val="FF0000"/>
                </a:solidFill>
                <a:latin typeface="Calibri" panose="020F0502020204030204" pitchFamily="34" charset="0"/>
                <a:cs typeface="Calibri" panose="020F0502020204030204" pitchFamily="34" charset="0"/>
              </a:rPr>
              <a:t>will</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explain</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process</a:t>
            </a:r>
            <a:r>
              <a:rPr lang="nl-NL">
                <a:solidFill>
                  <a:srgbClr val="FF0000"/>
                </a:solidFill>
                <a:latin typeface="Calibri" panose="020F0502020204030204" pitchFamily="34" charset="0"/>
                <a:cs typeface="Calibri" panose="020F0502020204030204" pitchFamily="34" charset="0"/>
              </a:rPr>
              <a:t> of </a:t>
            </a:r>
            <a:r>
              <a:rPr lang="nl-NL" err="1">
                <a:solidFill>
                  <a:srgbClr val="FF0000"/>
                </a:solidFill>
                <a:latin typeface="Calibri" panose="020F0502020204030204" pitchFamily="34" charset="0"/>
                <a:cs typeface="Calibri" panose="020F0502020204030204" pitchFamily="34" charset="0"/>
              </a:rPr>
              <a:t>implementing</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energy </a:t>
            </a:r>
            <a:r>
              <a:rPr lang="nl-NL" err="1">
                <a:solidFill>
                  <a:srgbClr val="FF0000"/>
                </a:solidFill>
                <a:latin typeface="Calibri" panose="020F0502020204030204" pitchFamily="34" charset="0"/>
                <a:cs typeface="Calibri" panose="020F0502020204030204" pitchFamily="34" charset="0"/>
              </a:rPr>
              <a:t>measures</a:t>
            </a:r>
            <a:r>
              <a:rPr lang="nl-NL">
                <a:solidFill>
                  <a:srgbClr val="FF0000"/>
                </a:solidFill>
                <a:latin typeface="Calibri" panose="020F0502020204030204" pitchFamily="34" charset="0"/>
                <a:cs typeface="Calibri" panose="020F0502020204030204" pitchFamily="34" charset="0"/>
              </a:rPr>
              <a:t> in a </a:t>
            </a:r>
            <a:r>
              <a:rPr lang="nl-NL" err="1">
                <a:solidFill>
                  <a:srgbClr val="FF0000"/>
                </a:solidFill>
                <a:latin typeface="Calibri" panose="020F0502020204030204" pitchFamily="34" charset="0"/>
                <a:cs typeface="Calibri" panose="020F0502020204030204" pitchFamily="34" charset="0"/>
              </a:rPr>
              <a:t>collective</a:t>
            </a:r>
            <a:r>
              <a:rPr lang="nl-NL">
                <a:solidFill>
                  <a:srgbClr val="FF0000"/>
                </a:solidFill>
                <a:latin typeface="Calibri" panose="020F0502020204030204" pitchFamily="34" charset="0"/>
                <a:cs typeface="Calibri" panose="020F0502020204030204" pitchFamily="34" charset="0"/>
              </a:rPr>
              <a:t> way. </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As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Trusted</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Partner,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you</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can</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guide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them</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this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process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and</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support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them</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specific</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ways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process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unlock</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additional</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energy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saving</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potential</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or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make a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given</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idea</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more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convenient</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or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cost-effective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implement</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endParaRPr>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a:latin typeface="Calibri" panose="020F0502020204030204" pitchFamily="34" charset="0"/>
              <a:cs typeface="Calibri" panose="020F0502020204030204" pitchFamily="34" charset="0"/>
            </a:endParaRPr>
          </a:p>
        </p:txBody>
      </p:sp>
      <p:sp>
        <p:nvSpPr>
          <p:cNvPr id="690" name="Google Shape;690;g106cff8c8f8_0_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a:t>The </a:t>
            </a:r>
            <a:r>
              <a:rPr lang="nl-NL" err="1"/>
              <a:t>process</a:t>
            </a:r>
            <a:r>
              <a:rPr lang="nl-NL"/>
              <a:t> of </a:t>
            </a:r>
            <a:r>
              <a:rPr lang="nl-NL" err="1"/>
              <a:t>organizing</a:t>
            </a:r>
            <a:r>
              <a:rPr lang="nl-NL"/>
              <a:t> </a:t>
            </a:r>
            <a:r>
              <a:rPr lang="nl-NL" err="1"/>
              <a:t>collective</a:t>
            </a:r>
            <a:r>
              <a:rPr lang="nl-NL"/>
              <a:t> energy </a:t>
            </a:r>
            <a:r>
              <a:rPr lang="nl-NL" err="1"/>
              <a:t>projects</a:t>
            </a:r>
            <a:r>
              <a:rPr lang="nl-NL"/>
              <a:t> </a:t>
            </a:r>
            <a:r>
              <a:rPr lang="nl-NL" err="1"/>
              <a:t>consists</a:t>
            </a:r>
            <a:r>
              <a:rPr lang="nl-NL"/>
              <a:t> of 7 steps, as </a:t>
            </a:r>
            <a:r>
              <a:rPr lang="nl-NL" err="1"/>
              <a:t>can</a:t>
            </a:r>
            <a:r>
              <a:rPr lang="nl-NL"/>
              <a:t> </a:t>
            </a:r>
            <a:r>
              <a:rPr lang="nl-NL" err="1"/>
              <a:t>be</a:t>
            </a:r>
            <a:r>
              <a:rPr lang="nl-NL"/>
              <a:t> </a:t>
            </a:r>
            <a:r>
              <a:rPr lang="nl-NL" err="1"/>
              <a:t>seen</a:t>
            </a:r>
            <a:r>
              <a:rPr lang="nl-NL"/>
              <a:t> in </a:t>
            </a:r>
            <a:r>
              <a:rPr lang="nl-NL" err="1"/>
              <a:t>the</a:t>
            </a:r>
            <a:r>
              <a:rPr lang="nl-NL"/>
              <a:t> image:</a:t>
            </a:r>
            <a:endParaRPr/>
          </a:p>
          <a:p>
            <a:pPr marL="857250" lvl="1" indent="-171450" algn="l" rtl="0">
              <a:spcBef>
                <a:spcPts val="0"/>
              </a:spcBef>
              <a:spcAft>
                <a:spcPts val="0"/>
              </a:spcAft>
              <a:buClr>
                <a:schemeClr val="dk1"/>
              </a:buClr>
              <a:buSzPts val="1200"/>
              <a:buFont typeface="Arial" panose="020B0604020202020204" pitchFamily="34" charset="0"/>
              <a:buChar char="•"/>
            </a:pPr>
            <a:r>
              <a:rPr lang="nl-NL" sz="1200" err="1"/>
              <a:t>Arranging</a:t>
            </a:r>
            <a:r>
              <a:rPr lang="nl-NL" sz="1200"/>
              <a:t> </a:t>
            </a:r>
            <a:r>
              <a:rPr lang="nl-NL" sz="1200" err="1"/>
              <a:t>an</a:t>
            </a:r>
            <a:r>
              <a:rPr lang="nl-NL" sz="1200"/>
              <a:t> Energy Team &amp; project leader</a:t>
            </a:r>
            <a:endParaRPr/>
          </a:p>
          <a:p>
            <a:pPr marL="857250" lvl="1" indent="-171450" algn="l" rtl="0">
              <a:spcBef>
                <a:spcPts val="0"/>
              </a:spcBef>
              <a:spcAft>
                <a:spcPts val="0"/>
              </a:spcAft>
              <a:buClr>
                <a:schemeClr val="dk1"/>
              </a:buClr>
              <a:buSzPts val="1200"/>
              <a:buFont typeface="Arial" panose="020B0604020202020204" pitchFamily="34" charset="0"/>
              <a:buChar char="•"/>
            </a:pPr>
            <a:r>
              <a:rPr lang="nl-NL" sz="1200"/>
              <a:t>Assessment of </a:t>
            </a:r>
            <a:r>
              <a:rPr lang="nl-NL" sz="1200" err="1"/>
              <a:t>potential</a:t>
            </a:r>
            <a:r>
              <a:rPr lang="nl-NL" sz="1200"/>
              <a:t> energy </a:t>
            </a:r>
            <a:r>
              <a:rPr lang="nl-NL" sz="1200" err="1"/>
              <a:t>savings</a:t>
            </a:r>
            <a:r>
              <a:rPr lang="nl-NL" sz="1200"/>
              <a:t> </a:t>
            </a:r>
            <a:r>
              <a:rPr lang="nl-NL" sz="1200" err="1"/>
              <a:t>and</a:t>
            </a:r>
            <a:r>
              <a:rPr lang="nl-NL" sz="1200"/>
              <a:t> </a:t>
            </a:r>
            <a:r>
              <a:rPr lang="nl-NL" sz="1200" err="1"/>
              <a:t>measures</a:t>
            </a:r>
            <a:endParaRPr/>
          </a:p>
          <a:p>
            <a:pPr marL="857250" lvl="1" indent="-171450" algn="l" rtl="0">
              <a:spcBef>
                <a:spcPts val="0"/>
              </a:spcBef>
              <a:spcAft>
                <a:spcPts val="0"/>
              </a:spcAft>
              <a:buClr>
                <a:schemeClr val="dk1"/>
              </a:buClr>
              <a:buSzPts val="1200"/>
              <a:buFont typeface="Arial" panose="020B0604020202020204" pitchFamily="34" charset="0"/>
              <a:buChar char="•"/>
            </a:pPr>
            <a:r>
              <a:rPr lang="nl-NL" sz="1200" err="1"/>
              <a:t>Creation</a:t>
            </a:r>
            <a:r>
              <a:rPr lang="nl-NL" sz="1200"/>
              <a:t> of </a:t>
            </a:r>
            <a:r>
              <a:rPr lang="nl-NL" sz="1200" err="1"/>
              <a:t>an</a:t>
            </a:r>
            <a:r>
              <a:rPr lang="nl-NL" sz="1200"/>
              <a:t> energy action plan.</a:t>
            </a:r>
            <a:endParaRPr/>
          </a:p>
          <a:p>
            <a:pPr marL="857250" lvl="1" indent="-171450" algn="l" rtl="0">
              <a:spcBef>
                <a:spcPts val="0"/>
              </a:spcBef>
              <a:spcAft>
                <a:spcPts val="0"/>
              </a:spcAft>
              <a:buClr>
                <a:schemeClr val="dk1"/>
              </a:buClr>
              <a:buSzPts val="1200"/>
              <a:buFont typeface="Arial" panose="020B0604020202020204" pitchFamily="34" charset="0"/>
              <a:buChar char="•"/>
            </a:pPr>
            <a:r>
              <a:rPr lang="nl-NL" sz="1200"/>
              <a:t>Commitment of </a:t>
            </a:r>
            <a:r>
              <a:rPr lang="nl-NL" sz="1200" err="1"/>
              <a:t>essential</a:t>
            </a:r>
            <a:r>
              <a:rPr lang="nl-NL" sz="1200"/>
              <a:t> </a:t>
            </a:r>
            <a:r>
              <a:rPr lang="nl-NL" sz="1200" err="1"/>
              <a:t>SMEs</a:t>
            </a:r>
            <a:endParaRPr/>
          </a:p>
          <a:p>
            <a:pPr marL="857250" lvl="1" indent="-171450" algn="l" rtl="0">
              <a:spcBef>
                <a:spcPts val="0"/>
              </a:spcBef>
              <a:spcAft>
                <a:spcPts val="0"/>
              </a:spcAft>
              <a:buClr>
                <a:schemeClr val="dk1"/>
              </a:buClr>
              <a:buSzPts val="1200"/>
              <a:buFont typeface="Arial" panose="020B0604020202020204" pitchFamily="34" charset="0"/>
              <a:buChar char="•"/>
            </a:pPr>
            <a:r>
              <a:rPr lang="nl-NL" sz="1200" err="1"/>
              <a:t>Finding</a:t>
            </a:r>
            <a:r>
              <a:rPr lang="nl-NL" sz="1200"/>
              <a:t> a competent Energy Service </a:t>
            </a:r>
            <a:r>
              <a:rPr lang="nl-NL" sz="1200" err="1"/>
              <a:t>Supplier</a:t>
            </a:r>
            <a:r>
              <a:rPr lang="nl-NL" sz="1200"/>
              <a:t> </a:t>
            </a:r>
            <a:endParaRPr/>
          </a:p>
          <a:p>
            <a:pPr marL="857250" lvl="1" indent="-171450" algn="l" rtl="0">
              <a:spcBef>
                <a:spcPts val="0"/>
              </a:spcBef>
              <a:spcAft>
                <a:spcPts val="0"/>
              </a:spcAft>
              <a:buClr>
                <a:schemeClr val="dk1"/>
              </a:buClr>
              <a:buSzPts val="1200"/>
              <a:buFont typeface="Arial" panose="020B0604020202020204" pitchFamily="34" charset="0"/>
              <a:buChar char="•"/>
            </a:pPr>
            <a:r>
              <a:rPr lang="nl-NL" sz="1200" err="1"/>
              <a:t>Signing</a:t>
            </a:r>
            <a:r>
              <a:rPr lang="nl-NL" sz="1200"/>
              <a:t> </a:t>
            </a:r>
            <a:r>
              <a:rPr lang="nl-NL" sz="1200" err="1"/>
              <a:t>contracts</a:t>
            </a:r>
            <a:endParaRPr sz="1200"/>
          </a:p>
          <a:p>
            <a:pPr marL="857250" lvl="1" indent="-171450" algn="l" rtl="0">
              <a:spcBef>
                <a:spcPts val="0"/>
              </a:spcBef>
              <a:spcAft>
                <a:spcPts val="0"/>
              </a:spcAft>
              <a:buClr>
                <a:schemeClr val="dk1"/>
              </a:buClr>
              <a:buSzPts val="1200"/>
              <a:buFont typeface="Arial" panose="020B0604020202020204" pitchFamily="34" charset="0"/>
              <a:buChar char="•"/>
            </a:pPr>
            <a:r>
              <a:rPr lang="nl-NL" sz="1200" err="1"/>
              <a:t>Realization</a:t>
            </a:r>
            <a:r>
              <a:rPr lang="nl-NL" sz="1200"/>
              <a:t> &amp; maintenance</a:t>
            </a:r>
            <a:endParaRPr/>
          </a:p>
          <a:p>
            <a:pPr marL="0" lvl="0" indent="0" algn="l" rtl="0">
              <a:spcBef>
                <a:spcPts val="0"/>
              </a:spcBef>
              <a:spcAft>
                <a:spcPts val="0"/>
              </a:spcAft>
              <a:buNone/>
            </a:pPr>
            <a:endParaRPr/>
          </a:p>
          <a:p>
            <a:pPr marL="0" lvl="0" indent="0" algn="l" rtl="0">
              <a:spcBef>
                <a:spcPts val="0"/>
              </a:spcBef>
              <a:spcAft>
                <a:spcPts val="0"/>
              </a:spcAft>
              <a:buNone/>
            </a:pPr>
            <a:r>
              <a:rPr lang="nl-NL"/>
              <a:t>I </a:t>
            </a:r>
            <a:r>
              <a:rPr lang="nl-NL" err="1"/>
              <a:t>will</a:t>
            </a:r>
            <a:r>
              <a:rPr lang="nl-NL"/>
              <a:t> </a:t>
            </a:r>
            <a:r>
              <a:rPr lang="nl-NL" err="1"/>
              <a:t>briefly</a:t>
            </a:r>
            <a:r>
              <a:rPr lang="nl-NL"/>
              <a:t> </a:t>
            </a:r>
            <a:r>
              <a:rPr lang="nl-NL" err="1"/>
              <a:t>explain</a:t>
            </a:r>
            <a:r>
              <a:rPr lang="nl-NL"/>
              <a:t> all these steps …</a:t>
            </a:r>
            <a:endParaRPr/>
          </a:p>
        </p:txBody>
      </p:sp>
      <p:sp>
        <p:nvSpPr>
          <p:cNvPr id="699" name="Google Shape;699;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7"/>
        <p:cNvGrpSpPr/>
        <p:nvPr/>
      </p:nvGrpSpPr>
      <p:grpSpPr>
        <a:xfrm>
          <a:off x="0" y="0"/>
          <a:ext cx="0" cy="0"/>
          <a:chOff x="0" y="0"/>
          <a:chExt cx="0" cy="0"/>
        </a:xfrm>
      </p:grpSpPr>
      <p:sp>
        <p:nvSpPr>
          <p:cNvPr id="748" name="Google Shape;748;p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i="1" u="sng"/>
              <a:t>Instructions to trainer: </a:t>
            </a:r>
            <a:r>
              <a:rPr lang="nl-NL" i="1" u="none"/>
              <a:t>The slide has an example for an energy team. This example can be adapted to your national/local situation by including the actors that play a role in the business parks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Step A: Arranging an Energy Team &amp; project leader</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Going through the process of collective action requires time and resources. By arranging an Energy Team this effort can be distributed over multiple SMEs. This Energy Team can help you as the Trusted Partner in this process, or it might even function without your active support if the SMEs are very motivated. </a:t>
            </a:r>
            <a:r>
              <a:rPr lang="nl-NL" b="1"/>
              <a:t>By setting up an Energy Team, you create ownership at the SMEs and get them committed to this collective action</a:t>
            </a:r>
            <a:r>
              <a:rPr lang="nl-NL"/>
              <a:t>.</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The Energy Team should be managed by a project leader. You, as the Trusted Partner, could take this role as you already know a large part of the entrepreneurs on the business park or industrial area and know the process of collective energy actions. The project leader provides support in making the work of the team more fluid, making sure that the work is moving forward, checking regularly on individuals for any sign of disengagement, and, in case, helping by organizing regular meetings to ensure the correct development of the project. </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An example of who is part of an energy team are several ambitious SMEs (for example 5, but this can be a much larger number), the trusted partner, and a representative of a business association.</a:t>
            </a:r>
            <a:endParaRPr/>
          </a:p>
          <a:p>
            <a:pPr marL="0" lvl="0" indent="0" algn="l" rtl="0">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Quattrocento Sans"/>
              <a:buNone/>
            </a:pPr>
            <a:r>
              <a:rPr lang="nl-NL" sz="1200">
                <a:latin typeface="Quattrocento Sans"/>
                <a:ea typeface="Quattrocento Sans"/>
                <a:cs typeface="Quattrocento Sans"/>
                <a:sym typeface="Quattrocento Sans"/>
              </a:rPr>
              <a:t>The project leader could be the Trusted Partner or one of the participants from the energy team (thus being a SME themselves). Ideally, the project leader is someone who can be trusted to represent the values of the entire Energy Team as the Project Leader needs to keep everybody on board and bring the project forward. </a:t>
            </a:r>
            <a:endParaRPr sz="1200">
              <a:latin typeface="Arial"/>
              <a:ea typeface="Arial"/>
              <a:cs typeface="Arial"/>
              <a:sym typeface="Arial"/>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We’ll dive deeper into this step later on in the workshop.</a:t>
            </a:r>
            <a:endParaRPr/>
          </a:p>
        </p:txBody>
      </p:sp>
      <p:sp>
        <p:nvSpPr>
          <p:cNvPr id="749" name="Google Shape;749;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p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nl-NL" i="1" u="sng" err="1">
                <a:latin typeface="Calibri" panose="020F0502020204030204" pitchFamily="34" charset="0"/>
                <a:cs typeface="Calibri" panose="020F0502020204030204" pitchFamily="34" charset="0"/>
              </a:rPr>
              <a:t>Instructions</a:t>
            </a:r>
            <a:r>
              <a:rPr lang="nl-NL" i="1" u="sng">
                <a:latin typeface="Calibri" panose="020F0502020204030204" pitchFamily="34" charset="0"/>
                <a:cs typeface="Calibri" panose="020F0502020204030204" pitchFamily="34" charset="0"/>
              </a:rPr>
              <a:t> </a:t>
            </a:r>
            <a:r>
              <a:rPr lang="nl-NL" i="1" u="sng" err="1">
                <a:latin typeface="Calibri" panose="020F0502020204030204" pitchFamily="34" charset="0"/>
                <a:cs typeface="Calibri" panose="020F0502020204030204" pitchFamily="34" charset="0"/>
              </a:rPr>
              <a:t>to</a:t>
            </a:r>
            <a:r>
              <a:rPr lang="nl-NL" i="1" u="sng">
                <a:latin typeface="Calibri" panose="020F0502020204030204" pitchFamily="34" charset="0"/>
                <a:cs typeface="Calibri" panose="020F0502020204030204" pitchFamily="34" charset="0"/>
              </a:rPr>
              <a:t> trainer: </a:t>
            </a:r>
            <a:r>
              <a:rPr lang="nl-NL" i="1" u="none">
                <a:latin typeface="Calibri" panose="020F0502020204030204" pitchFamily="34" charset="0"/>
                <a:cs typeface="Calibri" panose="020F0502020204030204" pitchFamily="34" charset="0"/>
              </a:rPr>
              <a:t>The slide has </a:t>
            </a:r>
            <a:r>
              <a:rPr lang="nl-NL" i="1" u="none" err="1">
                <a:latin typeface="Calibri" panose="020F0502020204030204" pitchFamily="34" charset="0"/>
                <a:cs typeface="Calibri" panose="020F0502020204030204" pitchFamily="34" charset="0"/>
              </a:rPr>
              <a:t>an</a:t>
            </a:r>
            <a:r>
              <a:rPr lang="nl-NL" i="1" u="none">
                <a:latin typeface="Calibri" panose="020F0502020204030204" pitchFamily="34" charset="0"/>
                <a:cs typeface="Calibri" panose="020F0502020204030204" pitchFamily="34" charset="0"/>
              </a:rPr>
              <a:t> </a:t>
            </a:r>
            <a:r>
              <a:rPr lang="nl-NL" i="1" u="none" err="1">
                <a:latin typeface="Calibri" panose="020F0502020204030204" pitchFamily="34" charset="0"/>
                <a:cs typeface="Calibri" panose="020F0502020204030204" pitchFamily="34" charset="0"/>
              </a:rPr>
              <a:t>example</a:t>
            </a:r>
            <a:r>
              <a:rPr lang="nl-NL" i="1" u="none">
                <a:latin typeface="Calibri" panose="020F0502020204030204" pitchFamily="34" charset="0"/>
                <a:cs typeface="Calibri" panose="020F0502020204030204" pitchFamily="34" charset="0"/>
              </a:rPr>
              <a:t> of </a:t>
            </a:r>
            <a:r>
              <a:rPr lang="nl-NL" i="1" u="none" err="1">
                <a:latin typeface="Calibri" panose="020F0502020204030204" pitchFamily="34" charset="0"/>
                <a:cs typeface="Calibri" panose="020F0502020204030204" pitchFamily="34" charset="0"/>
              </a:rPr>
              <a:t>an</a:t>
            </a:r>
            <a:r>
              <a:rPr lang="nl-NL" i="1" u="none">
                <a:latin typeface="Calibri" panose="020F0502020204030204" pitchFamily="34" charset="0"/>
                <a:cs typeface="Calibri" panose="020F0502020204030204" pitchFamily="34" charset="0"/>
              </a:rPr>
              <a:t> energy scan </a:t>
            </a:r>
            <a:r>
              <a:rPr lang="nl-NL" i="1" u="none" err="1">
                <a:latin typeface="Calibri" panose="020F0502020204030204" pitchFamily="34" charset="0"/>
                <a:cs typeface="Calibri" panose="020F0502020204030204" pitchFamily="34" charset="0"/>
              </a:rPr>
              <a:t>for</a:t>
            </a:r>
            <a:r>
              <a:rPr lang="nl-NL" i="1" u="none">
                <a:latin typeface="Calibri" panose="020F0502020204030204" pitchFamily="34" charset="0"/>
                <a:cs typeface="Calibri" panose="020F0502020204030204" pitchFamily="34" charset="0"/>
              </a:rPr>
              <a:t> </a:t>
            </a:r>
            <a:r>
              <a:rPr lang="nl-NL" i="1" u="none" err="1">
                <a:latin typeface="Calibri" panose="020F0502020204030204" pitchFamily="34" charset="0"/>
                <a:cs typeface="Calibri" panose="020F0502020204030204" pitchFamily="34" charset="0"/>
              </a:rPr>
              <a:t>the</a:t>
            </a:r>
            <a:r>
              <a:rPr lang="nl-NL" i="1" u="none">
                <a:latin typeface="Calibri" panose="020F0502020204030204" pitchFamily="34" charset="0"/>
                <a:cs typeface="Calibri" panose="020F0502020204030204" pitchFamily="34" charset="0"/>
              </a:rPr>
              <a:t> business area (Energy </a:t>
            </a:r>
            <a:r>
              <a:rPr lang="nl-NL" i="1" u="none" err="1">
                <a:latin typeface="Calibri" panose="020F0502020204030204" pitchFamily="34" charset="0"/>
                <a:cs typeface="Calibri" panose="020F0502020204030204" pitchFamily="34" charset="0"/>
              </a:rPr>
              <a:t>Potential</a:t>
            </a:r>
            <a:r>
              <a:rPr lang="nl-NL" i="1" u="none">
                <a:latin typeface="Calibri" panose="020F0502020204030204" pitchFamily="34" charset="0"/>
                <a:cs typeface="Calibri" panose="020F0502020204030204" pitchFamily="34" charset="0"/>
              </a:rPr>
              <a:t> Scan). </a:t>
            </a:r>
            <a:r>
              <a:rPr lang="nl-NL" i="1" u="none" err="1">
                <a:latin typeface="Calibri" panose="020F0502020204030204" pitchFamily="34" charset="0"/>
                <a:cs typeface="Calibri" panose="020F0502020204030204" pitchFamily="34" charset="0"/>
              </a:rPr>
              <a:t>Please</a:t>
            </a:r>
            <a:r>
              <a:rPr lang="nl-NL" i="1" u="none">
                <a:latin typeface="Calibri" panose="020F0502020204030204" pitchFamily="34" charset="0"/>
                <a:cs typeface="Calibri" panose="020F0502020204030204" pitchFamily="34" charset="0"/>
              </a:rPr>
              <a:t> </a:t>
            </a:r>
            <a:r>
              <a:rPr lang="nl-NL" i="1" u="none" err="1">
                <a:latin typeface="Calibri" panose="020F0502020204030204" pitchFamily="34" charset="0"/>
                <a:cs typeface="Calibri" panose="020F0502020204030204" pitchFamily="34" charset="0"/>
              </a:rPr>
              <a:t>adapt</a:t>
            </a:r>
            <a:r>
              <a:rPr lang="nl-NL" i="1" u="none">
                <a:latin typeface="Calibri" panose="020F0502020204030204" pitchFamily="34" charset="0"/>
                <a:cs typeface="Calibri" panose="020F0502020204030204" pitchFamily="34" charset="0"/>
              </a:rPr>
              <a:t> </a:t>
            </a:r>
            <a:r>
              <a:rPr lang="nl-NL" i="1" u="none" err="1">
                <a:latin typeface="Calibri" panose="020F0502020204030204" pitchFamily="34" charset="0"/>
                <a:cs typeface="Calibri" panose="020F0502020204030204" pitchFamily="34" charset="0"/>
              </a:rPr>
              <a:t>this</a:t>
            </a:r>
            <a:r>
              <a:rPr lang="nl-NL" i="1" u="none">
                <a:latin typeface="Calibri" panose="020F0502020204030204" pitchFamily="34" charset="0"/>
                <a:cs typeface="Calibri" panose="020F0502020204030204" pitchFamily="34" charset="0"/>
              </a:rPr>
              <a:t> </a:t>
            </a:r>
            <a:r>
              <a:rPr lang="nl-NL" i="1" u="none" err="1">
                <a:latin typeface="Calibri" panose="020F0502020204030204" pitchFamily="34" charset="0"/>
                <a:cs typeface="Calibri" panose="020F0502020204030204" pitchFamily="34" charset="0"/>
              </a:rPr>
              <a:t>example</a:t>
            </a:r>
            <a:r>
              <a:rPr lang="nl-NL" i="1" u="none">
                <a:latin typeface="Calibri" panose="020F0502020204030204" pitchFamily="34" charset="0"/>
                <a:cs typeface="Calibri" panose="020F0502020204030204" pitchFamily="34" charset="0"/>
              </a:rPr>
              <a:t> </a:t>
            </a:r>
            <a:r>
              <a:rPr lang="nl-NL" i="1" u="none" err="1">
                <a:latin typeface="Calibri" panose="020F0502020204030204" pitchFamily="34" charset="0"/>
                <a:cs typeface="Calibri" panose="020F0502020204030204" pitchFamily="34" charset="0"/>
              </a:rPr>
              <a:t>to</a:t>
            </a:r>
            <a:r>
              <a:rPr lang="nl-NL" i="1" u="none">
                <a:latin typeface="Calibri" panose="020F0502020204030204" pitchFamily="34" charset="0"/>
                <a:cs typeface="Calibri" panose="020F0502020204030204" pitchFamily="34" charset="0"/>
              </a:rPr>
              <a:t> a energy scan </a:t>
            </a:r>
            <a:r>
              <a:rPr lang="nl-NL" i="1" u="none" err="1">
                <a:latin typeface="Calibri" panose="020F0502020204030204" pitchFamily="34" charset="0"/>
                <a:cs typeface="Calibri" panose="020F0502020204030204" pitchFamily="34" charset="0"/>
              </a:rPr>
              <a:t>that</a:t>
            </a:r>
            <a:r>
              <a:rPr lang="nl-NL" i="1" u="none">
                <a:latin typeface="Calibri" panose="020F0502020204030204" pitchFamily="34" charset="0"/>
                <a:cs typeface="Calibri" panose="020F0502020204030204" pitchFamily="34" charset="0"/>
              </a:rPr>
              <a:t> is </a:t>
            </a:r>
            <a:r>
              <a:rPr lang="nl-NL" i="1" u="none" err="1">
                <a:latin typeface="Calibri" panose="020F0502020204030204" pitchFamily="34" charset="0"/>
                <a:cs typeface="Calibri" panose="020F0502020204030204" pitchFamily="34" charset="0"/>
              </a:rPr>
              <a:t>available</a:t>
            </a:r>
            <a:r>
              <a:rPr lang="nl-NL" i="1" u="none">
                <a:latin typeface="Calibri" panose="020F0502020204030204" pitchFamily="34" charset="0"/>
                <a:cs typeface="Calibri" panose="020F0502020204030204" pitchFamily="34" charset="0"/>
              </a:rPr>
              <a:t> in </a:t>
            </a:r>
            <a:r>
              <a:rPr lang="nl-NL" i="1" u="none" err="1">
                <a:latin typeface="Calibri" panose="020F0502020204030204" pitchFamily="34" charset="0"/>
                <a:cs typeface="Calibri" panose="020F0502020204030204" pitchFamily="34" charset="0"/>
              </a:rPr>
              <a:t>your</a:t>
            </a:r>
            <a:r>
              <a:rPr lang="nl-NL" i="1" u="none">
                <a:latin typeface="Calibri" panose="020F0502020204030204" pitchFamily="34" charset="0"/>
                <a:cs typeface="Calibri" panose="020F0502020204030204" pitchFamily="34" charset="0"/>
              </a:rPr>
              <a:t> country.</a:t>
            </a:r>
            <a:endParaRPr>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endParaRPr>
              <a:latin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200"/>
              <a:buFont typeface="Calibri"/>
              <a:buNone/>
            </a:pPr>
            <a:r>
              <a:rPr lang="nl-NL">
                <a:latin typeface="Calibri" panose="020F0502020204030204" pitchFamily="34" charset="0"/>
                <a:cs typeface="Calibri" panose="020F0502020204030204" pitchFamily="34" charset="0"/>
              </a:rPr>
              <a:t>Step B: Assessment of </a:t>
            </a:r>
            <a:r>
              <a:rPr lang="nl-NL" err="1">
                <a:latin typeface="Calibri" panose="020F0502020204030204" pitchFamily="34" charset="0"/>
                <a:cs typeface="Calibri" panose="020F0502020204030204" pitchFamily="34" charset="0"/>
              </a:rPr>
              <a:t>potential</a:t>
            </a:r>
            <a:r>
              <a:rPr lang="nl-NL">
                <a:latin typeface="Calibri" panose="020F0502020204030204" pitchFamily="34" charset="0"/>
                <a:cs typeface="Calibri" panose="020F0502020204030204" pitchFamily="34" charset="0"/>
              </a:rPr>
              <a:t> energy </a:t>
            </a:r>
            <a:r>
              <a:rPr lang="nl-NL" err="1">
                <a:latin typeface="Calibri" panose="020F0502020204030204" pitchFamily="34" charset="0"/>
                <a:cs typeface="Calibri" panose="020F0502020204030204" pitchFamily="34" charset="0"/>
              </a:rPr>
              <a:t>savings</a:t>
            </a:r>
            <a:endParaRPr>
              <a:latin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200"/>
              <a:buFont typeface="Calibri"/>
              <a:buNone/>
            </a:pPr>
            <a:endParaRPr>
              <a:latin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200"/>
              <a:buFont typeface="Calibri"/>
              <a:buNone/>
            </a:pPr>
            <a:r>
              <a:rPr lang="nl-NL">
                <a:latin typeface="Calibri" panose="020F0502020204030204" pitchFamily="34" charset="0"/>
                <a:cs typeface="Calibri" panose="020F0502020204030204" pitchFamily="34" charset="0"/>
              </a:rPr>
              <a:t>The second step is </a:t>
            </a:r>
            <a:r>
              <a:rPr lang="nl-NL" err="1">
                <a:latin typeface="Calibri" panose="020F0502020204030204" pitchFamily="34" charset="0"/>
                <a:cs typeface="Calibri" panose="020F0502020204030204" pitchFamily="34" charset="0"/>
              </a:rPr>
              <a:t>aimed</a:t>
            </a:r>
            <a:r>
              <a:rPr lang="nl-NL">
                <a:latin typeface="Calibri" panose="020F0502020204030204" pitchFamily="34" charset="0"/>
                <a:cs typeface="Calibri" panose="020F0502020204030204" pitchFamily="34" charset="0"/>
              </a:rPr>
              <a:t> at </a:t>
            </a:r>
            <a:r>
              <a:rPr lang="nl-NL" err="1">
                <a:latin typeface="Calibri" panose="020F0502020204030204" pitchFamily="34" charset="0"/>
                <a:cs typeface="Calibri" panose="020F0502020204030204" pitchFamily="34" charset="0"/>
              </a:rPr>
              <a:t>identifying</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potential</a:t>
            </a:r>
            <a:r>
              <a:rPr lang="nl-NL">
                <a:latin typeface="Calibri" panose="020F0502020204030204" pitchFamily="34" charset="0"/>
                <a:cs typeface="Calibri" panose="020F0502020204030204" pitchFamily="34" charset="0"/>
              </a:rPr>
              <a:t> energy </a:t>
            </a:r>
            <a:r>
              <a:rPr lang="nl-NL" err="1">
                <a:latin typeface="Calibri" panose="020F0502020204030204" pitchFamily="34" charset="0"/>
                <a:cs typeface="Calibri" panose="020F0502020204030204" pitchFamily="34" charset="0"/>
              </a:rPr>
              <a:t>savings</a:t>
            </a:r>
            <a:r>
              <a:rPr lang="nl-NL">
                <a:latin typeface="Calibri" panose="020F0502020204030204" pitchFamily="34" charset="0"/>
                <a:cs typeface="Calibri" panose="020F0502020204030204" pitchFamily="34" charset="0"/>
              </a:rPr>
              <a:t>, spotting </a:t>
            </a:r>
            <a:r>
              <a:rPr lang="nl-NL" err="1">
                <a:latin typeface="Calibri" panose="020F0502020204030204" pitchFamily="34" charset="0"/>
                <a:cs typeface="Calibri" panose="020F0502020204030204" pitchFamily="34" charset="0"/>
              </a:rPr>
              <a:t>opportunities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and</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key</a:t>
            </a:r>
            <a:r>
              <a:rPr lang="nl-NL">
                <a:latin typeface="Calibri" panose="020F0502020204030204" pitchFamily="34" charset="0"/>
                <a:cs typeface="Calibri" panose="020F0502020204030204" pitchFamily="34" charset="0"/>
              </a:rPr>
              <a:t> points of attention.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identify</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opportunities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energy </a:t>
            </a:r>
            <a:r>
              <a:rPr lang="nl-NL" err="1">
                <a:latin typeface="Calibri" panose="020F0502020204030204" pitchFamily="34" charset="0"/>
                <a:cs typeface="Calibri" panose="020F0502020204030204" pitchFamily="34" charset="0"/>
              </a:rPr>
              <a:t>savings</a:t>
            </a:r>
            <a:r>
              <a:rPr lang="nl-NL">
                <a:latin typeface="Calibri" panose="020F0502020204030204" pitchFamily="34" charset="0"/>
                <a:cs typeface="Calibri" panose="020F0502020204030204" pitchFamily="34" charset="0"/>
              </a:rPr>
              <a:t> in a </a:t>
            </a:r>
            <a:r>
              <a:rPr lang="nl-NL" err="1">
                <a:latin typeface="Calibri" panose="020F0502020204030204" pitchFamily="34" charset="0"/>
                <a:cs typeface="Calibri" panose="020F0502020204030204" pitchFamily="34" charset="0"/>
              </a:rPr>
              <a:t>collective</a:t>
            </a:r>
            <a:r>
              <a:rPr lang="nl-NL">
                <a:latin typeface="Calibri" panose="020F0502020204030204" pitchFamily="34" charset="0"/>
                <a:cs typeface="Calibri" panose="020F0502020204030204" pitchFamily="34" charset="0"/>
              </a:rPr>
              <a:t> action, </a:t>
            </a:r>
            <a:r>
              <a:rPr lang="nl-NL" err="1">
                <a:latin typeface="Calibri" panose="020F0502020204030204" pitchFamily="34" charset="0"/>
                <a:cs typeface="Calibri" panose="020F0502020204030204" pitchFamily="34" charset="0"/>
              </a:rPr>
              <a:t>two</a:t>
            </a:r>
            <a:r>
              <a:rPr lang="nl-NL">
                <a:latin typeface="Calibri" panose="020F0502020204030204" pitchFamily="34" charset="0"/>
                <a:cs typeface="Calibri" panose="020F0502020204030204" pitchFamily="34" charset="0"/>
              </a:rPr>
              <a:t> approaches </a:t>
            </a:r>
            <a:r>
              <a:rPr lang="nl-NL" err="1">
                <a:latin typeface="Calibri" panose="020F0502020204030204" pitchFamily="34" charset="0"/>
                <a:cs typeface="Calibri" panose="020F0502020204030204" pitchFamily="34" charset="0"/>
              </a:rPr>
              <a:t>can</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be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used</a:t>
            </a:r>
            <a:r>
              <a:rPr lang="nl-NL">
                <a:latin typeface="Calibri" panose="020F0502020204030204" pitchFamily="34" charset="0"/>
                <a:cs typeface="Calibri" panose="020F0502020204030204" pitchFamily="34" charset="0"/>
              </a:rPr>
              <a:t>:</a:t>
            </a:r>
            <a:endParaRPr>
              <a:latin typeface="Calibri" panose="020F0502020204030204" pitchFamily="34" charset="0"/>
              <a:cs typeface="Calibri" panose="020F0502020204030204" pitchFamily="34" charset="0"/>
            </a:endParaRPr>
          </a:p>
          <a:p>
            <a:pPr marL="171450" lvl="0" indent="-171450" algn="l" rtl="0">
              <a:spcBef>
                <a:spcPts val="0"/>
              </a:spcBef>
              <a:spcAft>
                <a:spcPts val="0"/>
              </a:spcAft>
              <a:buClr>
                <a:schemeClr val="dk1"/>
              </a:buClr>
              <a:buSzPts val="1200"/>
              <a:buFont typeface="Arial" panose="020B0604020202020204" pitchFamily="34" charset="0"/>
              <a:buChar char="•"/>
            </a:pPr>
            <a:r>
              <a:rPr lang="nl-NL" err="1">
                <a:latin typeface="Calibri" panose="020F0502020204030204" pitchFamily="34" charset="0"/>
                <a:cs typeface="Calibri" panose="020F0502020204030204" pitchFamily="34" charset="0"/>
              </a:rPr>
              <a:t>Basing</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identification</a:t>
            </a:r>
            <a:r>
              <a:rPr lang="nl-NL">
                <a:latin typeface="Calibri" panose="020F0502020204030204" pitchFamily="34" charset="0"/>
                <a:cs typeface="Calibri" panose="020F0502020204030204" pitchFamily="34" charset="0"/>
              </a:rPr>
              <a:t> of </a:t>
            </a:r>
            <a:r>
              <a:rPr lang="nl-NL" err="1">
                <a:latin typeface="Calibri" panose="020F0502020204030204" pitchFamily="34" charset="0"/>
                <a:cs typeface="Calibri" panose="020F0502020204030204" pitchFamily="34" charset="0"/>
              </a:rPr>
              <a:t>potential</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projects</a:t>
            </a:r>
            <a:r>
              <a:rPr lang="nl-NL">
                <a:latin typeface="Calibri" panose="020F0502020204030204" pitchFamily="34" charset="0"/>
                <a:cs typeface="Calibri" panose="020F0502020204030204" pitchFamily="34" charset="0"/>
              </a:rPr>
              <a:t> on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results</a:t>
            </a:r>
            <a:r>
              <a:rPr lang="nl-NL">
                <a:latin typeface="Calibri" panose="020F0502020204030204" pitchFamily="34" charset="0"/>
                <a:cs typeface="Calibri" panose="020F0502020204030204" pitchFamily="34" charset="0"/>
              </a:rPr>
              <a:t> of </a:t>
            </a:r>
            <a:r>
              <a:rPr lang="nl-NL" err="1">
                <a:latin typeface="Calibri" panose="020F0502020204030204" pitchFamily="34" charset="0"/>
                <a:cs typeface="Calibri" panose="020F0502020204030204" pitchFamily="34" charset="0"/>
              </a:rPr>
              <a:t>individual</a:t>
            </a:r>
            <a:r>
              <a:rPr lang="nl-NL">
                <a:latin typeface="Calibri" panose="020F0502020204030204" pitchFamily="34" charset="0"/>
                <a:cs typeface="Calibri" panose="020F0502020204030204" pitchFamily="34" charset="0"/>
              </a:rPr>
              <a:t> energy scans/audits at </a:t>
            </a:r>
            <a:r>
              <a:rPr lang="nl-NL" err="1">
                <a:latin typeface="Calibri" panose="020F0502020204030204" pitchFamily="34" charset="0"/>
                <a:cs typeface="Calibri" panose="020F0502020204030204" pitchFamily="34" charset="0"/>
              </a:rPr>
              <a:t>SMEs</a:t>
            </a:r>
            <a:r>
              <a:rPr lang="nl-NL">
                <a:latin typeface="Calibri" panose="020F0502020204030204" pitchFamily="34" charset="0"/>
                <a:cs typeface="Calibri" panose="020F0502020204030204" pitchFamily="34" charset="0"/>
              </a:rPr>
              <a:t>, in </a:t>
            </a:r>
            <a:r>
              <a:rPr lang="nl-NL" err="1">
                <a:latin typeface="Calibri" panose="020F0502020204030204" pitchFamily="34" charset="0"/>
                <a:cs typeface="Calibri" panose="020F0502020204030204" pitchFamily="34" charset="0"/>
              </a:rPr>
              <a:t>which</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recommendations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can</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be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compared</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see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if</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there</a:t>
            </a:r>
            <a:r>
              <a:rPr lang="nl-NL">
                <a:latin typeface="Calibri" panose="020F0502020204030204" pitchFamily="34" charset="0"/>
                <a:cs typeface="Calibri" panose="020F0502020204030204" pitchFamily="34" charset="0"/>
              </a:rPr>
              <a:t> are </a:t>
            </a:r>
            <a:r>
              <a:rPr lang="nl-NL" err="1">
                <a:latin typeface="Calibri" panose="020F0502020204030204" pitchFamily="34" charset="0"/>
                <a:cs typeface="Calibri" panose="020F0502020204030204" pitchFamily="34" charset="0"/>
              </a:rPr>
              <a:t>potential</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solutions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which</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forces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can</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be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joined</a:t>
            </a:r>
            <a:r>
              <a:rPr lang="nl-NL">
                <a:latin typeface="Calibri" panose="020F0502020204030204" pitchFamily="34" charset="0"/>
                <a:cs typeface="Calibri" panose="020F0502020204030204" pitchFamily="34" charset="0"/>
              </a:rPr>
              <a:t>.</a:t>
            </a:r>
            <a:endParaRPr>
              <a:latin typeface="Calibri" panose="020F0502020204030204" pitchFamily="34" charset="0"/>
              <a:cs typeface="Calibri" panose="020F0502020204030204" pitchFamily="34" charset="0"/>
            </a:endParaRPr>
          </a:p>
          <a:p>
            <a:pPr marL="171450" lvl="0" indent="-171450" algn="l" rtl="0">
              <a:spcBef>
                <a:spcPts val="0"/>
              </a:spcBef>
              <a:spcAft>
                <a:spcPts val="0"/>
              </a:spcAft>
              <a:buClr>
                <a:schemeClr val="dk1"/>
              </a:buClr>
              <a:buSzPts val="1200"/>
              <a:buFont typeface="Arial" panose="020B0604020202020204" pitchFamily="34" charset="0"/>
              <a:buChar char="•"/>
            </a:pPr>
            <a:r>
              <a:rPr lang="nl-NL" err="1">
                <a:latin typeface="Calibri" panose="020F0502020204030204" pitchFamily="34" charset="0"/>
                <a:cs typeface="Calibri" panose="020F0502020204030204" pitchFamily="34" charset="0"/>
              </a:rPr>
              <a:t>Conducting</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an</a:t>
            </a:r>
            <a:r>
              <a:rPr lang="nl-NL">
                <a:latin typeface="Calibri" panose="020F0502020204030204" pitchFamily="34" charset="0"/>
                <a:cs typeface="Calibri" panose="020F0502020204030204" pitchFamily="34" charset="0"/>
              </a:rPr>
              <a:t> energy scan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whole</a:t>
            </a:r>
            <a:r>
              <a:rPr lang="nl-NL">
                <a:latin typeface="Calibri" panose="020F0502020204030204" pitchFamily="34" charset="0"/>
                <a:cs typeface="Calibri" panose="020F0502020204030204" pitchFamily="34" charset="0"/>
              </a:rPr>
              <a:t> business area, </a:t>
            </a:r>
            <a:r>
              <a:rPr lang="nl-NL" err="1">
                <a:latin typeface="Calibri" panose="020F0502020204030204" pitchFamily="34" charset="0"/>
                <a:cs typeface="Calibri" panose="020F0502020204030204" pitchFamily="34" charset="0"/>
              </a:rPr>
              <a:t>such</a:t>
            </a:r>
            <a:r>
              <a:rPr lang="nl-NL">
                <a:latin typeface="Calibri" panose="020F0502020204030204" pitchFamily="34" charset="0"/>
                <a:cs typeface="Calibri" panose="020F0502020204030204" pitchFamily="34" charset="0"/>
              </a:rPr>
              <a:t> as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Energy </a:t>
            </a:r>
            <a:r>
              <a:rPr lang="nl-NL" err="1">
                <a:latin typeface="Calibri" panose="020F0502020204030204" pitchFamily="34" charset="0"/>
                <a:cs typeface="Calibri" panose="020F0502020204030204" pitchFamily="34" charset="0"/>
              </a:rPr>
              <a:t>Potential</a:t>
            </a:r>
            <a:r>
              <a:rPr lang="nl-NL">
                <a:latin typeface="Calibri" panose="020F0502020204030204" pitchFamily="34" charset="0"/>
                <a:cs typeface="Calibri" panose="020F0502020204030204" pitchFamily="34" charset="0"/>
              </a:rPr>
              <a:t> Scan. An Energy </a:t>
            </a:r>
            <a:r>
              <a:rPr lang="nl-NL" err="1">
                <a:latin typeface="Calibri" panose="020F0502020204030204" pitchFamily="34" charset="0"/>
                <a:cs typeface="Calibri" panose="020F0502020204030204" pitchFamily="34" charset="0"/>
              </a:rPr>
              <a:t>Potential</a:t>
            </a:r>
            <a:r>
              <a:rPr lang="nl-NL">
                <a:latin typeface="Calibri" panose="020F0502020204030204" pitchFamily="34" charset="0"/>
                <a:cs typeface="Calibri" panose="020F0502020204030204" pitchFamily="34" charset="0"/>
              </a:rPr>
              <a:t> Scan takes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data of all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buildings in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business park </a:t>
            </a:r>
            <a:r>
              <a:rPr lang="nl-NL" err="1">
                <a:latin typeface="Calibri" panose="020F0502020204030204" pitchFamily="34" charset="0"/>
                <a:cs typeface="Calibri" panose="020F0502020204030204" pitchFamily="34" charset="0"/>
              </a:rPr>
              <a:t>into</a:t>
            </a:r>
            <a:r>
              <a:rPr lang="nl-NL">
                <a:latin typeface="Calibri" panose="020F0502020204030204" pitchFamily="34" charset="0"/>
                <a:cs typeface="Calibri" panose="020F0502020204030204" pitchFamily="34" charset="0"/>
              </a:rPr>
              <a:t> account </a:t>
            </a:r>
            <a:r>
              <a:rPr lang="nl-NL" err="1">
                <a:latin typeface="Calibri" panose="020F0502020204030204" pitchFamily="34" charset="0"/>
                <a:cs typeface="Calibri" panose="020F0502020204030204" pitchFamily="34" charset="0"/>
              </a:rPr>
              <a:t>and</a:t>
            </a:r>
            <a:r>
              <a:rPr lang="nl-NL">
                <a:latin typeface="Calibri" panose="020F0502020204030204" pitchFamily="34" charset="0"/>
                <a:cs typeface="Calibri" panose="020F0502020204030204" pitchFamily="34" charset="0"/>
              </a:rPr>
              <a:t> shows </a:t>
            </a:r>
            <a:r>
              <a:rPr lang="nl-NL" err="1">
                <a:latin typeface="Calibri" panose="020F0502020204030204" pitchFamily="34" charset="0"/>
                <a:cs typeface="Calibri" panose="020F0502020204030204" pitchFamily="34" charset="0"/>
              </a:rPr>
              <a:t>possibilities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save energy </a:t>
            </a:r>
            <a:r>
              <a:rPr lang="nl-NL" err="1">
                <a:latin typeface="Calibri" panose="020F0502020204030204" pitchFamily="34" charset="0"/>
                <a:cs typeface="Calibri" panose="020F0502020204030204" pitchFamily="34" charset="0"/>
              </a:rPr>
              <a:t>collectively</a:t>
            </a:r>
            <a:r>
              <a:rPr lang="nl-NL">
                <a:latin typeface="Calibri" panose="020F0502020204030204" pitchFamily="34" charset="0"/>
                <a:cs typeface="Calibri" panose="020F0502020204030204" pitchFamily="34" charset="0"/>
              </a:rPr>
              <a:t>. By </a:t>
            </a:r>
            <a:r>
              <a:rPr lang="nl-NL" err="1">
                <a:latin typeface="Calibri" panose="020F0502020204030204" pitchFamily="34" charset="0"/>
                <a:cs typeface="Calibri" panose="020F0502020204030204" pitchFamily="34" charset="0"/>
              </a:rPr>
              <a:t>conducting</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an</a:t>
            </a:r>
            <a:r>
              <a:rPr lang="nl-NL">
                <a:latin typeface="Calibri" panose="020F0502020204030204" pitchFamily="34" charset="0"/>
                <a:cs typeface="Calibri" panose="020F0502020204030204" pitchFamily="34" charset="0"/>
              </a:rPr>
              <a:t> energy scan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entire</a:t>
            </a:r>
            <a:r>
              <a:rPr lang="nl-NL">
                <a:latin typeface="Calibri" panose="020F0502020204030204" pitchFamily="34" charset="0"/>
                <a:cs typeface="Calibri" panose="020F0502020204030204" pitchFamily="34" charset="0"/>
              </a:rPr>
              <a:t> business area, </a:t>
            </a:r>
            <a:r>
              <a:rPr lang="nl-NL" err="1">
                <a:latin typeface="Calibri" panose="020F0502020204030204" pitchFamily="34" charset="0"/>
                <a:cs typeface="Calibri" panose="020F0502020204030204" pitchFamily="34" charset="0"/>
              </a:rPr>
              <a:t>it</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might</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be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possible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identify</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additional</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solutions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than</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case in </a:t>
            </a:r>
            <a:r>
              <a:rPr lang="nl-NL" err="1">
                <a:latin typeface="Calibri" panose="020F0502020204030204" pitchFamily="34" charset="0"/>
                <a:cs typeface="Calibri" panose="020F0502020204030204" pitchFamily="34" charset="0"/>
              </a:rPr>
              <a:t>which</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only</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individual</a:t>
            </a:r>
            <a:r>
              <a:rPr lang="nl-NL">
                <a:latin typeface="Calibri" panose="020F0502020204030204" pitchFamily="34" charset="0"/>
                <a:cs typeface="Calibri" panose="020F0502020204030204" pitchFamily="34" charset="0"/>
              </a:rPr>
              <a:t> energy scans are </a:t>
            </a:r>
            <a:r>
              <a:rPr lang="nl-NL" err="1">
                <a:latin typeface="Calibri" panose="020F0502020204030204" pitchFamily="34" charset="0"/>
                <a:cs typeface="Calibri" panose="020F0502020204030204" pitchFamily="34" charset="0"/>
              </a:rPr>
              <a:t>conducted</a:t>
            </a:r>
            <a:r>
              <a:rPr lang="nl-NL">
                <a:latin typeface="Calibri" panose="020F0502020204030204" pitchFamily="34" charset="0"/>
                <a:cs typeface="Calibri" panose="020F0502020204030204" pitchFamily="34" charset="0"/>
              </a:rPr>
              <a:t>. A </a:t>
            </a:r>
            <a:r>
              <a:rPr lang="nl-NL" err="1">
                <a:latin typeface="Calibri" panose="020F0502020204030204" pitchFamily="34" charset="0"/>
                <a:cs typeface="Calibri" panose="020F0502020204030204" pitchFamily="34" charset="0"/>
              </a:rPr>
              <a:t>condition</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collective</a:t>
            </a:r>
            <a:r>
              <a:rPr lang="nl-NL">
                <a:latin typeface="Calibri" panose="020F0502020204030204" pitchFamily="34" charset="0"/>
                <a:cs typeface="Calibri" panose="020F0502020204030204" pitchFamily="34" charset="0"/>
              </a:rPr>
              <a:t> energy scan is </a:t>
            </a:r>
            <a:r>
              <a:rPr lang="nl-NL" err="1">
                <a:latin typeface="Calibri" panose="020F0502020204030204" pitchFamily="34" charset="0"/>
                <a:cs typeface="Calibri" panose="020F0502020204030204" pitchFamily="34" charset="0"/>
              </a:rPr>
              <a:t>participation</a:t>
            </a:r>
            <a:r>
              <a:rPr lang="nl-NL">
                <a:latin typeface="Calibri" panose="020F0502020204030204" pitchFamily="34" charset="0"/>
                <a:cs typeface="Calibri" panose="020F0502020204030204" pitchFamily="34" charset="0"/>
              </a:rPr>
              <a:t> of a large </a:t>
            </a:r>
            <a:r>
              <a:rPr lang="nl-NL" err="1">
                <a:latin typeface="Calibri" panose="020F0502020204030204" pitchFamily="34" charset="0"/>
                <a:cs typeface="Calibri" panose="020F0502020204030204" pitchFamily="34" charset="0"/>
              </a:rPr>
              <a:t>sum</a:t>
            </a:r>
            <a:r>
              <a:rPr lang="nl-NL">
                <a:latin typeface="Calibri" panose="020F0502020204030204" pitchFamily="34" charset="0"/>
                <a:cs typeface="Calibri" panose="020F0502020204030204" pitchFamily="34" charset="0"/>
              </a:rPr>
              <a:t> of </a:t>
            </a:r>
            <a:r>
              <a:rPr lang="nl-NL" err="1">
                <a:latin typeface="Calibri" panose="020F0502020204030204" pitchFamily="34" charset="0"/>
                <a:cs typeface="Calibri" panose="020F0502020204030204" pitchFamily="34" charset="0"/>
              </a:rPr>
              <a:t>SMEs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share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necessary</a:t>
            </a:r>
            <a:r>
              <a:rPr lang="nl-NL">
                <a:latin typeface="Calibri" panose="020F0502020204030204" pitchFamily="34" charset="0"/>
                <a:cs typeface="Calibri" panose="020F0502020204030204" pitchFamily="34" charset="0"/>
              </a:rPr>
              <a:t> data. </a:t>
            </a:r>
            <a:endParaRPr>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endParaRPr lang="nl-NL" u="sng">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nl-NL" u="sng" err="1">
                <a:latin typeface="Calibri" panose="020F0502020204030204" pitchFamily="34" charset="0"/>
                <a:cs typeface="Calibri" panose="020F0502020204030204" pitchFamily="34" charset="0"/>
              </a:rPr>
              <a:t>Note</a:t>
            </a:r>
            <a:r>
              <a:rPr lang="nl-NL" u="sng">
                <a:latin typeface="Calibri" panose="020F0502020204030204" pitchFamily="34" charset="0"/>
                <a:cs typeface="Calibri" panose="020F0502020204030204" pitchFamily="34" charset="0"/>
              </a:rPr>
              <a:t>: </a:t>
            </a:r>
            <a:r>
              <a:rPr lang="nl-NL">
                <a:latin typeface="Calibri" panose="020F0502020204030204" pitchFamily="34" charset="0"/>
                <a:cs typeface="Calibri" panose="020F0502020204030204" pitchFamily="34" charset="0"/>
              </a:rPr>
              <a:t>The </a:t>
            </a:r>
            <a:r>
              <a:rPr lang="nl-NL" err="1">
                <a:latin typeface="Calibri" panose="020F0502020204030204" pitchFamily="34" charset="0"/>
                <a:cs typeface="Calibri" panose="020F0502020204030204" pitchFamily="34" charset="0"/>
              </a:rPr>
              <a:t>two</a:t>
            </a:r>
            <a:r>
              <a:rPr lang="nl-NL">
                <a:latin typeface="Calibri" panose="020F0502020204030204" pitchFamily="34" charset="0"/>
                <a:cs typeface="Calibri" panose="020F0502020204030204" pitchFamily="34" charset="0"/>
              </a:rPr>
              <a:t> approaches are </a:t>
            </a:r>
            <a:r>
              <a:rPr lang="nl-NL" err="1">
                <a:latin typeface="Calibri" panose="020F0502020204030204" pitchFamily="34" charset="0"/>
                <a:cs typeface="Calibri" panose="020F0502020204030204" pitchFamily="34" charset="0"/>
              </a:rPr>
              <a:t>not</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alternatives</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each</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other</a:t>
            </a:r>
            <a:r>
              <a:rPr lang="nl-NL">
                <a:latin typeface="Calibri" panose="020F0502020204030204" pitchFamily="34" charset="0"/>
                <a:cs typeface="Calibri" panose="020F0502020204030204" pitchFamily="34" charset="0"/>
              </a:rPr>
              <a:t> but </a:t>
            </a:r>
            <a:r>
              <a:rPr lang="nl-NL" err="1">
                <a:latin typeface="Calibri" panose="020F0502020204030204" pitchFamily="34" charset="0"/>
                <a:cs typeface="Calibri" panose="020F0502020204030204" pitchFamily="34" charset="0"/>
              </a:rPr>
              <a:t>could</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be</a:t>
            </a:r>
            <a:r>
              <a:rPr lang="nl-NL">
                <a:latin typeface="Calibri" panose="020F0502020204030204" pitchFamily="34" charset="0"/>
                <a:cs typeface="Calibri" panose="020F0502020204030204" pitchFamily="34" charset="0"/>
              </a:rPr>
              <a:t> consequent: first </a:t>
            </a:r>
            <a:r>
              <a:rPr lang="nl-NL" err="1">
                <a:latin typeface="Calibri" panose="020F0502020204030204" pitchFamily="34" charset="0"/>
                <a:cs typeface="Calibri" panose="020F0502020204030204" pitchFamily="34" charset="0"/>
              </a:rPr>
              <a:t>carry</a:t>
            </a:r>
            <a:r>
              <a:rPr lang="nl-NL">
                <a:latin typeface="Calibri" panose="020F0502020204030204" pitchFamily="34" charset="0"/>
                <a:cs typeface="Calibri" panose="020F0502020204030204" pitchFamily="34" charset="0"/>
              </a:rPr>
              <a:t> out </a:t>
            </a:r>
            <a:r>
              <a:rPr lang="nl-NL" err="1">
                <a:latin typeface="Calibri" panose="020F0502020204030204" pitchFamily="34" charset="0"/>
                <a:cs typeface="Calibri" panose="020F0502020204030204" pitchFamily="34" charset="0"/>
              </a:rPr>
              <a:t>an</a:t>
            </a:r>
            <a:r>
              <a:rPr lang="nl-NL">
                <a:latin typeface="Calibri" panose="020F0502020204030204" pitchFamily="34" charset="0"/>
                <a:cs typeface="Calibri" panose="020F0502020204030204" pitchFamily="34" charset="0"/>
              </a:rPr>
              <a:t> energy scan at </a:t>
            </a:r>
            <a:r>
              <a:rPr lang="nl-NL" err="1">
                <a:latin typeface="Calibri" panose="020F0502020204030204" pitchFamily="34" charset="0"/>
                <a:cs typeface="Calibri" panose="020F0502020204030204" pitchFamily="34" charset="0"/>
              </a:rPr>
              <a:t>individual</a:t>
            </a:r>
            <a:r>
              <a:rPr lang="nl-NL">
                <a:latin typeface="Calibri" panose="020F0502020204030204" pitchFamily="34" charset="0"/>
                <a:cs typeface="Calibri" panose="020F0502020204030204" pitchFamily="34" charset="0"/>
              </a:rPr>
              <a:t> level </a:t>
            </a:r>
            <a:r>
              <a:rPr lang="nl-NL" err="1">
                <a:latin typeface="Calibri" panose="020F0502020204030204" pitchFamily="34" charset="0"/>
                <a:cs typeface="Calibri" panose="020F0502020204030204" pitchFamily="34" charset="0"/>
              </a:rPr>
              <a:t>and</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then</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one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whole</a:t>
            </a:r>
            <a:r>
              <a:rPr lang="nl-NL">
                <a:latin typeface="Calibri" panose="020F0502020204030204" pitchFamily="34" charset="0"/>
                <a:cs typeface="Calibri" panose="020F0502020204030204" pitchFamily="34" charset="0"/>
              </a:rPr>
              <a:t> area.</a:t>
            </a:r>
            <a:endParaRPr>
              <a:latin typeface="Calibri" panose="020F0502020204030204" pitchFamily="34" charset="0"/>
              <a:cs typeface="Calibri" panose="020F0502020204030204" pitchFamily="34" charset="0"/>
            </a:endParaRPr>
          </a:p>
          <a:p>
            <a:pPr marL="0" lvl="0" indent="0" algn="l" rtl="0">
              <a:spcBef>
                <a:spcPts val="0"/>
              </a:spcBef>
              <a:spcAft>
                <a:spcPts val="0"/>
              </a:spcAft>
              <a:buClr>
                <a:schemeClr val="dk1"/>
              </a:buClr>
              <a:buSzPts val="1200"/>
              <a:buFont typeface="Calibri"/>
              <a:buNone/>
            </a:pPr>
            <a:endParaRPr>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800"/>
              <a:buFont typeface="Arial"/>
              <a:buNone/>
            </a:pPr>
            <a:r>
              <a:rPr lang="nl-NL">
                <a:latin typeface="Calibri" panose="020F0502020204030204" pitchFamily="34" charset="0"/>
                <a:ea typeface="Arial"/>
                <a:cs typeface="Calibri" panose="020F0502020204030204" pitchFamily="34" charset="0"/>
                <a:sym typeface="Arial"/>
              </a:rPr>
              <a:t>The Energy Team </a:t>
            </a:r>
            <a:r>
              <a:rPr lang="nl-NL" err="1">
                <a:latin typeface="Calibri" panose="020F0502020204030204" pitchFamily="34" charset="0"/>
                <a:ea typeface="Arial"/>
                <a:cs typeface="Calibri" panose="020F0502020204030204" pitchFamily="34" charset="0"/>
                <a:sym typeface="Arial"/>
              </a:rPr>
              <a:t>can</a:t>
            </a:r>
            <a:r>
              <a:rPr lang="nl-NL">
                <a:latin typeface="Calibri" panose="020F0502020204030204" pitchFamily="34" charset="0"/>
                <a:ea typeface="Arial"/>
                <a:cs typeface="Calibri" panose="020F0502020204030204" pitchFamily="34" charset="0"/>
                <a:sym typeface="Arial"/>
              </a:rPr>
              <a:t> help out by </a:t>
            </a:r>
            <a:r>
              <a:rPr lang="nl-NL" err="1">
                <a:latin typeface="Calibri" panose="020F0502020204030204" pitchFamily="34" charset="0"/>
                <a:ea typeface="Arial"/>
                <a:cs typeface="Calibri" panose="020F0502020204030204" pitchFamily="34" charset="0"/>
                <a:sym typeface="Arial"/>
              </a:rPr>
              <a:t>finding</a:t>
            </a:r>
            <a:r>
              <a:rPr lang="nl-NL">
                <a:latin typeface="Calibri" panose="020F0502020204030204" pitchFamily="34" charset="0"/>
                <a:ea typeface="Arial"/>
                <a:cs typeface="Calibri" panose="020F0502020204030204" pitchFamily="34" charset="0"/>
                <a:sym typeface="Arial"/>
              </a:rPr>
              <a:t> a </a:t>
            </a:r>
            <a:r>
              <a:rPr lang="nl-NL" err="1">
                <a:latin typeface="Calibri" panose="020F0502020204030204" pitchFamily="34" charset="0"/>
                <a:ea typeface="Arial"/>
                <a:cs typeface="Calibri" panose="020F0502020204030204" pitchFamily="34" charset="0"/>
                <a:sym typeface="Arial"/>
              </a:rPr>
              <a:t>suitable</a:t>
            </a:r>
            <a:r>
              <a:rPr lang="nl-NL">
                <a:latin typeface="Calibri" panose="020F0502020204030204" pitchFamily="34" charset="0"/>
                <a:ea typeface="Arial"/>
                <a:cs typeface="Calibri" panose="020F0502020204030204" pitchFamily="34" charset="0"/>
                <a:sym typeface="Arial"/>
              </a:rPr>
              <a:t> energy auditor </a:t>
            </a:r>
            <a:r>
              <a:rPr lang="nl-NL" err="1">
                <a:latin typeface="Calibri" panose="020F0502020204030204" pitchFamily="34" charset="0"/>
                <a:ea typeface="Arial"/>
                <a:cs typeface="Calibri" panose="020F0502020204030204" pitchFamily="34" charset="0"/>
                <a:sym typeface="Arial"/>
              </a:rPr>
              <a:t>to</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carry</a:t>
            </a:r>
            <a:r>
              <a:rPr lang="nl-NL">
                <a:latin typeface="Calibri" panose="020F0502020204030204" pitchFamily="34" charset="0"/>
                <a:ea typeface="Arial"/>
                <a:cs typeface="Calibri" panose="020F0502020204030204" pitchFamily="34" charset="0"/>
                <a:sym typeface="Arial"/>
              </a:rPr>
              <a:t> out a </a:t>
            </a:r>
            <a:r>
              <a:rPr lang="nl-NL" err="1">
                <a:latin typeface="Calibri" panose="020F0502020204030204" pitchFamily="34" charset="0"/>
                <a:ea typeface="Arial"/>
                <a:cs typeface="Calibri" panose="020F0502020204030204" pitchFamily="34" charset="0"/>
                <a:sym typeface="Arial"/>
              </a:rPr>
              <a:t>detailed</a:t>
            </a:r>
            <a:r>
              <a:rPr lang="nl-NL">
                <a:latin typeface="Calibri" panose="020F0502020204030204" pitchFamily="34" charset="0"/>
                <a:ea typeface="Arial"/>
                <a:cs typeface="Calibri" panose="020F0502020204030204" pitchFamily="34" charset="0"/>
                <a:sym typeface="Arial"/>
              </a:rPr>
              <a:t> energy audit (</a:t>
            </a:r>
            <a:r>
              <a:rPr lang="nl-NL" err="1">
                <a:latin typeface="Calibri" panose="020F0502020204030204" pitchFamily="34" charset="0"/>
                <a:ea typeface="Arial"/>
                <a:cs typeface="Calibri" panose="020F0502020204030204" pitchFamily="34" charset="0"/>
                <a:sym typeface="Arial"/>
              </a:rPr>
              <a:t>either</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for</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whole</a:t>
            </a:r>
            <a:r>
              <a:rPr lang="nl-NL">
                <a:latin typeface="Calibri" panose="020F0502020204030204" pitchFamily="34" charset="0"/>
                <a:ea typeface="Arial"/>
                <a:cs typeface="Calibri" panose="020F0502020204030204" pitchFamily="34" charset="0"/>
                <a:sym typeface="Arial"/>
              </a:rPr>
              <a:t> business area, or </a:t>
            </a:r>
            <a:r>
              <a:rPr lang="nl-NL" err="1">
                <a:latin typeface="Calibri" panose="020F0502020204030204" pitchFamily="34" charset="0"/>
                <a:ea typeface="Arial"/>
                <a:cs typeface="Calibri" panose="020F0502020204030204" pitchFamily="34" charset="0"/>
                <a:sym typeface="Arial"/>
              </a:rPr>
              <a:t>to</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be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conducted</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for</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individual</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SMEs</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Once</a:t>
            </a:r>
            <a:r>
              <a:rPr lang="nl-NL">
                <a:latin typeface="Calibri" panose="020F0502020204030204" pitchFamily="34" charset="0"/>
                <a:ea typeface="Arial"/>
                <a:cs typeface="Calibri" panose="020F0502020204030204" pitchFamily="34" charset="0"/>
                <a:sym typeface="Arial"/>
              </a:rPr>
              <a:t> a short list of </a:t>
            </a:r>
            <a:r>
              <a:rPr lang="nl-NL" err="1">
                <a:latin typeface="Calibri" panose="020F0502020204030204" pitchFamily="34" charset="0"/>
                <a:ea typeface="Arial"/>
                <a:cs typeface="Calibri" panose="020F0502020204030204" pitchFamily="34" charset="0"/>
                <a:sym typeface="Arial"/>
              </a:rPr>
              <a:t>potential</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projects</a:t>
            </a:r>
            <a:r>
              <a:rPr lang="nl-NL">
                <a:latin typeface="Calibri" panose="020F0502020204030204" pitchFamily="34" charset="0"/>
                <a:ea typeface="Arial"/>
                <a:cs typeface="Calibri" panose="020F0502020204030204" pitchFamily="34" charset="0"/>
                <a:sym typeface="Arial"/>
              </a:rPr>
              <a:t> are </a:t>
            </a:r>
            <a:r>
              <a:rPr lang="nl-NL" err="1">
                <a:latin typeface="Calibri" panose="020F0502020204030204" pitchFamily="34" charset="0"/>
                <a:ea typeface="Arial"/>
                <a:cs typeface="Calibri" panose="020F0502020204030204" pitchFamily="34" charset="0"/>
                <a:sym typeface="Arial"/>
              </a:rPr>
              <a:t>identified</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Energy Team </a:t>
            </a:r>
            <a:r>
              <a:rPr lang="nl-NL" err="1">
                <a:latin typeface="Calibri" panose="020F0502020204030204" pitchFamily="34" charset="0"/>
                <a:ea typeface="Arial"/>
                <a:cs typeface="Calibri" panose="020F0502020204030204" pitchFamily="34" charset="0"/>
                <a:sym typeface="Arial"/>
              </a:rPr>
              <a:t>can</a:t>
            </a:r>
            <a:r>
              <a:rPr lang="nl-NL">
                <a:latin typeface="Calibri" panose="020F0502020204030204" pitchFamily="34" charset="0"/>
                <a:ea typeface="Arial"/>
                <a:cs typeface="Calibri" panose="020F0502020204030204" pitchFamily="34" charset="0"/>
                <a:sym typeface="Arial"/>
              </a:rPr>
              <a:t> support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group</a:t>
            </a:r>
            <a:r>
              <a:rPr lang="nl-NL">
                <a:latin typeface="Calibri" panose="020F0502020204030204" pitchFamily="34" charset="0"/>
                <a:ea typeface="Arial"/>
                <a:cs typeface="Calibri" panose="020F0502020204030204" pitchFamily="34" charset="0"/>
                <a:sym typeface="Arial"/>
              </a:rPr>
              <a:t> of </a:t>
            </a:r>
            <a:r>
              <a:rPr lang="nl-NL" err="1">
                <a:latin typeface="Calibri" panose="020F0502020204030204" pitchFamily="34" charset="0"/>
                <a:ea typeface="Arial"/>
                <a:cs typeface="Calibri" panose="020F0502020204030204" pitchFamily="34" charset="0"/>
                <a:sym typeface="Arial"/>
              </a:rPr>
              <a:t>SMEs</a:t>
            </a:r>
            <a:r>
              <a:rPr lang="nl-NL">
                <a:latin typeface="Calibri" panose="020F0502020204030204" pitchFamily="34" charset="0"/>
                <a:ea typeface="Arial"/>
                <a:cs typeface="Calibri" panose="020F0502020204030204" pitchFamily="34" charset="0"/>
                <a:sym typeface="Arial"/>
              </a:rPr>
              <a:t> in </a:t>
            </a:r>
            <a:r>
              <a:rPr lang="nl-NL" err="1">
                <a:latin typeface="Calibri" panose="020F0502020204030204" pitchFamily="34" charset="0"/>
                <a:ea typeface="Arial"/>
                <a:cs typeface="Calibri" panose="020F0502020204030204" pitchFamily="34" charset="0"/>
                <a:sym typeface="Arial"/>
              </a:rPr>
              <a:t>deciding</a:t>
            </a:r>
            <a:r>
              <a:rPr lang="nl-NL">
                <a:latin typeface="Calibri" panose="020F0502020204030204" pitchFamily="34" charset="0"/>
                <a:ea typeface="Arial"/>
                <a:cs typeface="Calibri" panose="020F0502020204030204" pitchFamily="34" charset="0"/>
                <a:sym typeface="Arial"/>
              </a:rPr>
              <a:t> on </a:t>
            </a:r>
            <a:r>
              <a:rPr lang="nl-NL" err="1">
                <a:latin typeface="Calibri" panose="020F0502020204030204" pitchFamily="34" charset="0"/>
                <a:ea typeface="Arial"/>
                <a:cs typeface="Calibri" panose="020F0502020204030204" pitchFamily="34" charset="0"/>
                <a:sym typeface="Arial"/>
              </a:rPr>
              <a:t>viable</a:t>
            </a:r>
            <a:r>
              <a:rPr lang="nl-NL">
                <a:latin typeface="Calibri" panose="020F0502020204030204" pitchFamily="34" charset="0"/>
                <a:ea typeface="Arial"/>
                <a:cs typeface="Calibri" panose="020F0502020204030204" pitchFamily="34" charset="0"/>
                <a:sym typeface="Arial"/>
              </a:rPr>
              <a:t> energy efficiency </a:t>
            </a:r>
            <a:r>
              <a:rPr lang="nl-NL" err="1">
                <a:latin typeface="Calibri" panose="020F0502020204030204" pitchFamily="34" charset="0"/>
                <a:ea typeface="Arial"/>
                <a:cs typeface="Calibri" panose="020F0502020204030204" pitchFamily="34" charset="0"/>
                <a:sym typeface="Arial"/>
              </a:rPr>
              <a:t>measure</a:t>
            </a:r>
            <a:r>
              <a:rPr lang="nl-NL">
                <a:latin typeface="Calibri" panose="020F0502020204030204" pitchFamily="34" charset="0"/>
                <a:ea typeface="Arial"/>
                <a:cs typeface="Calibri" panose="020F0502020204030204" pitchFamily="34" charset="0"/>
                <a:sym typeface="Arial"/>
              </a:rPr>
              <a:t>(s) or </a:t>
            </a:r>
            <a:r>
              <a:rPr lang="nl-NL" err="1">
                <a:latin typeface="Calibri" panose="020F0502020204030204" pitchFamily="34" charset="0"/>
                <a:ea typeface="Arial"/>
                <a:cs typeface="Calibri" panose="020F0502020204030204" pitchFamily="34" charset="0"/>
                <a:sym typeface="Arial"/>
              </a:rPr>
              <a:t>renewable</a:t>
            </a:r>
            <a:r>
              <a:rPr lang="nl-NL">
                <a:latin typeface="Calibri" panose="020F0502020204030204" pitchFamily="34" charset="0"/>
                <a:ea typeface="Arial"/>
                <a:cs typeface="Calibri" panose="020F0502020204030204" pitchFamily="34" charset="0"/>
                <a:sym typeface="Arial"/>
              </a:rPr>
              <a:t> energy project(s) by </a:t>
            </a:r>
            <a:r>
              <a:rPr lang="nl-NL" err="1">
                <a:latin typeface="Calibri" panose="020F0502020204030204" pitchFamily="34" charset="0"/>
                <a:ea typeface="Arial"/>
                <a:cs typeface="Calibri" panose="020F0502020204030204" pitchFamily="34" charset="0"/>
                <a:sym typeface="Arial"/>
              </a:rPr>
              <a:t>for</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example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organizing</a:t>
            </a:r>
            <a:r>
              <a:rPr lang="nl-NL">
                <a:latin typeface="Calibri" panose="020F0502020204030204" pitchFamily="34" charset="0"/>
                <a:ea typeface="Arial"/>
                <a:cs typeface="Calibri" panose="020F0502020204030204" pitchFamily="34" charset="0"/>
                <a:sym typeface="Arial"/>
              </a:rPr>
              <a:t> workshops </a:t>
            </a:r>
            <a:r>
              <a:rPr lang="nl-NL" err="1">
                <a:latin typeface="Calibri" panose="020F0502020204030204" pitchFamily="34" charset="0"/>
                <a:ea typeface="Arial"/>
                <a:cs typeface="Calibri" panose="020F0502020204030204" pitchFamily="34" charset="0"/>
                <a:sym typeface="Arial"/>
              </a:rPr>
              <a:t>and</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network</a:t>
            </a:r>
            <a:r>
              <a:rPr lang="nl-NL">
                <a:latin typeface="Calibri" panose="020F0502020204030204" pitchFamily="34" charset="0"/>
                <a:ea typeface="Arial"/>
                <a:cs typeface="Calibri" panose="020F0502020204030204" pitchFamily="34" charset="0"/>
                <a:sym typeface="Arial"/>
              </a:rPr>
              <a:t> meetings </a:t>
            </a:r>
            <a:r>
              <a:rPr lang="nl-NL" err="1">
                <a:latin typeface="Calibri" panose="020F0502020204030204" pitchFamily="34" charset="0"/>
                <a:ea typeface="Arial"/>
                <a:cs typeface="Calibri" panose="020F0502020204030204" pitchFamily="34" charset="0"/>
                <a:sym typeface="Arial"/>
              </a:rPr>
              <a:t>where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selection</a:t>
            </a:r>
            <a:r>
              <a:rPr lang="nl-NL">
                <a:latin typeface="Calibri" panose="020F0502020204030204" pitchFamily="34" charset="0"/>
                <a:ea typeface="Arial"/>
                <a:cs typeface="Calibri" panose="020F0502020204030204" pitchFamily="34" charset="0"/>
                <a:sym typeface="Arial"/>
              </a:rPr>
              <a:t> criteria </a:t>
            </a:r>
            <a:r>
              <a:rPr lang="nl-NL" err="1">
                <a:latin typeface="Calibri" panose="020F0502020204030204" pitchFamily="34" charset="0"/>
                <a:ea typeface="Arial"/>
                <a:cs typeface="Calibri" panose="020F0502020204030204" pitchFamily="34" charset="0"/>
                <a:sym typeface="Arial"/>
              </a:rPr>
              <a:t>for</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the</a:t>
            </a:r>
            <a:r>
              <a:rPr lang="nl-NL">
                <a:latin typeface="Calibri" panose="020F0502020204030204" pitchFamily="34" charset="0"/>
                <a:ea typeface="Arial"/>
                <a:cs typeface="Calibri" panose="020F0502020204030204" pitchFamily="34" charset="0"/>
                <a:sym typeface="Arial"/>
              </a:rPr>
              <a:t> </a:t>
            </a:r>
            <a:r>
              <a:rPr lang="nl-NL" err="1">
                <a:latin typeface="Calibri" panose="020F0502020204030204" pitchFamily="34" charset="0"/>
                <a:ea typeface="Arial"/>
                <a:cs typeface="Calibri" panose="020F0502020204030204" pitchFamily="34" charset="0"/>
                <a:sym typeface="Arial"/>
              </a:rPr>
              <a:t>measures</a:t>
            </a:r>
            <a:r>
              <a:rPr lang="nl-NL">
                <a:latin typeface="Calibri" panose="020F0502020204030204" pitchFamily="34" charset="0"/>
                <a:ea typeface="Arial"/>
                <a:cs typeface="Calibri" panose="020F0502020204030204" pitchFamily="34" charset="0"/>
                <a:sym typeface="Arial"/>
              </a:rPr>
              <a:t> are </a:t>
            </a:r>
            <a:r>
              <a:rPr lang="nl-NL" err="1">
                <a:latin typeface="Calibri" panose="020F0502020204030204" pitchFamily="34" charset="0"/>
                <a:ea typeface="Arial"/>
                <a:cs typeface="Calibri" panose="020F0502020204030204" pitchFamily="34" charset="0"/>
                <a:sym typeface="Arial"/>
              </a:rPr>
              <a:t>discussed</a:t>
            </a:r>
            <a:r>
              <a:rPr lang="nl-NL">
                <a:latin typeface="Calibri" panose="020F0502020204030204" pitchFamily="34" charset="0"/>
                <a:ea typeface="Arial"/>
                <a:cs typeface="Calibri" panose="020F0502020204030204" pitchFamily="34" charset="0"/>
                <a:sym typeface="Arial"/>
              </a:rPr>
              <a:t>.</a:t>
            </a:r>
            <a:endParaRPr>
              <a:latin typeface="Calibri" panose="020F0502020204030204" pitchFamily="34" charset="0"/>
              <a:ea typeface="Arial"/>
              <a:cs typeface="Calibri" panose="020F0502020204030204" pitchFamily="34" charset="0"/>
              <a:sym typeface="Arial"/>
            </a:endParaRPr>
          </a:p>
        </p:txBody>
      </p:sp>
      <p:sp>
        <p:nvSpPr>
          <p:cNvPr id="759" name="Google Shape;759;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i="1" u="sng" err="1"/>
              <a:t>Instructions</a:t>
            </a:r>
            <a:r>
              <a:rPr lang="nl-NL" i="1" u="sng"/>
              <a:t> </a:t>
            </a:r>
            <a:r>
              <a:rPr lang="nl-NL" i="1" u="sng" err="1"/>
              <a:t>to</a:t>
            </a:r>
            <a:r>
              <a:rPr lang="nl-NL" i="1" u="sng"/>
              <a:t> trainer: </a:t>
            </a:r>
            <a:r>
              <a:rPr lang="nl-NL" i="1" err="1"/>
              <a:t>Use</a:t>
            </a:r>
            <a:r>
              <a:rPr lang="nl-NL" i="1"/>
              <a:t> </a:t>
            </a:r>
            <a:r>
              <a:rPr lang="nl-NL" i="1" err="1"/>
              <a:t>this</a:t>
            </a:r>
            <a:r>
              <a:rPr lang="nl-NL" i="1"/>
              <a:t> slide (or a </a:t>
            </a:r>
            <a:r>
              <a:rPr lang="nl-NL" i="1" err="1"/>
              <a:t>similar</a:t>
            </a:r>
            <a:r>
              <a:rPr lang="nl-NL" i="1"/>
              <a:t> </a:t>
            </a:r>
            <a:r>
              <a:rPr lang="nl-NL" i="1" err="1"/>
              <a:t>one</a:t>
            </a:r>
            <a:r>
              <a:rPr lang="nl-NL" i="1"/>
              <a:t>) </a:t>
            </a:r>
            <a:r>
              <a:rPr lang="nl-NL" i="1" err="1"/>
              <a:t>to</a:t>
            </a:r>
            <a:r>
              <a:rPr lang="nl-NL" i="1"/>
              <a:t> introduce </a:t>
            </a:r>
            <a:r>
              <a:rPr lang="nl-NL" i="1" err="1"/>
              <a:t>yourself</a:t>
            </a:r>
            <a:r>
              <a:rPr lang="nl-NL" i="1"/>
              <a:t>/</a:t>
            </a:r>
            <a:r>
              <a:rPr lang="nl-NL" i="1" err="1"/>
              <a:t>selves</a:t>
            </a:r>
            <a:r>
              <a:rPr lang="nl-NL" i="1"/>
              <a:t> </a:t>
            </a:r>
            <a:r>
              <a:rPr lang="nl-NL" i="1" err="1"/>
              <a:t>to</a:t>
            </a:r>
            <a:r>
              <a:rPr lang="nl-NL" i="1"/>
              <a:t> </a:t>
            </a:r>
            <a:r>
              <a:rPr lang="nl-NL" i="1" err="1"/>
              <a:t>the</a:t>
            </a:r>
            <a:r>
              <a:rPr lang="nl-NL" i="1"/>
              <a:t> </a:t>
            </a:r>
            <a:r>
              <a:rPr lang="nl-NL" i="1" err="1"/>
              <a:t>group</a:t>
            </a:r>
            <a:r>
              <a:rPr lang="nl-NL" i="1"/>
              <a:t>, AND </a:t>
            </a:r>
            <a:r>
              <a:rPr lang="nl-NL" i="1" err="1"/>
              <a:t>to</a:t>
            </a:r>
            <a:r>
              <a:rPr lang="nl-NL" i="1"/>
              <a:t> let </a:t>
            </a:r>
            <a:r>
              <a:rPr lang="nl-NL" i="1" err="1"/>
              <a:t>the</a:t>
            </a:r>
            <a:r>
              <a:rPr lang="nl-NL" i="1"/>
              <a:t> </a:t>
            </a:r>
            <a:r>
              <a:rPr lang="nl-NL" i="1" err="1"/>
              <a:t>participants</a:t>
            </a:r>
            <a:r>
              <a:rPr lang="nl-NL" i="1"/>
              <a:t> introduce </a:t>
            </a:r>
            <a:r>
              <a:rPr lang="nl-NL" i="1" err="1"/>
              <a:t>themselves</a:t>
            </a:r>
            <a:r>
              <a:rPr lang="nl-NL" i="1"/>
              <a:t> </a:t>
            </a:r>
            <a:r>
              <a:rPr lang="nl-NL" i="1" err="1"/>
              <a:t>to</a:t>
            </a:r>
            <a:r>
              <a:rPr lang="nl-NL" i="1"/>
              <a:t> </a:t>
            </a:r>
            <a:r>
              <a:rPr lang="nl-NL" i="1" err="1"/>
              <a:t>each</a:t>
            </a:r>
            <a:r>
              <a:rPr lang="nl-NL" i="1"/>
              <a:t> </a:t>
            </a:r>
            <a:r>
              <a:rPr lang="nl-NL" i="1" err="1"/>
              <a:t>other</a:t>
            </a:r>
            <a:r>
              <a:rPr lang="nl-NL" i="1"/>
              <a:t> in a “</a:t>
            </a:r>
            <a:r>
              <a:rPr lang="nl-NL" i="1" err="1"/>
              <a:t>round-the-table</a:t>
            </a:r>
            <a:r>
              <a:rPr lang="nl-NL" i="1"/>
              <a:t>”. </a:t>
            </a:r>
            <a:endParaRPr/>
          </a:p>
          <a:p>
            <a:pPr marL="0" lvl="0" indent="0" algn="l" rtl="0">
              <a:spcBef>
                <a:spcPts val="0"/>
              </a:spcBef>
              <a:spcAft>
                <a:spcPts val="0"/>
              </a:spcAft>
              <a:buNone/>
            </a:pPr>
            <a:r>
              <a:rPr lang="nl-NL" i="1"/>
              <a:t>Start </a:t>
            </a:r>
            <a:r>
              <a:rPr lang="nl-NL" i="1" err="1"/>
              <a:t>with</a:t>
            </a:r>
            <a:r>
              <a:rPr lang="nl-NL" i="1"/>
              <a:t> presenting </a:t>
            </a:r>
            <a:r>
              <a:rPr lang="nl-NL" i="1" err="1"/>
              <a:t>yourself</a:t>
            </a:r>
            <a:r>
              <a:rPr lang="nl-NL" i="1"/>
              <a:t>/</a:t>
            </a:r>
            <a:r>
              <a:rPr lang="nl-NL" i="1" err="1"/>
              <a:t>selves</a:t>
            </a:r>
            <a:r>
              <a:rPr lang="nl-NL" i="1"/>
              <a:t>: </a:t>
            </a:r>
            <a:r>
              <a:rPr lang="nl-NL" i="1" err="1"/>
              <a:t>Who</a:t>
            </a:r>
            <a:r>
              <a:rPr lang="nl-NL" i="1"/>
              <a:t> are </a:t>
            </a:r>
            <a:r>
              <a:rPr lang="nl-NL" i="1" err="1"/>
              <a:t>you</a:t>
            </a:r>
            <a:r>
              <a:rPr lang="nl-NL" i="1"/>
              <a:t>? </a:t>
            </a:r>
            <a:r>
              <a:rPr lang="nl-NL" i="1" err="1"/>
              <a:t>What</a:t>
            </a:r>
            <a:r>
              <a:rPr lang="nl-NL" i="1"/>
              <a:t> is </a:t>
            </a:r>
            <a:r>
              <a:rPr lang="nl-NL" i="1" err="1"/>
              <a:t>your</a:t>
            </a:r>
            <a:r>
              <a:rPr lang="nl-NL" i="1"/>
              <a:t> </a:t>
            </a:r>
            <a:r>
              <a:rPr lang="nl-NL" i="1" err="1"/>
              <a:t>role</a:t>
            </a:r>
            <a:r>
              <a:rPr lang="nl-NL" i="1"/>
              <a:t> </a:t>
            </a:r>
            <a:r>
              <a:rPr lang="nl-NL" i="1" err="1"/>
              <a:t>and</a:t>
            </a:r>
            <a:r>
              <a:rPr lang="nl-NL" i="1"/>
              <a:t> </a:t>
            </a:r>
            <a:r>
              <a:rPr lang="nl-NL" i="1" err="1"/>
              <a:t>experience</a:t>
            </a:r>
            <a:r>
              <a:rPr lang="nl-NL" i="1"/>
              <a:t> </a:t>
            </a:r>
            <a:r>
              <a:rPr lang="nl-NL" i="1" err="1"/>
              <a:t>from</a:t>
            </a:r>
            <a:r>
              <a:rPr lang="nl-NL" i="1"/>
              <a:t> </a:t>
            </a:r>
            <a:r>
              <a:rPr lang="nl-NL" i="1" err="1"/>
              <a:t>working</a:t>
            </a:r>
            <a:r>
              <a:rPr lang="nl-NL" i="1"/>
              <a:t> </a:t>
            </a:r>
            <a:r>
              <a:rPr lang="nl-NL" i="1" err="1"/>
              <a:t>with</a:t>
            </a:r>
            <a:r>
              <a:rPr lang="nl-NL" i="1"/>
              <a:t> energy efficiency in </a:t>
            </a:r>
            <a:r>
              <a:rPr lang="nl-NL" i="1" err="1"/>
              <a:t>SMEs</a:t>
            </a:r>
            <a:r>
              <a:rPr lang="nl-NL" i="1"/>
              <a:t>? </a:t>
            </a:r>
            <a:endParaRPr/>
          </a:p>
          <a:p>
            <a:pPr marL="0" lvl="0" indent="0" algn="l" rtl="0">
              <a:spcBef>
                <a:spcPts val="0"/>
              </a:spcBef>
              <a:spcAft>
                <a:spcPts val="0"/>
              </a:spcAft>
              <a:buNone/>
            </a:pPr>
            <a:endParaRPr/>
          </a:p>
        </p:txBody>
      </p:sp>
      <p:sp>
        <p:nvSpPr>
          <p:cNvPr id="357" name="Google Shape;35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7"/>
        <p:cNvGrpSpPr/>
        <p:nvPr/>
      </p:nvGrpSpPr>
      <p:grpSpPr>
        <a:xfrm>
          <a:off x="0" y="0"/>
          <a:ext cx="0" cy="0"/>
          <a:chOff x="0" y="0"/>
          <a:chExt cx="0" cy="0"/>
        </a:xfrm>
      </p:grpSpPr>
      <p:sp>
        <p:nvSpPr>
          <p:cNvPr id="768" name="Google Shape;768;p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nl-NL"/>
              <a:t>Step C: Creation of an energy project plan</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After potential energy efficiency measures or renewable energy projects have been identified, an project plan should be developed. For each of the measures (if more than one), the plan describes how it will be realized and explains what steps will be taken for realization at which moment and who is responsible for these steps. The main goal of the energy action plan is to focus action on one energy project for the business park and concretize what it means for the SMEs. The action plan can also be used for subsidies.  </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Amongst others, the plan should include a business case of the energy project. Depending on the characteristics of the collective action, the energy plan might be more complex. For example, the business case of a collective action to bundle the purchases of PV panels is similar to the individual business case of the PV panel. However, investing in a heat network for the business area requires a joint investment, making the business case more complex.</a:t>
            </a:r>
            <a:endParaRPr/>
          </a:p>
        </p:txBody>
      </p:sp>
      <p:sp>
        <p:nvSpPr>
          <p:cNvPr id="769" name="Google Shape;769;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p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nl-NL"/>
              <a:t>Step D: Commitment of essential SMEs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The energy project plan from the previous step can be used to explain the idea to other SMEs in the local SME energy collective and to stimulate them to join the collective action. Some collective energy projects only have a positive business case if a certain number of SMEs support the energy project. For those projects, it is essential to have commitment from enough SMEs in order to move forward to the next step.</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For certain collective energy projects, it could be beneficial to conduct additional energy scans and audits at SMEs. These audits could show the benefit of implementing the energy efficiency measure at the SMEs, which could create more support for the energy plan. These additional energy scans should only be conducted if the previous energy scans (in step B) did not provide enough detailed information to gain insights in the benefits for specific SMEs.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As a Trusted Partner, you generally have good relationships with the SMEs in the local SME energy collective and a good view of their preferences and needs. You can support the Energy Team in finding the right communication methods and arguments (on multiple benefits) that suit the essential SMEs. You can also help the Energy Team in the promotion of the energy plan, by approaching SMEs, or organizing events where the energy plan can be presented.</a:t>
            </a:r>
            <a:endParaRPr/>
          </a:p>
        </p:txBody>
      </p:sp>
      <p:sp>
        <p:nvSpPr>
          <p:cNvPr id="779" name="Google Shape;779;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p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nl-NL"/>
              <a:t>Step E: Finding a competent Energy Service Supplier</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If a sufficient number of SMEs supports the energy project, a competent Energy Service Supplier needs to be found to implement the energy project. With the Energy Team, you can start a procurement procedure and determine which criteria are most important for the assessment of the offers. Once a supplier has been selected (and possibly also investors), it is necessary to create project and investment plans for the collective energy project on an SME specific level, as each SME needs to make a decision on joining the energy project or not. You can support the process by elaborating an offer for each participating SME in the collective energy project with the selected supplier and investor.</a:t>
            </a:r>
            <a:endParaRPr/>
          </a:p>
          <a:p>
            <a:pPr marL="0" lvl="0" indent="0" algn="l" rtl="0">
              <a:spcBef>
                <a:spcPts val="0"/>
              </a:spcBef>
              <a:spcAft>
                <a:spcPts val="0"/>
              </a:spcAft>
              <a:buClr>
                <a:schemeClr val="dk1"/>
              </a:buClr>
              <a:buSzPts val="1200"/>
              <a:buFont typeface="Calibri"/>
              <a:buNone/>
            </a:pPr>
            <a:endParaRPr/>
          </a:p>
        </p:txBody>
      </p:sp>
      <p:sp>
        <p:nvSpPr>
          <p:cNvPr id="792" name="Google Shape;792;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nl-NL"/>
              <a:t>Step F: </a:t>
            </a:r>
            <a:r>
              <a:rPr lang="nl-NL" err="1"/>
              <a:t>Signing</a:t>
            </a:r>
            <a:r>
              <a:rPr lang="nl-NL"/>
              <a:t> </a:t>
            </a:r>
            <a:r>
              <a:rPr lang="nl-NL" err="1"/>
              <a:t>contracts</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err="1"/>
              <a:t>To</a:t>
            </a:r>
            <a:r>
              <a:rPr lang="nl-NL"/>
              <a:t> </a:t>
            </a:r>
            <a:r>
              <a:rPr lang="nl-NL" err="1"/>
              <a:t>finalize</a:t>
            </a:r>
            <a:r>
              <a:rPr lang="nl-NL"/>
              <a:t> </a:t>
            </a:r>
            <a:r>
              <a:rPr lang="nl-NL" err="1"/>
              <a:t>the</a:t>
            </a:r>
            <a:r>
              <a:rPr lang="nl-NL"/>
              <a:t> agreement, </a:t>
            </a:r>
            <a:r>
              <a:rPr lang="nl-NL" err="1"/>
              <a:t>contracts</a:t>
            </a:r>
            <a:r>
              <a:rPr lang="nl-NL"/>
              <a:t> </a:t>
            </a:r>
            <a:r>
              <a:rPr lang="nl-NL" err="1"/>
              <a:t>need</a:t>
            </a:r>
            <a:r>
              <a:rPr lang="nl-NL"/>
              <a:t> </a:t>
            </a:r>
            <a:r>
              <a:rPr lang="nl-NL" err="1"/>
              <a:t>to</a:t>
            </a:r>
            <a:r>
              <a:rPr lang="nl-NL"/>
              <a:t> </a:t>
            </a:r>
            <a:r>
              <a:rPr lang="nl-NL" err="1"/>
              <a:t>be</a:t>
            </a:r>
            <a:r>
              <a:rPr lang="nl-NL"/>
              <a:t> </a:t>
            </a:r>
            <a:r>
              <a:rPr lang="nl-NL" err="1"/>
              <a:t>signed</a:t>
            </a:r>
            <a:r>
              <a:rPr lang="nl-NL"/>
              <a:t> </a:t>
            </a:r>
            <a:r>
              <a:rPr lang="nl-NL" err="1"/>
              <a:t>between</a:t>
            </a:r>
            <a:r>
              <a:rPr lang="nl-NL"/>
              <a:t> </a:t>
            </a:r>
            <a:r>
              <a:rPr lang="nl-NL" err="1"/>
              <a:t>the</a:t>
            </a:r>
            <a:r>
              <a:rPr lang="nl-NL"/>
              <a:t> </a:t>
            </a:r>
            <a:r>
              <a:rPr lang="nl-NL" err="1"/>
              <a:t>SMEs</a:t>
            </a:r>
            <a:r>
              <a:rPr lang="nl-NL"/>
              <a:t>, </a:t>
            </a:r>
            <a:r>
              <a:rPr lang="nl-NL" err="1"/>
              <a:t>the</a:t>
            </a:r>
            <a:r>
              <a:rPr lang="nl-NL"/>
              <a:t> </a:t>
            </a:r>
            <a:r>
              <a:rPr lang="nl-NL" err="1"/>
              <a:t>investor</a:t>
            </a:r>
            <a:r>
              <a:rPr lang="nl-NL"/>
              <a:t> </a:t>
            </a:r>
            <a:r>
              <a:rPr lang="nl-NL" err="1"/>
              <a:t>and</a:t>
            </a:r>
            <a:r>
              <a:rPr lang="nl-NL"/>
              <a:t> </a:t>
            </a:r>
            <a:r>
              <a:rPr lang="nl-NL" err="1"/>
              <a:t>supplier</a:t>
            </a:r>
            <a:r>
              <a:rPr lang="nl-NL"/>
              <a:t>. The Energy Team, </a:t>
            </a:r>
            <a:r>
              <a:rPr lang="nl-NL" err="1"/>
              <a:t>together</a:t>
            </a:r>
            <a:r>
              <a:rPr lang="nl-NL"/>
              <a:t> </a:t>
            </a:r>
            <a:r>
              <a:rPr lang="nl-NL" err="1"/>
              <a:t>with</a:t>
            </a:r>
            <a:r>
              <a:rPr lang="nl-NL"/>
              <a:t> </a:t>
            </a:r>
            <a:r>
              <a:rPr lang="nl-NL" err="1"/>
              <a:t>the</a:t>
            </a:r>
            <a:r>
              <a:rPr lang="nl-NL"/>
              <a:t> </a:t>
            </a:r>
            <a:r>
              <a:rPr lang="nl-NL" err="1"/>
              <a:t>Trusted</a:t>
            </a:r>
            <a:r>
              <a:rPr lang="nl-NL"/>
              <a:t> Partner, supports </a:t>
            </a:r>
            <a:r>
              <a:rPr lang="nl-NL" err="1"/>
              <a:t>the</a:t>
            </a:r>
            <a:r>
              <a:rPr lang="nl-NL"/>
              <a:t> </a:t>
            </a:r>
            <a:r>
              <a:rPr lang="nl-NL" err="1"/>
              <a:t>SMEs</a:t>
            </a:r>
            <a:r>
              <a:rPr lang="nl-NL"/>
              <a:t> by </a:t>
            </a:r>
            <a:r>
              <a:rPr lang="nl-NL" err="1"/>
              <a:t>drafting</a:t>
            </a:r>
            <a:r>
              <a:rPr lang="nl-NL"/>
              <a:t> </a:t>
            </a:r>
            <a:r>
              <a:rPr lang="nl-NL" err="1"/>
              <a:t>the</a:t>
            </a:r>
            <a:r>
              <a:rPr lang="nl-NL"/>
              <a:t> </a:t>
            </a:r>
            <a:r>
              <a:rPr lang="nl-NL" err="1"/>
              <a:t>contracts</a:t>
            </a:r>
            <a:r>
              <a:rPr lang="nl-NL"/>
              <a:t>, </a:t>
            </a:r>
            <a:r>
              <a:rPr lang="nl-NL" err="1"/>
              <a:t>and</a:t>
            </a:r>
            <a:r>
              <a:rPr lang="nl-NL"/>
              <a:t> </a:t>
            </a:r>
            <a:r>
              <a:rPr lang="nl-NL" err="1"/>
              <a:t>explaining</a:t>
            </a:r>
            <a:r>
              <a:rPr lang="nl-NL"/>
              <a:t> </a:t>
            </a:r>
            <a:r>
              <a:rPr lang="nl-NL" err="1"/>
              <a:t>them</a:t>
            </a:r>
            <a:r>
              <a:rPr lang="nl-NL"/>
              <a:t> </a:t>
            </a:r>
            <a:r>
              <a:rPr lang="nl-NL" err="1"/>
              <a:t>to</a:t>
            </a:r>
            <a:r>
              <a:rPr lang="nl-NL"/>
              <a:t> </a:t>
            </a:r>
            <a:r>
              <a:rPr lang="nl-NL" err="1"/>
              <a:t>the</a:t>
            </a:r>
            <a:r>
              <a:rPr lang="nl-NL"/>
              <a:t> </a:t>
            </a:r>
            <a:r>
              <a:rPr lang="nl-NL" err="1"/>
              <a:t>participating</a:t>
            </a:r>
            <a:r>
              <a:rPr lang="nl-NL"/>
              <a:t> </a:t>
            </a:r>
            <a:r>
              <a:rPr lang="nl-NL" err="1"/>
              <a:t>SMEs</a:t>
            </a:r>
            <a:r>
              <a:rPr lang="nl-NL"/>
              <a:t>. </a:t>
            </a:r>
            <a:r>
              <a:rPr lang="nl-NL" err="1"/>
              <a:t>There</a:t>
            </a:r>
            <a:r>
              <a:rPr lang="nl-NL"/>
              <a:t> are </a:t>
            </a:r>
            <a:r>
              <a:rPr lang="nl-NL" err="1"/>
              <a:t>two</a:t>
            </a:r>
            <a:r>
              <a:rPr lang="nl-NL"/>
              <a:t> </a:t>
            </a:r>
            <a:r>
              <a:rPr lang="nl-NL" err="1"/>
              <a:t>ways</a:t>
            </a:r>
            <a:r>
              <a:rPr lang="nl-NL"/>
              <a:t> </a:t>
            </a:r>
            <a:r>
              <a:rPr lang="nl-NL" err="1"/>
              <a:t>to</a:t>
            </a:r>
            <a:r>
              <a:rPr lang="nl-NL"/>
              <a:t> construct </a:t>
            </a:r>
            <a:r>
              <a:rPr lang="nl-NL" err="1"/>
              <a:t>the</a:t>
            </a:r>
            <a:r>
              <a:rPr lang="nl-NL"/>
              <a:t> </a:t>
            </a:r>
            <a:r>
              <a:rPr lang="nl-NL" err="1"/>
              <a:t>contracts</a:t>
            </a:r>
            <a:r>
              <a:rPr lang="nl-NL"/>
              <a:t>:</a:t>
            </a:r>
            <a:endParaRPr/>
          </a:p>
          <a:p>
            <a:pPr marL="171450" lvl="0" indent="-171450" algn="l" rtl="0">
              <a:spcBef>
                <a:spcPts val="0"/>
              </a:spcBef>
              <a:spcAft>
                <a:spcPts val="0"/>
              </a:spcAft>
              <a:buClr>
                <a:schemeClr val="dk1"/>
              </a:buClr>
              <a:buSzPts val="1200"/>
              <a:buFont typeface="Arial" panose="020B0604020202020204" pitchFamily="34" charset="0"/>
              <a:buChar char="•"/>
            </a:pPr>
            <a:r>
              <a:rPr lang="nl-NL"/>
              <a:t>The </a:t>
            </a:r>
            <a:r>
              <a:rPr lang="nl-NL" err="1"/>
              <a:t>local</a:t>
            </a:r>
            <a:r>
              <a:rPr lang="nl-NL"/>
              <a:t> SME energy </a:t>
            </a:r>
            <a:r>
              <a:rPr lang="nl-NL" err="1"/>
              <a:t>collective</a:t>
            </a:r>
            <a:r>
              <a:rPr lang="nl-NL"/>
              <a:t>, as </a:t>
            </a:r>
            <a:r>
              <a:rPr lang="nl-NL" err="1"/>
              <a:t>one</a:t>
            </a:r>
            <a:r>
              <a:rPr lang="nl-NL"/>
              <a:t> </a:t>
            </a:r>
            <a:r>
              <a:rPr lang="nl-NL" err="1"/>
              <a:t>legal</a:t>
            </a:r>
            <a:r>
              <a:rPr lang="nl-NL"/>
              <a:t> </a:t>
            </a:r>
            <a:r>
              <a:rPr lang="nl-NL" err="1"/>
              <a:t>entity</a:t>
            </a:r>
            <a:r>
              <a:rPr lang="nl-NL"/>
              <a:t>, </a:t>
            </a:r>
            <a:r>
              <a:rPr lang="nl-NL" err="1"/>
              <a:t>will</a:t>
            </a:r>
            <a:r>
              <a:rPr lang="nl-NL"/>
              <a:t> </a:t>
            </a:r>
            <a:r>
              <a:rPr lang="nl-NL" err="1"/>
              <a:t>sign</a:t>
            </a:r>
            <a:r>
              <a:rPr lang="nl-NL"/>
              <a:t> </a:t>
            </a:r>
            <a:r>
              <a:rPr lang="nl-NL" err="1"/>
              <a:t>the</a:t>
            </a:r>
            <a:r>
              <a:rPr lang="nl-NL"/>
              <a:t> </a:t>
            </a:r>
            <a:r>
              <a:rPr lang="nl-NL" err="1"/>
              <a:t>required</a:t>
            </a:r>
            <a:r>
              <a:rPr lang="nl-NL"/>
              <a:t> contract(s) </a:t>
            </a:r>
            <a:r>
              <a:rPr lang="nl-NL" err="1"/>
              <a:t>with</a:t>
            </a:r>
            <a:r>
              <a:rPr lang="nl-NL"/>
              <a:t> </a:t>
            </a:r>
            <a:r>
              <a:rPr lang="nl-NL" err="1"/>
              <a:t>the</a:t>
            </a:r>
            <a:r>
              <a:rPr lang="nl-NL"/>
              <a:t> </a:t>
            </a:r>
            <a:r>
              <a:rPr lang="nl-NL" err="1"/>
              <a:t>supplier</a:t>
            </a:r>
            <a:r>
              <a:rPr lang="nl-NL"/>
              <a:t> </a:t>
            </a:r>
            <a:r>
              <a:rPr lang="nl-NL" err="1"/>
              <a:t>and</a:t>
            </a:r>
            <a:r>
              <a:rPr lang="nl-NL"/>
              <a:t>/or </a:t>
            </a:r>
            <a:r>
              <a:rPr lang="nl-NL" err="1"/>
              <a:t>investor</a:t>
            </a:r>
            <a:r>
              <a:rPr lang="nl-NL"/>
              <a:t> </a:t>
            </a:r>
            <a:r>
              <a:rPr lang="nl-NL" err="1"/>
              <a:t>for</a:t>
            </a:r>
            <a:r>
              <a:rPr lang="nl-NL"/>
              <a:t> </a:t>
            </a:r>
            <a:r>
              <a:rPr lang="nl-NL" err="1"/>
              <a:t>the</a:t>
            </a:r>
            <a:r>
              <a:rPr lang="nl-NL"/>
              <a:t> energy project. </a:t>
            </a:r>
            <a:r>
              <a:rPr lang="nl-NL" err="1"/>
              <a:t>Additionally</a:t>
            </a:r>
            <a:r>
              <a:rPr lang="nl-NL"/>
              <a:t>, </a:t>
            </a:r>
            <a:r>
              <a:rPr lang="nl-NL" err="1"/>
              <a:t>each</a:t>
            </a:r>
            <a:r>
              <a:rPr lang="nl-NL"/>
              <a:t> </a:t>
            </a:r>
            <a:r>
              <a:rPr lang="nl-NL" err="1"/>
              <a:t>participating</a:t>
            </a:r>
            <a:r>
              <a:rPr lang="nl-NL"/>
              <a:t> </a:t>
            </a:r>
            <a:r>
              <a:rPr lang="nl-NL" err="1"/>
              <a:t>SMEs</a:t>
            </a:r>
            <a:r>
              <a:rPr lang="nl-NL"/>
              <a:t> </a:t>
            </a:r>
            <a:r>
              <a:rPr lang="nl-NL" err="1"/>
              <a:t>will</a:t>
            </a:r>
            <a:r>
              <a:rPr lang="nl-NL"/>
              <a:t> </a:t>
            </a:r>
            <a:r>
              <a:rPr lang="nl-NL" err="1"/>
              <a:t>sign</a:t>
            </a:r>
            <a:r>
              <a:rPr lang="nl-NL"/>
              <a:t> a contract </a:t>
            </a:r>
            <a:r>
              <a:rPr lang="nl-NL" err="1"/>
              <a:t>with</a:t>
            </a:r>
            <a:r>
              <a:rPr lang="nl-NL"/>
              <a:t> </a:t>
            </a:r>
            <a:r>
              <a:rPr lang="nl-NL" err="1"/>
              <a:t>the</a:t>
            </a:r>
            <a:r>
              <a:rPr lang="nl-NL"/>
              <a:t> </a:t>
            </a:r>
            <a:r>
              <a:rPr lang="nl-NL" err="1"/>
              <a:t>local</a:t>
            </a:r>
            <a:r>
              <a:rPr lang="nl-NL"/>
              <a:t> SME energy </a:t>
            </a:r>
            <a:r>
              <a:rPr lang="nl-NL" err="1"/>
              <a:t>collective</a:t>
            </a:r>
            <a:r>
              <a:rPr lang="nl-NL"/>
              <a:t>. </a:t>
            </a:r>
            <a:r>
              <a:rPr lang="nl-NL" err="1"/>
              <a:t>This</a:t>
            </a:r>
            <a:r>
              <a:rPr lang="nl-NL"/>
              <a:t> </a:t>
            </a:r>
            <a:r>
              <a:rPr lang="nl-NL" err="1"/>
              <a:t>method</a:t>
            </a:r>
            <a:r>
              <a:rPr lang="nl-NL"/>
              <a:t> </a:t>
            </a:r>
            <a:r>
              <a:rPr lang="nl-NL" err="1"/>
              <a:t>can</a:t>
            </a:r>
            <a:r>
              <a:rPr lang="nl-NL"/>
              <a:t> </a:t>
            </a:r>
            <a:r>
              <a:rPr lang="nl-NL" err="1"/>
              <a:t>only</a:t>
            </a:r>
            <a:r>
              <a:rPr lang="nl-NL"/>
              <a:t> </a:t>
            </a:r>
            <a:r>
              <a:rPr lang="nl-NL" err="1"/>
              <a:t>be</a:t>
            </a:r>
            <a:r>
              <a:rPr lang="nl-NL"/>
              <a:t> </a:t>
            </a:r>
            <a:r>
              <a:rPr lang="nl-NL" err="1"/>
              <a:t>applied</a:t>
            </a:r>
            <a:r>
              <a:rPr lang="nl-NL"/>
              <a:t> </a:t>
            </a:r>
            <a:r>
              <a:rPr lang="nl-NL" err="1"/>
              <a:t>if</a:t>
            </a:r>
            <a:r>
              <a:rPr lang="nl-NL"/>
              <a:t> </a:t>
            </a:r>
            <a:r>
              <a:rPr lang="nl-NL" err="1"/>
              <a:t>the</a:t>
            </a:r>
            <a:r>
              <a:rPr lang="nl-NL"/>
              <a:t> </a:t>
            </a:r>
            <a:r>
              <a:rPr lang="nl-NL" err="1"/>
              <a:t>local</a:t>
            </a:r>
            <a:r>
              <a:rPr lang="nl-NL"/>
              <a:t> SME energy </a:t>
            </a:r>
            <a:r>
              <a:rPr lang="nl-NL" err="1"/>
              <a:t>collective</a:t>
            </a:r>
            <a:r>
              <a:rPr lang="nl-NL"/>
              <a:t> is a </a:t>
            </a:r>
            <a:r>
              <a:rPr lang="nl-NL" err="1"/>
              <a:t>legal</a:t>
            </a:r>
            <a:r>
              <a:rPr lang="nl-NL"/>
              <a:t> </a:t>
            </a:r>
            <a:r>
              <a:rPr lang="nl-NL" err="1"/>
              <a:t>entity</a:t>
            </a:r>
            <a:r>
              <a:rPr lang="nl-NL"/>
              <a:t>. </a:t>
            </a:r>
            <a:r>
              <a:rPr lang="nl-NL" err="1"/>
              <a:t>This</a:t>
            </a:r>
            <a:r>
              <a:rPr lang="nl-NL"/>
              <a:t> is </a:t>
            </a:r>
            <a:r>
              <a:rPr lang="nl-NL" err="1"/>
              <a:t>called</a:t>
            </a:r>
            <a:r>
              <a:rPr lang="nl-NL"/>
              <a:t> </a:t>
            </a:r>
            <a:r>
              <a:rPr lang="nl-NL" err="1"/>
              <a:t>an</a:t>
            </a:r>
            <a:r>
              <a:rPr lang="nl-NL"/>
              <a:t> ESCO-</a:t>
            </a:r>
            <a:r>
              <a:rPr lang="nl-NL" err="1"/>
              <a:t>construction</a:t>
            </a:r>
            <a:endParaRPr/>
          </a:p>
          <a:p>
            <a:pPr marL="171450" lvl="0" indent="-171450" algn="l" rtl="0">
              <a:spcBef>
                <a:spcPts val="0"/>
              </a:spcBef>
              <a:spcAft>
                <a:spcPts val="0"/>
              </a:spcAft>
              <a:buClr>
                <a:schemeClr val="dk1"/>
              </a:buClr>
              <a:buSzPts val="1200"/>
              <a:buFont typeface="Arial" panose="020B0604020202020204" pitchFamily="34" charset="0"/>
              <a:buChar char="•"/>
            </a:pPr>
            <a:r>
              <a:rPr lang="nl-NL" err="1"/>
              <a:t>Each</a:t>
            </a:r>
            <a:r>
              <a:rPr lang="nl-NL"/>
              <a:t> SME </a:t>
            </a:r>
            <a:r>
              <a:rPr lang="nl-NL" err="1"/>
              <a:t>will</a:t>
            </a:r>
            <a:r>
              <a:rPr lang="nl-NL"/>
              <a:t> enter </a:t>
            </a:r>
            <a:r>
              <a:rPr lang="nl-NL" err="1"/>
              <a:t>into</a:t>
            </a:r>
            <a:r>
              <a:rPr lang="nl-NL"/>
              <a:t> a contract </a:t>
            </a:r>
            <a:r>
              <a:rPr lang="nl-NL" err="1"/>
              <a:t>separately</a:t>
            </a:r>
            <a:r>
              <a:rPr lang="nl-NL"/>
              <a:t>, </a:t>
            </a:r>
            <a:r>
              <a:rPr lang="nl-NL" err="1"/>
              <a:t>meaning</a:t>
            </a:r>
            <a:r>
              <a:rPr lang="nl-NL"/>
              <a:t> </a:t>
            </a:r>
            <a:r>
              <a:rPr lang="nl-NL" err="1"/>
              <a:t>that</a:t>
            </a:r>
            <a:r>
              <a:rPr lang="nl-NL"/>
              <a:t> </a:t>
            </a:r>
            <a:r>
              <a:rPr lang="nl-NL" err="1"/>
              <a:t>each</a:t>
            </a:r>
            <a:r>
              <a:rPr lang="nl-NL"/>
              <a:t> SME </a:t>
            </a:r>
            <a:r>
              <a:rPr lang="nl-NL" err="1"/>
              <a:t>will</a:t>
            </a:r>
            <a:r>
              <a:rPr lang="nl-NL"/>
              <a:t> </a:t>
            </a:r>
            <a:r>
              <a:rPr lang="nl-NL" err="1"/>
              <a:t>need</a:t>
            </a:r>
            <a:r>
              <a:rPr lang="nl-NL"/>
              <a:t> </a:t>
            </a:r>
            <a:r>
              <a:rPr lang="nl-NL" err="1"/>
              <a:t>to</a:t>
            </a:r>
            <a:r>
              <a:rPr lang="nl-NL"/>
              <a:t> </a:t>
            </a:r>
            <a:r>
              <a:rPr lang="nl-NL" err="1"/>
              <a:t>sign</a:t>
            </a:r>
            <a:r>
              <a:rPr lang="nl-NL"/>
              <a:t> </a:t>
            </a:r>
            <a:r>
              <a:rPr lang="nl-NL" err="1"/>
              <a:t>an</a:t>
            </a:r>
            <a:r>
              <a:rPr lang="nl-NL"/>
              <a:t> </a:t>
            </a:r>
            <a:r>
              <a:rPr lang="nl-NL" err="1"/>
              <a:t>individual</a:t>
            </a:r>
            <a:r>
              <a:rPr lang="nl-NL"/>
              <a:t> contract </a:t>
            </a:r>
            <a:r>
              <a:rPr lang="nl-NL" err="1"/>
              <a:t>with</a:t>
            </a:r>
            <a:r>
              <a:rPr lang="nl-NL"/>
              <a:t> </a:t>
            </a:r>
            <a:r>
              <a:rPr lang="nl-NL" err="1"/>
              <a:t>the</a:t>
            </a:r>
            <a:r>
              <a:rPr lang="nl-NL"/>
              <a:t> </a:t>
            </a:r>
            <a:r>
              <a:rPr lang="nl-NL" err="1"/>
              <a:t>supplier</a:t>
            </a:r>
            <a:r>
              <a:rPr lang="nl-NL"/>
              <a:t> </a:t>
            </a:r>
            <a:r>
              <a:rPr lang="nl-NL" err="1"/>
              <a:t>and</a:t>
            </a:r>
            <a:r>
              <a:rPr lang="nl-NL"/>
              <a:t>/or </a:t>
            </a:r>
            <a:r>
              <a:rPr lang="nl-NL" err="1"/>
              <a:t>the</a:t>
            </a:r>
            <a:r>
              <a:rPr lang="nl-NL"/>
              <a:t> </a:t>
            </a:r>
            <a:r>
              <a:rPr lang="nl-NL" err="1"/>
              <a:t>investor</a:t>
            </a:r>
            <a:r>
              <a:rPr lang="nl-NL"/>
              <a:t>. </a:t>
            </a:r>
            <a:endParaRPr/>
          </a:p>
          <a:p>
            <a:pPr marL="0" lvl="0" indent="0" algn="l" rtl="0">
              <a:spcBef>
                <a:spcPts val="0"/>
              </a:spcBef>
              <a:spcAft>
                <a:spcPts val="0"/>
              </a:spcAft>
              <a:buClr>
                <a:schemeClr val="dk1"/>
              </a:buClr>
              <a:buSzPts val="1200"/>
              <a:buFont typeface="Calibri"/>
              <a:buNone/>
            </a:pPr>
            <a:endParaRPr/>
          </a:p>
        </p:txBody>
      </p:sp>
      <p:sp>
        <p:nvSpPr>
          <p:cNvPr id="810" name="Google Shape;81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Google Shape;823;p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nl-NL"/>
              <a:t>Step G: Realization, monitoring &amp; maintenance</a:t>
            </a:r>
            <a:endParaRPr/>
          </a:p>
          <a:p>
            <a:pPr marL="0" lvl="0" indent="0" algn="l" rtl="0">
              <a:spcBef>
                <a:spcPts val="0"/>
              </a:spcBef>
              <a:spcAft>
                <a:spcPts val="0"/>
              </a:spcAft>
              <a:buClr>
                <a:schemeClr val="dk1"/>
              </a:buClr>
              <a:buSzPts val="1200"/>
              <a:buFont typeface="Calibri"/>
              <a:buNone/>
            </a:pPr>
            <a:endParaRPr/>
          </a:p>
          <a:p>
            <a:pPr marL="0" lvl="0" indent="0" algn="l" rtl="0">
              <a:spcBef>
                <a:spcPts val="0"/>
              </a:spcBef>
              <a:spcAft>
                <a:spcPts val="0"/>
              </a:spcAft>
              <a:buClr>
                <a:schemeClr val="dk1"/>
              </a:buClr>
              <a:buSzPts val="1200"/>
              <a:buFont typeface="Calibri"/>
              <a:buNone/>
            </a:pPr>
            <a:r>
              <a:rPr lang="nl-NL"/>
              <a:t>After the contracts are signed, the Energy Team makes sure the agreements are fulfilled and that the energy projects are realized. This involves giving orders to the suppliers, monitoring the process (and gained benefits) and providing support + explanation to the participating SMEs. Depending on the role division within the Energy Team, you could have an active role in this step as a Trusted Partner. </a:t>
            </a:r>
            <a:endParaRPr/>
          </a:p>
        </p:txBody>
      </p:sp>
      <p:sp>
        <p:nvSpPr>
          <p:cNvPr id="824" name="Google Shape;824;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g106cff8c8f8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5" name="Google Shape;835;g106cff8c8f8_0_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nl-NL" err="1">
                <a:latin typeface="Calibri" panose="020F0502020204030204" pitchFamily="34" charset="0"/>
                <a:cs typeface="Calibri" panose="020F0502020204030204" pitchFamily="34" charset="0"/>
              </a:rPr>
              <a:t>So</a:t>
            </a:r>
            <a:r>
              <a:rPr lang="nl-NL">
                <a:latin typeface="Calibri" panose="020F0502020204030204" pitchFamily="34" charset="0"/>
                <a:cs typeface="Calibri" panose="020F0502020204030204" pitchFamily="34" charset="0"/>
              </a:rPr>
              <a:t> we </a:t>
            </a:r>
            <a:r>
              <a:rPr lang="nl-NL" err="1">
                <a:latin typeface="Calibri" panose="020F0502020204030204" pitchFamily="34" charset="0"/>
                <a:cs typeface="Calibri" panose="020F0502020204030204" pitchFamily="34" charset="0"/>
              </a:rPr>
              <a:t>discussed</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that</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collective</a:t>
            </a:r>
            <a:r>
              <a:rPr lang="nl-NL">
                <a:latin typeface="Calibri" panose="020F0502020204030204" pitchFamily="34" charset="0"/>
                <a:cs typeface="Calibri" panose="020F0502020204030204" pitchFamily="34" charset="0"/>
              </a:rPr>
              <a:t> energy </a:t>
            </a:r>
            <a:r>
              <a:rPr lang="nl-NL" err="1">
                <a:latin typeface="Calibri" panose="020F0502020204030204" pitchFamily="34" charset="0"/>
                <a:cs typeface="Calibri" panose="020F0502020204030204" pitchFamily="34" charset="0"/>
              </a:rPr>
              <a:t>projects</a:t>
            </a:r>
            <a:r>
              <a:rPr lang="nl-NL">
                <a:latin typeface="Calibri" panose="020F0502020204030204" pitchFamily="34" charset="0"/>
                <a:cs typeface="Calibri" panose="020F0502020204030204" pitchFamily="34" charset="0"/>
              </a:rPr>
              <a:t> have </a:t>
            </a:r>
            <a:r>
              <a:rPr lang="nl-NL" err="1">
                <a:latin typeface="Calibri" panose="020F0502020204030204" pitchFamily="34" charset="0"/>
                <a:cs typeface="Calibri" panose="020F0502020204030204" pitchFamily="34" charset="0"/>
              </a:rPr>
              <a:t>quite</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some</a:t>
            </a:r>
            <a:r>
              <a:rPr lang="nl-NL">
                <a:latin typeface="Calibri" panose="020F0502020204030204" pitchFamily="34" charset="0"/>
                <a:cs typeface="Calibri" panose="020F0502020204030204" pitchFamily="34" charset="0"/>
              </a:rPr>
              <a:t> benefits </a:t>
            </a:r>
            <a:r>
              <a:rPr lang="nl-NL" err="1">
                <a:latin typeface="Calibri" panose="020F0502020204030204" pitchFamily="34" charset="0"/>
                <a:cs typeface="Calibri" panose="020F0502020204030204" pitchFamily="34" charset="0"/>
              </a:rPr>
              <a:t>for</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SMEs</a:t>
            </a:r>
            <a:r>
              <a:rPr lang="nl-NL">
                <a:latin typeface="Calibri" panose="020F0502020204030204" pitchFamily="34" charset="0"/>
                <a:cs typeface="Calibri" panose="020F0502020204030204" pitchFamily="34" charset="0"/>
              </a:rPr>
              <a:t> in a business park. But </a:t>
            </a:r>
            <a:r>
              <a:rPr lang="nl-NL" err="1">
                <a:latin typeface="Calibri" panose="020F0502020204030204" pitchFamily="34" charset="0"/>
                <a:cs typeface="Calibri" panose="020F0502020204030204" pitchFamily="34" charset="0"/>
              </a:rPr>
              <a:t>how</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to</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you</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actually</a:t>
            </a:r>
            <a:r>
              <a:rPr lang="nl-NL">
                <a:latin typeface="Calibri" panose="020F0502020204030204" pitchFamily="34" charset="0"/>
                <a:cs typeface="Calibri" panose="020F0502020204030204" pitchFamily="34" charset="0"/>
              </a:rPr>
              <a:t> </a:t>
            </a:r>
            <a:r>
              <a:rPr lang="nl-NL" err="1">
                <a:latin typeface="Calibri" panose="020F0502020204030204" pitchFamily="34" charset="0"/>
                <a:cs typeface="Calibri" panose="020F0502020204030204" pitchFamily="34" charset="0"/>
              </a:rPr>
              <a:t>realize</a:t>
            </a:r>
            <a:r>
              <a:rPr lang="nl-NL">
                <a:latin typeface="Calibri" panose="020F0502020204030204" pitchFamily="34" charset="0"/>
                <a:cs typeface="Calibri" panose="020F0502020204030204" pitchFamily="34" charset="0"/>
              </a:rPr>
              <a:t> these energy </a:t>
            </a:r>
            <a:r>
              <a:rPr lang="nl-NL" err="1">
                <a:latin typeface="Calibri" panose="020F0502020204030204" pitchFamily="34" charset="0"/>
                <a:cs typeface="Calibri" panose="020F0502020204030204" pitchFamily="34" charset="0"/>
              </a:rPr>
              <a:t>projects</a:t>
            </a:r>
            <a:r>
              <a:rPr lang="nl-NL">
                <a:latin typeface="Calibri" panose="020F0502020204030204" pitchFamily="34" charset="0"/>
                <a:cs typeface="Calibri" panose="020F0502020204030204" pitchFamily="34" charset="0"/>
              </a:rPr>
              <a:t>?</a:t>
            </a:r>
            <a:endParaRPr>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a:solidFill>
                <a:srgbClr val="FF0000"/>
              </a:solidFill>
              <a:latin typeface="Calibri" panose="020F0502020204030204" pitchFamily="34" charset="0"/>
              <a:cs typeface="Calibri" panose="020F0502020204030204" pitchFamily="34" charset="0"/>
            </a:endParaRPr>
          </a:p>
          <a:p>
            <a:pPr marL="0" lvl="0" indent="0" algn="l" rtl="0">
              <a:spcBef>
                <a:spcPts val="0"/>
              </a:spcBef>
              <a:spcAft>
                <a:spcPts val="0"/>
              </a:spcAft>
              <a:buNone/>
            </a:pPr>
            <a:r>
              <a:rPr lang="nl-NL">
                <a:solidFill>
                  <a:srgbClr val="FF0000"/>
                </a:solidFill>
                <a:latin typeface="Calibri" panose="020F0502020204030204" pitchFamily="34" charset="0"/>
                <a:cs typeface="Calibri" panose="020F0502020204030204" pitchFamily="34" charset="0"/>
              </a:rPr>
              <a:t>In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following</a:t>
            </a:r>
            <a:r>
              <a:rPr lang="nl-NL">
                <a:solidFill>
                  <a:srgbClr val="FF0000"/>
                </a:solidFill>
                <a:latin typeface="Calibri" panose="020F0502020204030204" pitchFamily="34" charset="0"/>
                <a:cs typeface="Calibri" panose="020F0502020204030204" pitchFamily="34" charset="0"/>
              </a:rPr>
              <a:t> part of </a:t>
            </a:r>
            <a:r>
              <a:rPr lang="nl-NL" err="1">
                <a:solidFill>
                  <a:srgbClr val="FF0000"/>
                </a:solidFill>
                <a:latin typeface="Calibri" panose="020F0502020204030204" pitchFamily="34" charset="0"/>
                <a:cs typeface="Calibri" panose="020F0502020204030204" pitchFamily="34" charset="0"/>
              </a:rPr>
              <a:t>this</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presentation</a:t>
            </a:r>
            <a:r>
              <a:rPr lang="nl-NL">
                <a:solidFill>
                  <a:srgbClr val="FF0000"/>
                </a:solidFill>
                <a:latin typeface="Calibri" panose="020F0502020204030204" pitchFamily="34" charset="0"/>
                <a:cs typeface="Calibri" panose="020F0502020204030204" pitchFamily="34" charset="0"/>
              </a:rPr>
              <a:t>, I </a:t>
            </a:r>
            <a:r>
              <a:rPr lang="nl-NL" err="1">
                <a:solidFill>
                  <a:srgbClr val="FF0000"/>
                </a:solidFill>
                <a:latin typeface="Calibri" panose="020F0502020204030204" pitchFamily="34" charset="0"/>
                <a:cs typeface="Calibri" panose="020F0502020204030204" pitchFamily="34" charset="0"/>
              </a:rPr>
              <a:t>will</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explain</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process</a:t>
            </a:r>
            <a:r>
              <a:rPr lang="nl-NL">
                <a:solidFill>
                  <a:srgbClr val="FF0000"/>
                </a:solidFill>
                <a:latin typeface="Calibri" panose="020F0502020204030204" pitchFamily="34" charset="0"/>
                <a:cs typeface="Calibri" panose="020F0502020204030204" pitchFamily="34" charset="0"/>
              </a:rPr>
              <a:t> of </a:t>
            </a:r>
            <a:r>
              <a:rPr lang="nl-NL" err="1">
                <a:solidFill>
                  <a:srgbClr val="FF0000"/>
                </a:solidFill>
                <a:latin typeface="Calibri" panose="020F0502020204030204" pitchFamily="34" charset="0"/>
                <a:cs typeface="Calibri" panose="020F0502020204030204" pitchFamily="34" charset="0"/>
              </a:rPr>
              <a:t>implementing</a:t>
            </a:r>
            <a:r>
              <a:rPr lang="nl-NL">
                <a:solidFill>
                  <a:srgbClr val="FF0000"/>
                </a:solidFill>
                <a:latin typeface="Calibri" panose="020F0502020204030204" pitchFamily="34" charset="0"/>
                <a:cs typeface="Calibri" panose="020F0502020204030204" pitchFamily="34" charset="0"/>
              </a:rPr>
              <a:t> </a:t>
            </a:r>
            <a:r>
              <a:rPr lang="nl-NL" err="1">
                <a:solidFill>
                  <a:srgbClr val="FF0000"/>
                </a:solidFill>
                <a:latin typeface="Calibri" panose="020F0502020204030204" pitchFamily="34" charset="0"/>
                <a:cs typeface="Calibri" panose="020F0502020204030204" pitchFamily="34" charset="0"/>
              </a:rPr>
              <a:t>the</a:t>
            </a:r>
            <a:r>
              <a:rPr lang="nl-NL">
                <a:solidFill>
                  <a:srgbClr val="FF0000"/>
                </a:solidFill>
                <a:latin typeface="Calibri" panose="020F0502020204030204" pitchFamily="34" charset="0"/>
                <a:cs typeface="Calibri" panose="020F0502020204030204" pitchFamily="34" charset="0"/>
              </a:rPr>
              <a:t> energy </a:t>
            </a:r>
            <a:r>
              <a:rPr lang="nl-NL" err="1">
                <a:solidFill>
                  <a:srgbClr val="FF0000"/>
                </a:solidFill>
                <a:latin typeface="Calibri" panose="020F0502020204030204" pitchFamily="34" charset="0"/>
                <a:cs typeface="Calibri" panose="020F0502020204030204" pitchFamily="34" charset="0"/>
              </a:rPr>
              <a:t>measures</a:t>
            </a:r>
            <a:r>
              <a:rPr lang="nl-NL">
                <a:solidFill>
                  <a:srgbClr val="FF0000"/>
                </a:solidFill>
                <a:latin typeface="Calibri" panose="020F0502020204030204" pitchFamily="34" charset="0"/>
                <a:cs typeface="Calibri" panose="020F0502020204030204" pitchFamily="34" charset="0"/>
              </a:rPr>
              <a:t> in a </a:t>
            </a:r>
            <a:r>
              <a:rPr lang="nl-NL" err="1">
                <a:solidFill>
                  <a:srgbClr val="FF0000"/>
                </a:solidFill>
                <a:latin typeface="Calibri" panose="020F0502020204030204" pitchFamily="34" charset="0"/>
                <a:cs typeface="Calibri" panose="020F0502020204030204" pitchFamily="34" charset="0"/>
              </a:rPr>
              <a:t>collective</a:t>
            </a:r>
            <a:r>
              <a:rPr lang="nl-NL">
                <a:solidFill>
                  <a:srgbClr val="FF0000"/>
                </a:solidFill>
                <a:latin typeface="Calibri" panose="020F0502020204030204" pitchFamily="34" charset="0"/>
                <a:cs typeface="Calibri" panose="020F0502020204030204" pitchFamily="34" charset="0"/>
              </a:rPr>
              <a:t> way. </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As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Trusted</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Partner,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you</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can</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guide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them</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this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process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and</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support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them</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specific</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ways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in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the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process</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unlock</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additional</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energy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saving</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potential</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or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make a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given</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idea</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more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convenient</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or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cost-effective</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to</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r>
              <a:rPr lang="nl-NL" sz="1200" b="0" i="0" u="none" strike="noStrike" err="1">
                <a:solidFill>
                  <a:srgbClr val="000000"/>
                </a:solidFill>
                <a:latin typeface="Calibri" panose="020F0502020204030204" pitchFamily="34" charset="0"/>
                <a:ea typeface="Arial"/>
                <a:cs typeface="Calibri" panose="020F0502020204030204" pitchFamily="34" charset="0"/>
                <a:sym typeface="Arial"/>
              </a:rPr>
              <a:t>implement</a:t>
            </a:r>
            <a:r>
              <a:rPr lang="nl-NL" sz="1200" b="0" i="0" u="none" strike="noStrike">
                <a:solidFill>
                  <a:srgbClr val="000000"/>
                </a:solidFill>
                <a:latin typeface="Calibri" panose="020F0502020204030204" pitchFamily="34" charset="0"/>
                <a:ea typeface="Arial"/>
                <a:cs typeface="Calibri" panose="020F0502020204030204" pitchFamily="34" charset="0"/>
                <a:sym typeface="Arial"/>
              </a:rPr>
              <a:t>. </a:t>
            </a:r>
            <a:endParaRPr>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a:latin typeface="Calibri" panose="020F0502020204030204" pitchFamily="34" charset="0"/>
              <a:cs typeface="Calibri" panose="020F0502020204030204" pitchFamily="34" charset="0"/>
            </a:endParaRPr>
          </a:p>
        </p:txBody>
      </p:sp>
      <p:sp>
        <p:nvSpPr>
          <p:cNvPr id="836" name="Google Shape;836;g106cff8c8f8_0_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g106cff8c8f8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5" name="Google Shape;845;g106cff8c8f8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NL"/>
              <a:t>Storyline:</a:t>
            </a:r>
            <a:endParaRPr/>
          </a:p>
          <a:p>
            <a:pPr marL="457200" lvl="0" indent="-317500" algn="l" rtl="0">
              <a:spcBef>
                <a:spcPts val="0"/>
              </a:spcBef>
              <a:spcAft>
                <a:spcPts val="0"/>
              </a:spcAft>
              <a:buSzPts val="1400"/>
              <a:buChar char="+"/>
            </a:pPr>
            <a:r>
              <a:rPr lang="nl-NL"/>
              <a:t>Le PMI si trovano ad affrontare molte barriere</a:t>
            </a:r>
            <a:endParaRPr/>
          </a:p>
          <a:p>
            <a:pPr marL="914400" lvl="1" indent="-317500" algn="l" rtl="0">
              <a:spcBef>
                <a:spcPts val="0"/>
              </a:spcBef>
              <a:spcAft>
                <a:spcPts val="0"/>
              </a:spcAft>
              <a:buSzPts val="1400"/>
              <a:buChar char="+"/>
            </a:pPr>
            <a:r>
              <a:rPr lang="nl-NL"/>
              <a:t>Finanziarie/di risorse</a:t>
            </a:r>
            <a:endParaRPr/>
          </a:p>
          <a:p>
            <a:pPr marL="914400" lvl="1" indent="-317500" algn="l" rtl="0">
              <a:spcBef>
                <a:spcPts val="0"/>
              </a:spcBef>
              <a:spcAft>
                <a:spcPts val="0"/>
              </a:spcAft>
              <a:buSzPts val="1400"/>
              <a:buChar char="+"/>
            </a:pPr>
            <a:r>
              <a:rPr lang="nl-NL"/>
              <a:t>Mancanza delle opportune competenze</a:t>
            </a:r>
            <a:endParaRPr/>
          </a:p>
          <a:p>
            <a:pPr marL="914400" lvl="1" indent="-317500" algn="l" rtl="0">
              <a:spcBef>
                <a:spcPts val="0"/>
              </a:spcBef>
              <a:spcAft>
                <a:spcPts val="0"/>
              </a:spcAft>
              <a:buSzPts val="1400"/>
              <a:buChar char="+"/>
            </a:pPr>
            <a:r>
              <a:rPr lang="nl-NL"/>
              <a:t>Mancanza della giusta motivazione</a:t>
            </a:r>
            <a:endParaRPr/>
          </a:p>
          <a:p>
            <a:pPr marL="914400" lvl="1" indent="-317500" algn="l" rtl="0">
              <a:spcBef>
                <a:spcPts val="0"/>
              </a:spcBef>
              <a:spcAft>
                <a:spcPts val="0"/>
              </a:spcAft>
              <a:buSzPts val="1400"/>
              <a:buChar char="+"/>
            </a:pPr>
            <a:r>
              <a:rPr lang="nl-NL"/>
              <a:t>Barriere comportamentali</a:t>
            </a:r>
            <a:endParaRPr/>
          </a:p>
          <a:p>
            <a:pPr marL="914400" lvl="1" indent="-317500" algn="l" rtl="0">
              <a:spcBef>
                <a:spcPts val="0"/>
              </a:spcBef>
              <a:spcAft>
                <a:spcPts val="0"/>
              </a:spcAft>
              <a:buSzPts val="1400"/>
              <a:buChar char="+"/>
            </a:pPr>
            <a:r>
              <a:rPr lang="nl-NL"/>
              <a:t>Barriere organizzative</a:t>
            </a:r>
            <a:endParaRPr/>
          </a:p>
          <a:p>
            <a:pPr marL="457200" lvl="0" indent="-317500" algn="l" rtl="0">
              <a:spcBef>
                <a:spcPts val="0"/>
              </a:spcBef>
              <a:spcAft>
                <a:spcPts val="0"/>
              </a:spcAft>
              <a:buSzPts val="1400"/>
              <a:buChar char="+"/>
            </a:pPr>
            <a:r>
              <a:rPr lang="nl-NL"/>
              <a:t>Come GEAR@SME, riteniamo che l’approccio in forma di progetti collettivi sia un modo per superare queste barriere</a:t>
            </a:r>
            <a:endParaRPr/>
          </a:p>
          <a:p>
            <a:pPr marL="457200" lvl="0" indent="-317500" algn="l" rtl="0">
              <a:spcBef>
                <a:spcPts val="0"/>
              </a:spcBef>
              <a:spcAft>
                <a:spcPts val="0"/>
              </a:spcAft>
              <a:buSzPts val="1400"/>
              <a:buChar char="+"/>
            </a:pPr>
            <a:r>
              <a:rPr lang="nl-NL"/>
              <a:t>Come GEAR@SME, e all’interno di questo training, abbiamo proposto delle fasi per occuparsi di questo:</a:t>
            </a:r>
            <a:endParaRPr/>
          </a:p>
          <a:p>
            <a:pPr marL="914400" lvl="1" indent="-317500" algn="l" rtl="0">
              <a:spcBef>
                <a:spcPts val="0"/>
              </a:spcBef>
              <a:spcAft>
                <a:spcPts val="0"/>
              </a:spcAft>
              <a:buSzPts val="1400"/>
              <a:buChar char="+"/>
            </a:pPr>
            <a:r>
              <a:rPr lang="nl-NL"/>
              <a:t>Identificazione del team</a:t>
            </a:r>
            <a:endParaRPr/>
          </a:p>
          <a:p>
            <a:pPr marL="914400" lvl="1" indent="-317500" algn="l" rtl="0">
              <a:spcBef>
                <a:spcPts val="0"/>
              </a:spcBef>
              <a:spcAft>
                <a:spcPts val="0"/>
              </a:spcAft>
              <a:buSzPts val="1400"/>
              <a:buChar char="+"/>
            </a:pPr>
            <a:r>
              <a:rPr lang="nl-NL"/>
              <a:t>Valutazione di possibili soluzioni energetiche</a:t>
            </a:r>
            <a:endParaRPr/>
          </a:p>
          <a:p>
            <a:pPr marL="914400" lvl="1" indent="-317500" algn="l" rtl="0">
              <a:spcBef>
                <a:spcPts val="0"/>
              </a:spcBef>
              <a:spcAft>
                <a:spcPts val="0"/>
              </a:spcAft>
              <a:buSzPts val="1400"/>
              <a:buChar char="+"/>
            </a:pPr>
            <a:r>
              <a:rPr lang="nl-NL"/>
              <a:t>Piano d’azione</a:t>
            </a:r>
            <a:endParaRPr/>
          </a:p>
          <a:p>
            <a:pPr marL="914400" lvl="1" indent="-317500" algn="l" rtl="0">
              <a:spcBef>
                <a:spcPts val="0"/>
              </a:spcBef>
              <a:spcAft>
                <a:spcPts val="0"/>
              </a:spcAft>
              <a:buSzPts val="1400"/>
              <a:buChar char="+"/>
            </a:pPr>
            <a:r>
              <a:rPr lang="nl-NL"/>
              <a:t>Identificazione dei fornitori</a:t>
            </a:r>
            <a:endParaRPr/>
          </a:p>
          <a:p>
            <a:pPr marL="914400" lvl="1" indent="-317500" algn="l" rtl="0">
              <a:spcBef>
                <a:spcPts val="0"/>
              </a:spcBef>
              <a:spcAft>
                <a:spcPts val="0"/>
              </a:spcAft>
              <a:buSzPts val="1400"/>
              <a:buChar char="+"/>
            </a:pPr>
            <a:r>
              <a:rPr lang="nl-NL"/>
              <a:t>Firma</a:t>
            </a:r>
            <a:endParaRPr/>
          </a:p>
          <a:p>
            <a:pPr marL="914400" lvl="1" indent="-317500" algn="l" rtl="0">
              <a:spcBef>
                <a:spcPts val="0"/>
              </a:spcBef>
              <a:spcAft>
                <a:spcPts val="0"/>
              </a:spcAft>
              <a:buSzPts val="1400"/>
              <a:buChar char="+"/>
            </a:pPr>
            <a:r>
              <a:rPr lang="nl-NL"/>
              <a:t>Realizzazione, monitoraggio, manutenzione</a:t>
            </a:r>
            <a:endParaRPr/>
          </a:p>
        </p:txBody>
      </p:sp>
      <p:sp>
        <p:nvSpPr>
          <p:cNvPr id="846" name="Google Shape;846;g106cff8c8f8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nl-NL"/>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g106cff8c8f8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3" name="Google Shape;863;g106cff8c8f8_0_4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NL"/>
              <a:t>Storyline:</a:t>
            </a:r>
            <a:endParaRPr/>
          </a:p>
          <a:p>
            <a:pPr marL="457200" lvl="0" indent="-317500" algn="l" rtl="0">
              <a:spcBef>
                <a:spcPts val="0"/>
              </a:spcBef>
              <a:spcAft>
                <a:spcPts val="0"/>
              </a:spcAft>
              <a:buSzPts val="1400"/>
              <a:buChar char="+"/>
            </a:pPr>
            <a:r>
              <a:rPr lang="nl-NL"/>
              <a:t>Le PMI si trovano ad affrontare molte barriere</a:t>
            </a:r>
            <a:endParaRPr/>
          </a:p>
          <a:p>
            <a:pPr marL="914400" lvl="1" indent="-317500" algn="l" rtl="0">
              <a:spcBef>
                <a:spcPts val="0"/>
              </a:spcBef>
              <a:spcAft>
                <a:spcPts val="0"/>
              </a:spcAft>
              <a:buSzPts val="1400"/>
              <a:buChar char="+"/>
            </a:pPr>
            <a:r>
              <a:rPr lang="nl-NL"/>
              <a:t>Finanziarie/di risorse</a:t>
            </a:r>
            <a:endParaRPr/>
          </a:p>
          <a:p>
            <a:pPr marL="914400" lvl="1" indent="-317500" algn="l" rtl="0">
              <a:spcBef>
                <a:spcPts val="0"/>
              </a:spcBef>
              <a:spcAft>
                <a:spcPts val="0"/>
              </a:spcAft>
              <a:buSzPts val="1400"/>
              <a:buChar char="+"/>
            </a:pPr>
            <a:r>
              <a:rPr lang="nl-NL"/>
              <a:t>Mancanza delle opportune competenze</a:t>
            </a:r>
            <a:endParaRPr/>
          </a:p>
          <a:p>
            <a:pPr marL="914400" lvl="1" indent="-317500" algn="l" rtl="0">
              <a:spcBef>
                <a:spcPts val="0"/>
              </a:spcBef>
              <a:spcAft>
                <a:spcPts val="0"/>
              </a:spcAft>
              <a:buSzPts val="1400"/>
              <a:buChar char="+"/>
            </a:pPr>
            <a:r>
              <a:rPr lang="nl-NL"/>
              <a:t>Mancanza della giusta motivazione</a:t>
            </a:r>
            <a:endParaRPr/>
          </a:p>
          <a:p>
            <a:pPr marL="914400" lvl="1" indent="-317500" algn="l" rtl="0">
              <a:spcBef>
                <a:spcPts val="0"/>
              </a:spcBef>
              <a:spcAft>
                <a:spcPts val="0"/>
              </a:spcAft>
              <a:buSzPts val="1400"/>
              <a:buChar char="+"/>
            </a:pPr>
            <a:r>
              <a:rPr lang="nl-NL"/>
              <a:t>Barriere comportamentali</a:t>
            </a:r>
            <a:endParaRPr/>
          </a:p>
          <a:p>
            <a:pPr marL="914400" lvl="1" indent="-317500" algn="l" rtl="0">
              <a:spcBef>
                <a:spcPts val="0"/>
              </a:spcBef>
              <a:spcAft>
                <a:spcPts val="0"/>
              </a:spcAft>
              <a:buSzPts val="1400"/>
              <a:buChar char="+"/>
            </a:pPr>
            <a:r>
              <a:rPr lang="nl-NL"/>
              <a:t>Barriere organizzative</a:t>
            </a:r>
            <a:endParaRPr/>
          </a:p>
          <a:p>
            <a:pPr marL="457200" lvl="0" indent="-317500" algn="l" rtl="0">
              <a:spcBef>
                <a:spcPts val="0"/>
              </a:spcBef>
              <a:spcAft>
                <a:spcPts val="0"/>
              </a:spcAft>
              <a:buSzPts val="1400"/>
              <a:buChar char="+"/>
            </a:pPr>
            <a:r>
              <a:rPr lang="nl-NL"/>
              <a:t>Come GEAR@SME, riteniamo che l’approccio in forma di progetti collettivi sia un modo per superare queste barriere</a:t>
            </a:r>
            <a:endParaRPr/>
          </a:p>
          <a:p>
            <a:pPr marL="457200" lvl="0" indent="-317500" algn="l" rtl="0">
              <a:spcBef>
                <a:spcPts val="0"/>
              </a:spcBef>
              <a:spcAft>
                <a:spcPts val="0"/>
              </a:spcAft>
              <a:buSzPts val="1400"/>
              <a:buChar char="+"/>
            </a:pPr>
            <a:r>
              <a:rPr lang="nl-NL"/>
              <a:t>Come GEAR@SME, e all’interno di questo training, abbiamo proposto delle fasi per occuparsi di questo:</a:t>
            </a:r>
            <a:endParaRPr/>
          </a:p>
          <a:p>
            <a:pPr marL="914400" lvl="1" indent="-317500" algn="l" rtl="0">
              <a:spcBef>
                <a:spcPts val="0"/>
              </a:spcBef>
              <a:spcAft>
                <a:spcPts val="0"/>
              </a:spcAft>
              <a:buSzPts val="1400"/>
              <a:buChar char="+"/>
            </a:pPr>
            <a:r>
              <a:rPr lang="nl-NL"/>
              <a:t>Identificazione del team</a:t>
            </a:r>
            <a:endParaRPr/>
          </a:p>
          <a:p>
            <a:pPr marL="914400" lvl="1" indent="-317500" algn="l" rtl="0">
              <a:spcBef>
                <a:spcPts val="0"/>
              </a:spcBef>
              <a:spcAft>
                <a:spcPts val="0"/>
              </a:spcAft>
              <a:buSzPts val="1400"/>
              <a:buChar char="+"/>
            </a:pPr>
            <a:r>
              <a:rPr lang="nl-NL"/>
              <a:t>Valutazione di possibili soluzioni energetiche</a:t>
            </a:r>
            <a:endParaRPr/>
          </a:p>
          <a:p>
            <a:pPr marL="914400" lvl="1" indent="-317500" algn="l" rtl="0">
              <a:spcBef>
                <a:spcPts val="0"/>
              </a:spcBef>
              <a:spcAft>
                <a:spcPts val="0"/>
              </a:spcAft>
              <a:buSzPts val="1400"/>
              <a:buChar char="+"/>
            </a:pPr>
            <a:r>
              <a:rPr lang="nl-NL"/>
              <a:t>Piano d’azione</a:t>
            </a:r>
            <a:endParaRPr/>
          </a:p>
          <a:p>
            <a:pPr marL="914400" lvl="1" indent="-317500" algn="l" rtl="0">
              <a:spcBef>
                <a:spcPts val="0"/>
              </a:spcBef>
              <a:spcAft>
                <a:spcPts val="0"/>
              </a:spcAft>
              <a:buSzPts val="1400"/>
              <a:buChar char="+"/>
            </a:pPr>
            <a:r>
              <a:rPr lang="nl-NL"/>
              <a:t>Identificazione dei fornitori</a:t>
            </a:r>
            <a:endParaRPr/>
          </a:p>
          <a:p>
            <a:pPr marL="914400" lvl="1" indent="-317500" algn="l" rtl="0">
              <a:spcBef>
                <a:spcPts val="0"/>
              </a:spcBef>
              <a:spcAft>
                <a:spcPts val="0"/>
              </a:spcAft>
              <a:buSzPts val="1400"/>
              <a:buChar char="+"/>
            </a:pPr>
            <a:r>
              <a:rPr lang="nl-NL"/>
              <a:t>Firma</a:t>
            </a:r>
            <a:endParaRPr/>
          </a:p>
          <a:p>
            <a:pPr marL="914400" lvl="1" indent="-317500" algn="l" rtl="0">
              <a:spcBef>
                <a:spcPts val="0"/>
              </a:spcBef>
              <a:spcAft>
                <a:spcPts val="0"/>
              </a:spcAft>
              <a:buSzPts val="1400"/>
              <a:buChar char="+"/>
            </a:pPr>
            <a:r>
              <a:rPr lang="nl-NL"/>
              <a:t>Realizzazione, monitoraggio, manutenzione</a:t>
            </a:r>
            <a:endParaRPr/>
          </a:p>
        </p:txBody>
      </p:sp>
      <p:sp>
        <p:nvSpPr>
          <p:cNvPr id="864" name="Google Shape;864;g106cff8c8f8_0_4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3"/>
        <p:cNvGrpSpPr/>
        <p:nvPr/>
      </p:nvGrpSpPr>
      <p:grpSpPr>
        <a:xfrm>
          <a:off x="0" y="0"/>
          <a:ext cx="0" cy="0"/>
          <a:chOff x="0" y="0"/>
          <a:chExt cx="0" cy="0"/>
        </a:xfrm>
      </p:grpSpPr>
      <p:sp>
        <p:nvSpPr>
          <p:cNvPr id="874" name="Google Shape;874;g106cff8c8f8_0_6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5" name="Google Shape;875;g106cff8c8f8_0_6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nl-NL"/>
              <a:t>Storyline:</a:t>
            </a:r>
            <a:endParaRPr/>
          </a:p>
          <a:p>
            <a:pPr marL="457200" lvl="0" indent="-317500" algn="l" rtl="0">
              <a:spcBef>
                <a:spcPts val="0"/>
              </a:spcBef>
              <a:spcAft>
                <a:spcPts val="0"/>
              </a:spcAft>
              <a:buSzPts val="1400"/>
              <a:buChar char="+"/>
            </a:pPr>
            <a:r>
              <a:rPr lang="nl-NL"/>
              <a:t>Le PMI si trovano ad affrontare molte barriere</a:t>
            </a:r>
            <a:endParaRPr/>
          </a:p>
          <a:p>
            <a:pPr marL="914400" lvl="1" indent="-317500" algn="l" rtl="0">
              <a:spcBef>
                <a:spcPts val="0"/>
              </a:spcBef>
              <a:spcAft>
                <a:spcPts val="0"/>
              </a:spcAft>
              <a:buSzPts val="1400"/>
              <a:buChar char="+"/>
            </a:pPr>
            <a:r>
              <a:rPr lang="nl-NL"/>
              <a:t>Finanziarie/di risorse</a:t>
            </a:r>
            <a:endParaRPr/>
          </a:p>
          <a:p>
            <a:pPr marL="914400" lvl="1" indent="-317500" algn="l" rtl="0">
              <a:spcBef>
                <a:spcPts val="0"/>
              </a:spcBef>
              <a:spcAft>
                <a:spcPts val="0"/>
              </a:spcAft>
              <a:buSzPts val="1400"/>
              <a:buChar char="+"/>
            </a:pPr>
            <a:r>
              <a:rPr lang="nl-NL"/>
              <a:t>Mancanza delle opportune competenze</a:t>
            </a:r>
            <a:endParaRPr/>
          </a:p>
          <a:p>
            <a:pPr marL="914400" lvl="1" indent="-317500" algn="l" rtl="0">
              <a:spcBef>
                <a:spcPts val="0"/>
              </a:spcBef>
              <a:spcAft>
                <a:spcPts val="0"/>
              </a:spcAft>
              <a:buSzPts val="1400"/>
              <a:buChar char="+"/>
            </a:pPr>
            <a:r>
              <a:rPr lang="nl-NL"/>
              <a:t>Mancanza della giusta motivazione</a:t>
            </a:r>
            <a:endParaRPr/>
          </a:p>
          <a:p>
            <a:pPr marL="914400" lvl="1" indent="-317500" algn="l" rtl="0">
              <a:spcBef>
                <a:spcPts val="0"/>
              </a:spcBef>
              <a:spcAft>
                <a:spcPts val="0"/>
              </a:spcAft>
              <a:buSzPts val="1400"/>
              <a:buChar char="+"/>
            </a:pPr>
            <a:r>
              <a:rPr lang="nl-NL"/>
              <a:t>Barriere comportamentali</a:t>
            </a:r>
            <a:endParaRPr/>
          </a:p>
          <a:p>
            <a:pPr marL="914400" lvl="1" indent="-317500" algn="l" rtl="0">
              <a:spcBef>
                <a:spcPts val="0"/>
              </a:spcBef>
              <a:spcAft>
                <a:spcPts val="0"/>
              </a:spcAft>
              <a:buSzPts val="1400"/>
              <a:buChar char="+"/>
            </a:pPr>
            <a:r>
              <a:rPr lang="nl-NL"/>
              <a:t>Barriere organizzative</a:t>
            </a:r>
            <a:endParaRPr/>
          </a:p>
          <a:p>
            <a:pPr marL="457200" lvl="0" indent="-317500" algn="l" rtl="0">
              <a:spcBef>
                <a:spcPts val="0"/>
              </a:spcBef>
              <a:spcAft>
                <a:spcPts val="0"/>
              </a:spcAft>
              <a:buSzPts val="1400"/>
              <a:buChar char="+"/>
            </a:pPr>
            <a:r>
              <a:rPr lang="nl-NL"/>
              <a:t>Come GEAR@SME, riteniamo che l’approccio in forma di progetti collettivi sia un modo per superare queste barriere</a:t>
            </a:r>
            <a:endParaRPr/>
          </a:p>
          <a:p>
            <a:pPr marL="457200" lvl="0" indent="-317500" algn="l" rtl="0">
              <a:spcBef>
                <a:spcPts val="0"/>
              </a:spcBef>
              <a:spcAft>
                <a:spcPts val="0"/>
              </a:spcAft>
              <a:buSzPts val="1400"/>
              <a:buChar char="+"/>
            </a:pPr>
            <a:r>
              <a:rPr lang="nl-NL"/>
              <a:t>Come GEAR@SME, e all’interno di questo training, abbiamo proposto delle fasi per occuparsi di questo:</a:t>
            </a:r>
            <a:endParaRPr/>
          </a:p>
          <a:p>
            <a:pPr marL="914400" lvl="1" indent="-317500" algn="l" rtl="0">
              <a:spcBef>
                <a:spcPts val="0"/>
              </a:spcBef>
              <a:spcAft>
                <a:spcPts val="0"/>
              </a:spcAft>
              <a:buSzPts val="1400"/>
              <a:buChar char="+"/>
            </a:pPr>
            <a:r>
              <a:rPr lang="nl-NL"/>
              <a:t>Identificazione del team</a:t>
            </a:r>
            <a:endParaRPr/>
          </a:p>
          <a:p>
            <a:pPr marL="914400" lvl="1" indent="-317500" algn="l" rtl="0">
              <a:spcBef>
                <a:spcPts val="0"/>
              </a:spcBef>
              <a:spcAft>
                <a:spcPts val="0"/>
              </a:spcAft>
              <a:buSzPts val="1400"/>
              <a:buChar char="+"/>
            </a:pPr>
            <a:r>
              <a:rPr lang="nl-NL"/>
              <a:t>Valutazione di possibili soluzioni energetiche</a:t>
            </a:r>
            <a:endParaRPr/>
          </a:p>
          <a:p>
            <a:pPr marL="914400" lvl="1" indent="-317500" algn="l" rtl="0">
              <a:spcBef>
                <a:spcPts val="0"/>
              </a:spcBef>
              <a:spcAft>
                <a:spcPts val="0"/>
              </a:spcAft>
              <a:buSzPts val="1400"/>
              <a:buChar char="+"/>
            </a:pPr>
            <a:r>
              <a:rPr lang="nl-NL"/>
              <a:t>Piano d’azione</a:t>
            </a:r>
            <a:endParaRPr/>
          </a:p>
          <a:p>
            <a:pPr marL="914400" lvl="1" indent="-317500" algn="l" rtl="0">
              <a:spcBef>
                <a:spcPts val="0"/>
              </a:spcBef>
              <a:spcAft>
                <a:spcPts val="0"/>
              </a:spcAft>
              <a:buSzPts val="1400"/>
              <a:buChar char="+"/>
            </a:pPr>
            <a:r>
              <a:rPr lang="nl-NL"/>
              <a:t>Identificazione dei fornitori</a:t>
            </a:r>
            <a:endParaRPr/>
          </a:p>
          <a:p>
            <a:pPr marL="914400" lvl="1" indent="-317500" algn="l" rtl="0">
              <a:spcBef>
                <a:spcPts val="0"/>
              </a:spcBef>
              <a:spcAft>
                <a:spcPts val="0"/>
              </a:spcAft>
              <a:buSzPts val="1400"/>
              <a:buChar char="+"/>
            </a:pPr>
            <a:r>
              <a:rPr lang="nl-NL"/>
              <a:t>Firma</a:t>
            </a:r>
            <a:endParaRPr/>
          </a:p>
          <a:p>
            <a:pPr marL="914400" lvl="1" indent="-317500" algn="l" rtl="0">
              <a:spcBef>
                <a:spcPts val="0"/>
              </a:spcBef>
              <a:spcAft>
                <a:spcPts val="0"/>
              </a:spcAft>
              <a:buSzPts val="1400"/>
              <a:buChar char="+"/>
            </a:pPr>
            <a:r>
              <a:rPr lang="nl-NL"/>
              <a:t>Realizzazione, monitoraggio, manutenzione</a:t>
            </a:r>
            <a:endParaRPr/>
          </a:p>
        </p:txBody>
      </p:sp>
      <p:sp>
        <p:nvSpPr>
          <p:cNvPr id="876" name="Google Shape;876;g106cff8c8f8_0_6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Google Shape;896;g1032657dec5_0_3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7" name="Google Shape;897;g1032657dec5_0_39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8" name="Google Shape;898;g1032657dec5_0_39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nl-NL"/>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6" name="Google Shape;36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g1032657dec5_0_39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7" name="Google Shape;907;g1032657dec5_0_39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8" name="Google Shape;908;g1032657dec5_0_39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nl-NL"/>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5"/>
        <p:cNvGrpSpPr/>
        <p:nvPr/>
      </p:nvGrpSpPr>
      <p:grpSpPr>
        <a:xfrm>
          <a:off x="0" y="0"/>
          <a:ext cx="0" cy="0"/>
          <a:chOff x="0" y="0"/>
          <a:chExt cx="0" cy="0"/>
        </a:xfrm>
      </p:grpSpPr>
      <p:sp>
        <p:nvSpPr>
          <p:cNvPr id="916" name="Google Shape;916;g10552136033_1_3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7" name="Google Shape;917;g10552136033_1_3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8" name="Google Shape;918;g10552136033_1_3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nl-NL"/>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5"/>
        <p:cNvGrpSpPr/>
        <p:nvPr/>
      </p:nvGrpSpPr>
      <p:grpSpPr>
        <a:xfrm>
          <a:off x="0" y="0"/>
          <a:ext cx="0" cy="0"/>
          <a:chOff x="0" y="0"/>
          <a:chExt cx="0" cy="0"/>
        </a:xfrm>
      </p:grpSpPr>
      <p:sp>
        <p:nvSpPr>
          <p:cNvPr id="926" name="Google Shape;926;g106cff8c8f8_0_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7" name="Google Shape;927;g106cff8c8f8_0_9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8" name="Google Shape;928;g106cff8c8f8_0_9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nl-NL"/>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5"/>
        <p:cNvGrpSpPr/>
        <p:nvPr/>
      </p:nvGrpSpPr>
      <p:grpSpPr>
        <a:xfrm>
          <a:off x="0" y="0"/>
          <a:ext cx="0" cy="0"/>
          <a:chOff x="0" y="0"/>
          <a:chExt cx="0" cy="0"/>
        </a:xfrm>
      </p:grpSpPr>
      <p:sp>
        <p:nvSpPr>
          <p:cNvPr id="936" name="Google Shape;936;g106cff8c8f8_0_1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7" name="Google Shape;937;g106cff8c8f8_0_19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8" name="Google Shape;938;g106cff8c8f8_0_19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nl-NL"/>
              <a:t>43</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333333"/>
              </a:buClr>
              <a:buSzPts val="1400"/>
              <a:buFont typeface="Arial"/>
              <a:buNone/>
            </a:pPr>
            <a:r>
              <a:rPr lang="nl-NL" sz="1200" i="1" err="1">
                <a:solidFill>
                  <a:srgbClr val="333333"/>
                </a:solidFill>
                <a:highlight>
                  <a:srgbClr val="FFFFFF"/>
                </a:highlight>
                <a:latin typeface="Arial"/>
                <a:ea typeface="Arial"/>
                <a:cs typeface="Arial"/>
                <a:sym typeface="Arial"/>
              </a:rPr>
              <a:t>Note</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for</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the</a:t>
            </a:r>
            <a:r>
              <a:rPr lang="nl-NL" sz="1200" i="1">
                <a:solidFill>
                  <a:srgbClr val="333333"/>
                </a:solidFill>
                <a:highlight>
                  <a:srgbClr val="FFFFFF"/>
                </a:highlight>
                <a:latin typeface="Arial"/>
                <a:ea typeface="Arial"/>
                <a:cs typeface="Arial"/>
                <a:sym typeface="Arial"/>
              </a:rPr>
              <a:t> trainer: </a:t>
            </a:r>
            <a:r>
              <a:rPr lang="nl-NL" sz="1200" i="1" err="1">
                <a:solidFill>
                  <a:srgbClr val="333333"/>
                </a:solidFill>
                <a:highlight>
                  <a:srgbClr val="FFFFFF"/>
                </a:highlight>
                <a:latin typeface="Arial"/>
                <a:ea typeface="Arial"/>
                <a:cs typeface="Arial"/>
                <a:sym typeface="Arial"/>
              </a:rPr>
              <a:t>This</a:t>
            </a:r>
            <a:r>
              <a:rPr lang="nl-NL" sz="1200" i="1">
                <a:solidFill>
                  <a:srgbClr val="333333"/>
                </a:solidFill>
                <a:highlight>
                  <a:srgbClr val="FFFFFF"/>
                </a:highlight>
                <a:latin typeface="Arial"/>
                <a:ea typeface="Arial"/>
                <a:cs typeface="Arial"/>
                <a:sym typeface="Arial"/>
              </a:rPr>
              <a:t> slide </a:t>
            </a:r>
            <a:r>
              <a:rPr lang="nl-NL" sz="1200" i="1" err="1">
                <a:solidFill>
                  <a:srgbClr val="333333"/>
                </a:solidFill>
                <a:highlight>
                  <a:srgbClr val="FFFFFF"/>
                </a:highlight>
                <a:latin typeface="Arial"/>
                <a:ea typeface="Arial"/>
                <a:cs typeface="Arial"/>
                <a:sym typeface="Arial"/>
              </a:rPr>
              <a:t>can</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be</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used</a:t>
            </a:r>
            <a:r>
              <a:rPr lang="nl-NL" sz="1200" i="1">
                <a:solidFill>
                  <a:srgbClr val="333333"/>
                </a:solidFill>
                <a:highlight>
                  <a:srgbClr val="FFFFFF"/>
                </a:highlight>
                <a:latin typeface="Arial"/>
                <a:ea typeface="Arial"/>
                <a:cs typeface="Arial"/>
                <a:sym typeface="Arial"/>
              </a:rPr>
              <a:t> as a </a:t>
            </a:r>
            <a:r>
              <a:rPr lang="nl-NL" sz="1200" i="1" err="1">
                <a:solidFill>
                  <a:srgbClr val="333333"/>
                </a:solidFill>
                <a:highlight>
                  <a:srgbClr val="FFFFFF"/>
                </a:highlight>
                <a:latin typeface="Arial"/>
                <a:ea typeface="Arial"/>
                <a:cs typeface="Arial"/>
                <a:sym typeface="Arial"/>
              </a:rPr>
              <a:t>reference</a:t>
            </a:r>
            <a:r>
              <a:rPr lang="nl-NL" sz="1200" i="1">
                <a:solidFill>
                  <a:srgbClr val="333333"/>
                </a:solidFill>
                <a:highlight>
                  <a:srgbClr val="FFFFFF"/>
                </a:highlight>
                <a:latin typeface="Arial"/>
                <a:ea typeface="Arial"/>
                <a:cs typeface="Arial"/>
                <a:sym typeface="Arial"/>
              </a:rPr>
              <a:t> context </a:t>
            </a:r>
            <a:r>
              <a:rPr lang="nl-NL" sz="1200" i="1" err="1">
                <a:solidFill>
                  <a:srgbClr val="333333"/>
                </a:solidFill>
                <a:highlight>
                  <a:srgbClr val="FFFFFF"/>
                </a:highlight>
                <a:latin typeface="Arial"/>
                <a:ea typeface="Arial"/>
                <a:cs typeface="Arial"/>
                <a:sym typeface="Arial"/>
              </a:rPr>
              <a:t>to</a:t>
            </a:r>
            <a:r>
              <a:rPr lang="nl-NL" sz="1200" i="1">
                <a:solidFill>
                  <a:srgbClr val="333333"/>
                </a:solidFill>
                <a:highlight>
                  <a:srgbClr val="FFFFFF"/>
                </a:highlight>
                <a:latin typeface="Arial"/>
                <a:ea typeface="Arial"/>
                <a:cs typeface="Arial"/>
                <a:sym typeface="Arial"/>
              </a:rPr>
              <a:t> show </a:t>
            </a:r>
            <a:r>
              <a:rPr lang="nl-NL" sz="1200" i="1" err="1">
                <a:solidFill>
                  <a:srgbClr val="333333"/>
                </a:solidFill>
                <a:highlight>
                  <a:srgbClr val="FFFFFF"/>
                </a:highlight>
                <a:latin typeface="Arial"/>
                <a:ea typeface="Arial"/>
                <a:cs typeface="Arial"/>
                <a:sym typeface="Arial"/>
              </a:rPr>
              <a:t>how</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many</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SMEs</a:t>
            </a:r>
            <a:r>
              <a:rPr lang="nl-NL" sz="1200" i="1">
                <a:solidFill>
                  <a:srgbClr val="333333"/>
                </a:solidFill>
                <a:highlight>
                  <a:srgbClr val="FFFFFF"/>
                </a:highlight>
                <a:latin typeface="Arial"/>
                <a:ea typeface="Arial"/>
                <a:cs typeface="Arial"/>
                <a:sym typeface="Arial"/>
              </a:rPr>
              <a:t> are in </a:t>
            </a:r>
            <a:r>
              <a:rPr lang="nl-NL" sz="1200" i="1" err="1">
                <a:solidFill>
                  <a:srgbClr val="333333"/>
                </a:solidFill>
                <a:highlight>
                  <a:srgbClr val="FFFFFF"/>
                </a:highlight>
                <a:latin typeface="Arial"/>
                <a:ea typeface="Arial"/>
                <a:cs typeface="Arial"/>
                <a:sym typeface="Arial"/>
              </a:rPr>
              <a:t>the</a:t>
            </a:r>
            <a:r>
              <a:rPr lang="nl-NL" sz="1200" i="1">
                <a:solidFill>
                  <a:srgbClr val="333333"/>
                </a:solidFill>
                <a:highlight>
                  <a:srgbClr val="FFFFFF"/>
                </a:highlight>
                <a:latin typeface="Arial"/>
                <a:ea typeface="Arial"/>
                <a:cs typeface="Arial"/>
                <a:sym typeface="Arial"/>
              </a:rPr>
              <a:t> EU, </a:t>
            </a:r>
            <a:r>
              <a:rPr lang="nl-NL" sz="1200" i="1" err="1">
                <a:solidFill>
                  <a:srgbClr val="333333"/>
                </a:solidFill>
                <a:highlight>
                  <a:srgbClr val="FFFFFF"/>
                </a:highlight>
                <a:latin typeface="Arial"/>
                <a:ea typeface="Arial"/>
                <a:cs typeface="Arial"/>
                <a:sym typeface="Arial"/>
              </a:rPr>
              <a:t>and</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their</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added</a:t>
            </a:r>
            <a:r>
              <a:rPr lang="nl-NL" sz="1200" i="1">
                <a:solidFill>
                  <a:srgbClr val="333333"/>
                </a:solidFill>
                <a:highlight>
                  <a:srgbClr val="FFFFFF"/>
                </a:highlight>
                <a:latin typeface="Arial"/>
                <a:ea typeface="Arial"/>
                <a:cs typeface="Arial"/>
                <a:sym typeface="Arial"/>
              </a:rPr>
              <a:t> </a:t>
            </a:r>
            <a:r>
              <a:rPr lang="nl-NL" sz="1200" i="1" err="1">
                <a:solidFill>
                  <a:srgbClr val="333333"/>
                </a:solidFill>
                <a:highlight>
                  <a:srgbClr val="FFFFFF"/>
                </a:highlight>
                <a:latin typeface="Arial"/>
                <a:ea typeface="Arial"/>
                <a:cs typeface="Arial"/>
                <a:sym typeface="Arial"/>
              </a:rPr>
              <a:t>value</a:t>
            </a:r>
            <a:r>
              <a:rPr lang="nl-NL" sz="1200" i="1">
                <a:solidFill>
                  <a:srgbClr val="333333"/>
                </a:solidFill>
                <a:highlight>
                  <a:srgbClr val="FFFFFF"/>
                </a:highlight>
                <a:latin typeface="Arial"/>
                <a:ea typeface="Arial"/>
                <a:cs typeface="Arial"/>
                <a:sym typeface="Arial"/>
              </a:rPr>
              <a:t>.</a:t>
            </a:r>
            <a:endParaRPr/>
          </a:p>
          <a:p>
            <a:pPr marL="0" lvl="0" indent="0" algn="l" rtl="0">
              <a:lnSpc>
                <a:spcPct val="100000"/>
              </a:lnSpc>
              <a:spcBef>
                <a:spcPts val="0"/>
              </a:spcBef>
              <a:spcAft>
                <a:spcPts val="0"/>
              </a:spcAft>
              <a:buClr>
                <a:schemeClr val="dk1"/>
              </a:buClr>
              <a:buSzPts val="1400"/>
              <a:buFont typeface="Calibri"/>
              <a:buNone/>
            </a:pPr>
            <a:endParaRPr sz="1200">
              <a:solidFill>
                <a:srgbClr val="333333"/>
              </a:solidFill>
              <a:highlight>
                <a:srgbClr val="FFFFFF"/>
              </a:highlight>
              <a:latin typeface="Arial"/>
              <a:ea typeface="Arial"/>
              <a:cs typeface="Arial"/>
              <a:sym typeface="Arial"/>
            </a:endParaRPr>
          </a:p>
          <a:p>
            <a:pPr marL="0" lvl="0" indent="0" algn="l" rtl="0">
              <a:lnSpc>
                <a:spcPct val="100000"/>
              </a:lnSpc>
              <a:spcBef>
                <a:spcPts val="0"/>
              </a:spcBef>
              <a:spcAft>
                <a:spcPts val="0"/>
              </a:spcAft>
              <a:buClr>
                <a:srgbClr val="333333"/>
              </a:buClr>
              <a:buSzPts val="1400"/>
              <a:buFont typeface="Arial"/>
              <a:buNone/>
            </a:pPr>
            <a:r>
              <a:rPr lang="nl-NL" sz="1200">
                <a:solidFill>
                  <a:srgbClr val="333333"/>
                </a:solidFill>
                <a:highlight>
                  <a:srgbClr val="FFFFFF"/>
                </a:highlight>
                <a:latin typeface="Arial"/>
                <a:ea typeface="Arial"/>
                <a:cs typeface="Arial"/>
                <a:sym typeface="Arial"/>
              </a:rPr>
              <a:t>In 2020, </a:t>
            </a:r>
            <a:r>
              <a:rPr lang="nl-NL" sz="1200" err="1">
                <a:solidFill>
                  <a:srgbClr val="333333"/>
                </a:solidFill>
                <a:highlight>
                  <a:srgbClr val="FFFFFF"/>
                </a:highlight>
                <a:latin typeface="Arial"/>
                <a:ea typeface="Arial"/>
                <a:cs typeface="Arial"/>
                <a:sym typeface="Arial"/>
              </a:rPr>
              <a:t>slightly</a:t>
            </a:r>
            <a:r>
              <a:rPr lang="nl-NL" sz="1200">
                <a:solidFill>
                  <a:srgbClr val="333333"/>
                </a:solidFill>
                <a:highlight>
                  <a:srgbClr val="FFFFFF"/>
                </a:highlight>
                <a:latin typeface="Arial"/>
                <a:ea typeface="Arial"/>
                <a:cs typeface="Arial"/>
                <a:sym typeface="Arial"/>
              </a:rPr>
              <a:t> more </a:t>
            </a:r>
            <a:r>
              <a:rPr lang="nl-NL" sz="1200" err="1">
                <a:solidFill>
                  <a:srgbClr val="333333"/>
                </a:solidFill>
                <a:highlight>
                  <a:srgbClr val="FFFFFF"/>
                </a:highlight>
                <a:latin typeface="Arial"/>
                <a:ea typeface="Arial"/>
                <a:cs typeface="Arial"/>
                <a:sym typeface="Arial"/>
              </a:rPr>
              <a:t>than</a:t>
            </a:r>
            <a:r>
              <a:rPr lang="nl-NL" sz="1200">
                <a:solidFill>
                  <a:srgbClr val="333333"/>
                </a:solidFill>
                <a:highlight>
                  <a:srgbClr val="FFFFFF"/>
                </a:highlight>
                <a:latin typeface="Arial"/>
                <a:ea typeface="Arial"/>
                <a:cs typeface="Arial"/>
                <a:sym typeface="Arial"/>
              </a:rPr>
              <a:t> 21 </a:t>
            </a:r>
            <a:r>
              <a:rPr lang="nl-NL" sz="1200" err="1">
                <a:solidFill>
                  <a:srgbClr val="333333"/>
                </a:solidFill>
                <a:highlight>
                  <a:srgbClr val="FFFFFF"/>
                </a:highlight>
                <a:latin typeface="Arial"/>
                <a:ea typeface="Arial"/>
                <a:cs typeface="Arial"/>
                <a:sym typeface="Arial"/>
              </a:rPr>
              <a:t>million</a:t>
            </a:r>
            <a:r>
              <a:rPr lang="nl-NL" sz="1200">
                <a:solidFill>
                  <a:srgbClr val="333333"/>
                </a:solidFill>
                <a:highlight>
                  <a:srgbClr val="FFFFFF"/>
                </a:highlight>
                <a:latin typeface="Arial"/>
                <a:ea typeface="Arial"/>
                <a:cs typeface="Arial"/>
                <a:sym typeface="Arial"/>
              </a:rPr>
              <a:t> micro, small </a:t>
            </a:r>
            <a:r>
              <a:rPr lang="nl-NL" sz="1200" err="1">
                <a:solidFill>
                  <a:srgbClr val="333333"/>
                </a:solidFill>
                <a:highlight>
                  <a:srgbClr val="FFFFFF"/>
                </a:highlight>
                <a:latin typeface="Arial"/>
                <a:ea typeface="Arial"/>
                <a:cs typeface="Arial"/>
                <a:sym typeface="Arial"/>
              </a:rPr>
              <a:t>and</a:t>
            </a:r>
            <a:r>
              <a:rPr lang="nl-NL" sz="1200">
                <a:solidFill>
                  <a:srgbClr val="333333"/>
                </a:solidFill>
                <a:highlight>
                  <a:srgbClr val="FFFFFF"/>
                </a:highlight>
                <a:latin typeface="Arial"/>
                <a:ea typeface="Arial"/>
                <a:cs typeface="Arial"/>
                <a:sym typeface="Arial"/>
              </a:rPr>
              <a:t> medium-</a:t>
            </a:r>
            <a:r>
              <a:rPr lang="nl-NL" sz="1200" err="1">
                <a:solidFill>
                  <a:srgbClr val="333333"/>
                </a:solidFill>
                <a:highlight>
                  <a:srgbClr val="FFFFFF"/>
                </a:highlight>
                <a:latin typeface="Arial"/>
                <a:ea typeface="Arial"/>
                <a:cs typeface="Arial"/>
                <a:sym typeface="Arial"/>
              </a:rPr>
              <a:t>sized</a:t>
            </a:r>
            <a:r>
              <a:rPr lang="nl-NL" sz="1200">
                <a:solidFill>
                  <a:srgbClr val="333333"/>
                </a:solidFill>
                <a:highlight>
                  <a:srgbClr val="FFFFFF"/>
                </a:highlight>
                <a:latin typeface="Arial"/>
                <a:ea typeface="Arial"/>
                <a:cs typeface="Arial"/>
                <a:sym typeface="Arial"/>
              </a:rPr>
              <a:t> </a:t>
            </a:r>
            <a:r>
              <a:rPr lang="nl-NL" sz="1200" err="1">
                <a:solidFill>
                  <a:srgbClr val="333333"/>
                </a:solidFill>
                <a:highlight>
                  <a:srgbClr val="FFFFFF"/>
                </a:highlight>
                <a:latin typeface="Arial"/>
                <a:ea typeface="Arial"/>
                <a:cs typeface="Arial"/>
                <a:sym typeface="Arial"/>
              </a:rPr>
              <a:t>SMEs</a:t>
            </a:r>
            <a:r>
              <a:rPr lang="nl-NL" sz="1200">
                <a:solidFill>
                  <a:srgbClr val="333333"/>
                </a:solidFill>
                <a:highlight>
                  <a:srgbClr val="FFFFFF"/>
                </a:highlight>
                <a:latin typeface="Arial"/>
                <a:ea typeface="Arial"/>
                <a:cs typeface="Arial"/>
                <a:sym typeface="Arial"/>
              </a:rPr>
              <a:t> </a:t>
            </a:r>
            <a:r>
              <a:rPr lang="nl-NL" sz="1200" err="1">
                <a:solidFill>
                  <a:srgbClr val="333333"/>
                </a:solidFill>
                <a:highlight>
                  <a:srgbClr val="FFFFFF"/>
                </a:highlight>
                <a:latin typeface="Arial"/>
                <a:ea typeface="Arial"/>
                <a:cs typeface="Arial"/>
                <a:sym typeface="Arial"/>
              </a:rPr>
              <a:t>were</a:t>
            </a:r>
            <a:r>
              <a:rPr lang="nl-NL" sz="1200">
                <a:solidFill>
                  <a:srgbClr val="333333"/>
                </a:solidFill>
                <a:highlight>
                  <a:srgbClr val="FFFFFF"/>
                </a:highlight>
                <a:latin typeface="Arial"/>
                <a:ea typeface="Arial"/>
                <a:cs typeface="Arial"/>
                <a:sym typeface="Arial"/>
              </a:rPr>
              <a:t> </a:t>
            </a:r>
            <a:r>
              <a:rPr lang="nl-NL" sz="1200" err="1">
                <a:solidFill>
                  <a:srgbClr val="333333"/>
                </a:solidFill>
                <a:highlight>
                  <a:srgbClr val="FFFFFF"/>
                </a:highlight>
                <a:latin typeface="Arial"/>
                <a:ea typeface="Arial"/>
                <a:cs typeface="Arial"/>
                <a:sym typeface="Arial"/>
              </a:rPr>
              <a:t>active</a:t>
            </a:r>
            <a:r>
              <a:rPr lang="nl-NL" sz="1200">
                <a:solidFill>
                  <a:srgbClr val="333333"/>
                </a:solidFill>
                <a:highlight>
                  <a:srgbClr val="FFFFFF"/>
                </a:highlight>
                <a:latin typeface="Arial"/>
                <a:ea typeface="Arial"/>
                <a:cs typeface="Arial"/>
                <a:sym typeface="Arial"/>
              </a:rPr>
              <a:t> in </a:t>
            </a:r>
            <a:r>
              <a:rPr lang="nl-NL" sz="1200" err="1">
                <a:solidFill>
                  <a:srgbClr val="333333"/>
                </a:solidFill>
                <a:highlight>
                  <a:srgbClr val="FFFFFF"/>
                </a:highlight>
                <a:latin typeface="Arial"/>
                <a:ea typeface="Arial"/>
                <a:cs typeface="Arial"/>
                <a:sym typeface="Arial"/>
              </a:rPr>
              <a:t>the</a:t>
            </a:r>
            <a:r>
              <a:rPr lang="nl-NL" sz="1200">
                <a:solidFill>
                  <a:srgbClr val="333333"/>
                </a:solidFill>
                <a:highlight>
                  <a:srgbClr val="FFFFFF"/>
                </a:highlight>
                <a:latin typeface="Arial"/>
                <a:ea typeface="Arial"/>
                <a:cs typeface="Arial"/>
                <a:sym typeface="Arial"/>
              </a:rPr>
              <a:t> EU27, accounting </a:t>
            </a:r>
            <a:r>
              <a:rPr lang="nl-NL" sz="1200" err="1">
                <a:solidFill>
                  <a:srgbClr val="333333"/>
                </a:solidFill>
                <a:highlight>
                  <a:srgbClr val="FFFFFF"/>
                </a:highlight>
                <a:latin typeface="Arial"/>
                <a:ea typeface="Arial"/>
                <a:cs typeface="Arial"/>
                <a:sym typeface="Arial"/>
              </a:rPr>
              <a:t>for</a:t>
            </a:r>
            <a:r>
              <a:rPr lang="nl-NL" sz="1200">
                <a:solidFill>
                  <a:srgbClr val="333333"/>
                </a:solidFill>
                <a:highlight>
                  <a:srgbClr val="FFFFFF"/>
                </a:highlight>
                <a:latin typeface="Arial"/>
                <a:ea typeface="Arial"/>
                <a:cs typeface="Arial"/>
                <a:sym typeface="Arial"/>
              </a:rPr>
              <a:t> 99.8% of all </a:t>
            </a:r>
            <a:r>
              <a:rPr lang="nl-NL" sz="1200" err="1">
                <a:solidFill>
                  <a:srgbClr val="333333"/>
                </a:solidFill>
                <a:highlight>
                  <a:srgbClr val="FFFFFF"/>
                </a:highlight>
                <a:latin typeface="Arial"/>
                <a:ea typeface="Arial"/>
                <a:cs typeface="Arial"/>
                <a:sym typeface="Arial"/>
              </a:rPr>
              <a:t>enterprises</a:t>
            </a:r>
            <a:r>
              <a:rPr lang="nl-NL" sz="1200">
                <a:solidFill>
                  <a:srgbClr val="333333"/>
                </a:solidFill>
                <a:highlight>
                  <a:srgbClr val="FFFFFF"/>
                </a:highlight>
                <a:latin typeface="Arial"/>
                <a:ea typeface="Arial"/>
                <a:cs typeface="Arial"/>
                <a:sym typeface="Arial"/>
              </a:rPr>
              <a:t> in </a:t>
            </a:r>
            <a:r>
              <a:rPr lang="nl-NL" sz="1200" err="1">
                <a:solidFill>
                  <a:srgbClr val="333333"/>
                </a:solidFill>
                <a:highlight>
                  <a:srgbClr val="FFFFFF"/>
                </a:highlight>
                <a:latin typeface="Arial"/>
                <a:ea typeface="Arial"/>
                <a:cs typeface="Arial"/>
                <a:sym typeface="Arial"/>
              </a:rPr>
              <a:t>the</a:t>
            </a:r>
            <a:r>
              <a:rPr lang="nl-NL" sz="1200">
                <a:solidFill>
                  <a:srgbClr val="333333"/>
                </a:solidFill>
                <a:highlight>
                  <a:srgbClr val="FFFFFF"/>
                </a:highlight>
                <a:latin typeface="Arial"/>
                <a:ea typeface="Arial"/>
                <a:cs typeface="Arial"/>
                <a:sym typeface="Arial"/>
              </a:rPr>
              <a:t> EU-27 non-financial business sector (NFBS). Of </a:t>
            </a:r>
            <a:r>
              <a:rPr lang="nl-NL" sz="1200" err="1">
                <a:solidFill>
                  <a:srgbClr val="333333"/>
                </a:solidFill>
                <a:highlight>
                  <a:srgbClr val="FFFFFF"/>
                </a:highlight>
                <a:latin typeface="Arial"/>
                <a:ea typeface="Arial"/>
                <a:cs typeface="Arial"/>
                <a:sym typeface="Arial"/>
              </a:rPr>
              <a:t>this</a:t>
            </a:r>
            <a:r>
              <a:rPr lang="nl-NL" sz="1200">
                <a:solidFill>
                  <a:srgbClr val="333333"/>
                </a:solidFill>
                <a:highlight>
                  <a:srgbClr val="FFFFFF"/>
                </a:highlight>
                <a:latin typeface="Arial"/>
                <a:ea typeface="Arial"/>
                <a:cs typeface="Arial"/>
                <a:sym typeface="Arial"/>
              </a:rPr>
              <a:t> </a:t>
            </a:r>
            <a:r>
              <a:rPr lang="nl-NL" sz="1200" err="1">
                <a:solidFill>
                  <a:srgbClr val="333333"/>
                </a:solidFill>
                <a:highlight>
                  <a:srgbClr val="FFFFFF"/>
                </a:highlight>
                <a:latin typeface="Arial"/>
                <a:ea typeface="Arial"/>
                <a:cs typeface="Arial"/>
                <a:sym typeface="Arial"/>
              </a:rPr>
              <a:t>total</a:t>
            </a:r>
            <a:r>
              <a:rPr lang="nl-NL" sz="1200">
                <a:solidFill>
                  <a:srgbClr val="333333"/>
                </a:solidFill>
                <a:highlight>
                  <a:srgbClr val="FFFFFF"/>
                </a:highlight>
                <a:latin typeface="Arial"/>
                <a:ea typeface="Arial"/>
                <a:cs typeface="Arial"/>
                <a:sym typeface="Arial"/>
              </a:rPr>
              <a:t>, 93% </a:t>
            </a:r>
            <a:r>
              <a:rPr lang="nl-NL" sz="1200" err="1">
                <a:solidFill>
                  <a:srgbClr val="333333"/>
                </a:solidFill>
                <a:highlight>
                  <a:srgbClr val="FFFFFF"/>
                </a:highlight>
                <a:latin typeface="Arial"/>
                <a:ea typeface="Arial"/>
                <a:cs typeface="Arial"/>
                <a:sym typeface="Arial"/>
              </a:rPr>
              <a:t>were</a:t>
            </a:r>
            <a:r>
              <a:rPr lang="nl-NL" sz="1200">
                <a:solidFill>
                  <a:srgbClr val="333333"/>
                </a:solidFill>
                <a:highlight>
                  <a:srgbClr val="FFFFFF"/>
                </a:highlight>
                <a:latin typeface="Arial"/>
                <a:ea typeface="Arial"/>
                <a:cs typeface="Arial"/>
                <a:sym typeface="Arial"/>
              </a:rPr>
              <a:t> micro </a:t>
            </a:r>
            <a:r>
              <a:rPr lang="nl-NL" sz="1200" err="1">
                <a:solidFill>
                  <a:srgbClr val="333333"/>
                </a:solidFill>
                <a:highlight>
                  <a:srgbClr val="FFFFFF"/>
                </a:highlight>
                <a:latin typeface="Arial"/>
                <a:ea typeface="Arial"/>
                <a:cs typeface="Arial"/>
                <a:sym typeface="Arial"/>
              </a:rPr>
              <a:t>SMEs</a:t>
            </a:r>
            <a:r>
              <a:rPr lang="nl-NL" sz="1200">
                <a:solidFill>
                  <a:srgbClr val="333333"/>
                </a:solidFill>
                <a:highlight>
                  <a:srgbClr val="FFFFFF"/>
                </a:highlight>
                <a:latin typeface="Arial"/>
                <a:ea typeface="Arial"/>
                <a:cs typeface="Arial"/>
                <a:sym typeface="Arial"/>
              </a:rPr>
              <a:t>.</a:t>
            </a:r>
            <a:endParaRPr/>
          </a:p>
          <a:p>
            <a:pPr marL="0" lvl="0" indent="0" algn="l" rtl="0">
              <a:lnSpc>
                <a:spcPct val="100000"/>
              </a:lnSpc>
              <a:spcBef>
                <a:spcPts val="0"/>
              </a:spcBef>
              <a:spcAft>
                <a:spcPts val="0"/>
              </a:spcAft>
              <a:buClr>
                <a:srgbClr val="333333"/>
              </a:buClr>
              <a:buSzPts val="1400"/>
              <a:buFont typeface="Arial"/>
              <a:buNone/>
            </a:pPr>
            <a:r>
              <a:rPr lang="nl-NL" sz="1200" err="1">
                <a:solidFill>
                  <a:srgbClr val="333333"/>
                </a:solidFill>
                <a:highlight>
                  <a:srgbClr val="FFFFFF"/>
                </a:highlight>
                <a:latin typeface="Arial"/>
                <a:ea typeface="Arial"/>
                <a:cs typeface="Arial"/>
                <a:sym typeface="Arial"/>
              </a:rPr>
              <a:t>Furthermore</a:t>
            </a:r>
            <a:r>
              <a:rPr lang="nl-NL" sz="1200">
                <a:solidFill>
                  <a:srgbClr val="333333"/>
                </a:solidFill>
                <a:highlight>
                  <a:srgbClr val="FFFFFF"/>
                </a:highlight>
                <a:latin typeface="Arial"/>
                <a:ea typeface="Arial"/>
                <a:cs typeface="Arial"/>
                <a:sym typeface="Arial"/>
              </a:rPr>
              <a:t>, 53% of </a:t>
            </a:r>
            <a:r>
              <a:rPr lang="nl-NL" sz="1200" err="1">
                <a:solidFill>
                  <a:srgbClr val="333333"/>
                </a:solidFill>
                <a:highlight>
                  <a:srgbClr val="FFFFFF"/>
                </a:highlight>
                <a:latin typeface="Arial"/>
                <a:ea typeface="Arial"/>
                <a:cs typeface="Arial"/>
                <a:sym typeface="Arial"/>
              </a:rPr>
              <a:t>the</a:t>
            </a:r>
            <a:r>
              <a:rPr lang="nl-NL" sz="1200">
                <a:solidFill>
                  <a:srgbClr val="333333"/>
                </a:solidFill>
                <a:highlight>
                  <a:srgbClr val="FFFFFF"/>
                </a:highlight>
                <a:latin typeface="Arial"/>
                <a:ea typeface="Arial"/>
                <a:cs typeface="Arial"/>
                <a:sym typeface="Arial"/>
              </a:rPr>
              <a:t> </a:t>
            </a:r>
            <a:r>
              <a:rPr lang="nl-NL" sz="1200" err="1">
                <a:solidFill>
                  <a:srgbClr val="333333"/>
                </a:solidFill>
                <a:highlight>
                  <a:srgbClr val="FFFFFF"/>
                </a:highlight>
                <a:latin typeface="Arial"/>
                <a:ea typeface="Arial"/>
                <a:cs typeface="Arial"/>
                <a:sym typeface="Arial"/>
              </a:rPr>
              <a:t>total</a:t>
            </a:r>
            <a:r>
              <a:rPr lang="nl-NL" sz="1200">
                <a:solidFill>
                  <a:srgbClr val="333333"/>
                </a:solidFill>
                <a:highlight>
                  <a:srgbClr val="FFFFFF"/>
                </a:highlight>
                <a:latin typeface="Arial"/>
                <a:ea typeface="Arial"/>
                <a:cs typeface="Arial"/>
                <a:sym typeface="Arial"/>
              </a:rPr>
              <a:t> </a:t>
            </a:r>
            <a:r>
              <a:rPr lang="nl-NL" sz="1200" err="1">
                <a:solidFill>
                  <a:srgbClr val="333333"/>
                </a:solidFill>
                <a:highlight>
                  <a:srgbClr val="FFFFFF"/>
                </a:highlight>
                <a:latin typeface="Arial"/>
                <a:ea typeface="Arial"/>
                <a:cs typeface="Arial"/>
                <a:sym typeface="Arial"/>
              </a:rPr>
              <a:t>value</a:t>
            </a:r>
            <a:r>
              <a:rPr lang="nl-NL" sz="1200">
                <a:solidFill>
                  <a:srgbClr val="333333"/>
                </a:solidFill>
                <a:highlight>
                  <a:srgbClr val="FFFFFF"/>
                </a:highlight>
                <a:latin typeface="Arial"/>
                <a:ea typeface="Arial"/>
                <a:cs typeface="Arial"/>
                <a:sym typeface="Arial"/>
              </a:rPr>
              <a:t> </a:t>
            </a:r>
            <a:r>
              <a:rPr lang="nl-NL" sz="1200" err="1">
                <a:solidFill>
                  <a:srgbClr val="333333"/>
                </a:solidFill>
                <a:highlight>
                  <a:srgbClr val="FFFFFF"/>
                </a:highlight>
                <a:latin typeface="Arial"/>
                <a:ea typeface="Arial"/>
                <a:cs typeface="Arial"/>
                <a:sym typeface="Arial"/>
              </a:rPr>
              <a:t>added</a:t>
            </a:r>
            <a:r>
              <a:rPr lang="nl-NL" sz="1200">
                <a:solidFill>
                  <a:srgbClr val="333333"/>
                </a:solidFill>
                <a:highlight>
                  <a:srgbClr val="FFFFFF"/>
                </a:highlight>
                <a:latin typeface="Arial"/>
                <a:ea typeface="Arial"/>
                <a:cs typeface="Arial"/>
                <a:sym typeface="Arial"/>
              </a:rPr>
              <a:t> </a:t>
            </a:r>
            <a:r>
              <a:rPr lang="nl-NL" sz="1200" err="1">
                <a:solidFill>
                  <a:srgbClr val="333333"/>
                </a:solidFill>
                <a:highlight>
                  <a:srgbClr val="FFFFFF"/>
                </a:highlight>
                <a:latin typeface="Arial"/>
                <a:ea typeface="Arial"/>
                <a:cs typeface="Arial"/>
                <a:sym typeface="Arial"/>
              </a:rPr>
              <a:t>produced</a:t>
            </a:r>
            <a:r>
              <a:rPr lang="nl-NL" sz="1200">
                <a:solidFill>
                  <a:srgbClr val="333333"/>
                </a:solidFill>
                <a:highlight>
                  <a:srgbClr val="FFFFFF"/>
                </a:highlight>
                <a:latin typeface="Arial"/>
                <a:ea typeface="Arial"/>
                <a:cs typeface="Arial"/>
                <a:sym typeface="Arial"/>
              </a:rPr>
              <a:t> by </a:t>
            </a:r>
            <a:r>
              <a:rPr lang="nl-NL" sz="1200" err="1">
                <a:solidFill>
                  <a:srgbClr val="333333"/>
                </a:solidFill>
                <a:highlight>
                  <a:srgbClr val="FFFFFF"/>
                </a:highlight>
                <a:latin typeface="Arial"/>
                <a:ea typeface="Arial"/>
                <a:cs typeface="Arial"/>
                <a:sym typeface="Arial"/>
              </a:rPr>
              <a:t>the</a:t>
            </a:r>
            <a:r>
              <a:rPr lang="nl-NL" sz="1200">
                <a:solidFill>
                  <a:srgbClr val="333333"/>
                </a:solidFill>
                <a:highlight>
                  <a:srgbClr val="FFFFFF"/>
                </a:highlight>
                <a:latin typeface="Arial"/>
                <a:ea typeface="Arial"/>
                <a:cs typeface="Arial"/>
                <a:sym typeface="Arial"/>
              </a:rPr>
              <a:t> EU27 NFBS </a:t>
            </a:r>
            <a:r>
              <a:rPr lang="nl-NL" sz="1200" err="1">
                <a:solidFill>
                  <a:srgbClr val="333333"/>
                </a:solidFill>
                <a:highlight>
                  <a:srgbClr val="FFFFFF"/>
                </a:highlight>
                <a:latin typeface="Arial"/>
                <a:ea typeface="Arial"/>
                <a:cs typeface="Arial"/>
                <a:sym typeface="Arial"/>
              </a:rPr>
              <a:t>and</a:t>
            </a:r>
            <a:r>
              <a:rPr lang="nl-NL" sz="1200">
                <a:solidFill>
                  <a:srgbClr val="333333"/>
                </a:solidFill>
                <a:highlight>
                  <a:srgbClr val="FFFFFF"/>
                </a:highlight>
                <a:latin typeface="Arial"/>
                <a:ea typeface="Arial"/>
                <a:cs typeface="Arial"/>
                <a:sym typeface="Arial"/>
              </a:rPr>
              <a:t> 65% of </a:t>
            </a:r>
            <a:r>
              <a:rPr lang="nl-NL" sz="1200" err="1">
                <a:solidFill>
                  <a:srgbClr val="333333"/>
                </a:solidFill>
                <a:highlight>
                  <a:srgbClr val="FFFFFF"/>
                </a:highlight>
                <a:latin typeface="Arial"/>
                <a:ea typeface="Arial"/>
                <a:cs typeface="Arial"/>
                <a:sym typeface="Arial"/>
              </a:rPr>
              <a:t>total</a:t>
            </a:r>
            <a:r>
              <a:rPr lang="nl-NL" sz="1200">
                <a:solidFill>
                  <a:srgbClr val="333333"/>
                </a:solidFill>
                <a:highlight>
                  <a:srgbClr val="FFFFFF"/>
                </a:highlight>
                <a:latin typeface="Arial"/>
                <a:ea typeface="Arial"/>
                <a:cs typeface="Arial"/>
                <a:sym typeface="Arial"/>
              </a:rPr>
              <a:t> EU-27 NFBS </a:t>
            </a:r>
            <a:r>
              <a:rPr lang="nl-NL" sz="1200" err="1">
                <a:solidFill>
                  <a:srgbClr val="333333"/>
                </a:solidFill>
                <a:highlight>
                  <a:srgbClr val="FFFFFF"/>
                </a:highlight>
                <a:latin typeface="Arial"/>
                <a:ea typeface="Arial"/>
                <a:cs typeface="Arial"/>
                <a:sym typeface="Arial"/>
              </a:rPr>
              <a:t>employment</a:t>
            </a:r>
            <a:r>
              <a:rPr lang="nl-NL" sz="1200">
                <a:solidFill>
                  <a:srgbClr val="333333"/>
                </a:solidFill>
                <a:highlight>
                  <a:srgbClr val="FFFFFF"/>
                </a:highlight>
                <a:latin typeface="Arial"/>
                <a:ea typeface="Arial"/>
                <a:cs typeface="Arial"/>
                <a:sym typeface="Arial"/>
              </a:rPr>
              <a:t> was </a:t>
            </a:r>
            <a:r>
              <a:rPr lang="nl-NL" sz="1200" err="1">
                <a:solidFill>
                  <a:srgbClr val="333333"/>
                </a:solidFill>
                <a:highlight>
                  <a:srgbClr val="FFFFFF"/>
                </a:highlight>
                <a:latin typeface="Arial"/>
                <a:ea typeface="Arial"/>
                <a:cs typeface="Arial"/>
                <a:sym typeface="Arial"/>
              </a:rPr>
              <a:t>generated</a:t>
            </a:r>
            <a:r>
              <a:rPr lang="nl-NL" sz="1200">
                <a:solidFill>
                  <a:srgbClr val="333333"/>
                </a:solidFill>
                <a:highlight>
                  <a:srgbClr val="FFFFFF"/>
                </a:highlight>
                <a:latin typeface="Arial"/>
                <a:ea typeface="Arial"/>
                <a:cs typeface="Arial"/>
                <a:sym typeface="Arial"/>
              </a:rPr>
              <a:t> by EU-27 </a:t>
            </a:r>
            <a:r>
              <a:rPr lang="nl-NL" sz="1200" err="1">
                <a:solidFill>
                  <a:srgbClr val="333333"/>
                </a:solidFill>
                <a:highlight>
                  <a:srgbClr val="FFFFFF"/>
                </a:highlight>
                <a:latin typeface="Arial"/>
                <a:ea typeface="Arial"/>
                <a:cs typeface="Arial"/>
                <a:sym typeface="Arial"/>
              </a:rPr>
              <a:t>SMEs</a:t>
            </a:r>
            <a:r>
              <a:rPr lang="nl-NL" sz="1200">
                <a:solidFill>
                  <a:srgbClr val="333333"/>
                </a:solidFill>
                <a:highlight>
                  <a:srgbClr val="FFFFFF"/>
                </a:highlight>
                <a:latin typeface="Arial"/>
                <a:ea typeface="Arial"/>
                <a:cs typeface="Arial"/>
                <a:sym typeface="Arial"/>
              </a:rPr>
              <a:t> in 2020. </a:t>
            </a:r>
            <a:endParaRPr sz="1200">
              <a:solidFill>
                <a:srgbClr val="333333"/>
              </a:solidFill>
              <a:highlight>
                <a:srgbClr val="FFFFFF"/>
              </a:highlight>
              <a:latin typeface="Arial"/>
              <a:ea typeface="Arial"/>
              <a:cs typeface="Arial"/>
              <a:sym typeface="Arial"/>
            </a:endParaRPr>
          </a:p>
          <a:p>
            <a:pPr marL="444500" lvl="0" indent="-444500" algn="l" rtl="0">
              <a:spcBef>
                <a:spcPts val="0"/>
              </a:spcBef>
              <a:spcAft>
                <a:spcPts val="0"/>
              </a:spcAft>
              <a:buClr>
                <a:schemeClr val="dk1"/>
              </a:buClr>
              <a:buSzPts val="1900"/>
              <a:buFont typeface="Arial"/>
              <a:buNone/>
            </a:pPr>
            <a:r>
              <a:rPr lang="nl-NL">
                <a:latin typeface="Arial"/>
                <a:ea typeface="Arial"/>
                <a:cs typeface="Arial"/>
                <a:sym typeface="Arial"/>
              </a:rPr>
              <a:t>Definition:</a:t>
            </a:r>
            <a:endParaRPr sz="2800">
              <a:latin typeface="Arial"/>
              <a:ea typeface="Arial"/>
              <a:cs typeface="Arial"/>
              <a:sym typeface="Arial"/>
            </a:endParaRPr>
          </a:p>
          <a:p>
            <a:pPr marL="171450" lvl="0" indent="-171450" algn="l" rtl="0">
              <a:spcBef>
                <a:spcPts val="0"/>
              </a:spcBef>
              <a:spcAft>
                <a:spcPts val="0"/>
              </a:spcAft>
              <a:buClr>
                <a:schemeClr val="dk1"/>
              </a:buClr>
              <a:buSzPts val="1900"/>
              <a:buFont typeface="Arial" panose="020B0604020202020204" pitchFamily="34" charset="0"/>
              <a:buChar char="•"/>
            </a:pPr>
            <a:r>
              <a:rPr lang="nl-NL">
                <a:latin typeface="Arial"/>
                <a:ea typeface="Arial"/>
                <a:cs typeface="Arial"/>
                <a:sym typeface="Arial"/>
              </a:rPr>
              <a:t>SME: 10-249 employees, turnover &lt;50mln€, </a:t>
            </a:r>
            <a:r>
              <a:rPr lang="nl-NL" err="1">
                <a:latin typeface="Arial"/>
                <a:ea typeface="Arial"/>
                <a:cs typeface="Arial"/>
                <a:sym typeface="Arial"/>
              </a:rPr>
              <a:t>balance</a:t>
            </a:r>
            <a:r>
              <a:rPr lang="nl-NL">
                <a:latin typeface="Arial"/>
                <a:ea typeface="Arial"/>
                <a:cs typeface="Arial"/>
                <a:sym typeface="Arial"/>
              </a:rPr>
              <a:t> sheet </a:t>
            </a:r>
            <a:r>
              <a:rPr lang="nl-NL" err="1">
                <a:latin typeface="Arial"/>
                <a:ea typeface="Arial"/>
                <a:cs typeface="Arial"/>
                <a:sym typeface="Arial"/>
              </a:rPr>
              <a:t>total</a:t>
            </a:r>
            <a:r>
              <a:rPr lang="nl-NL">
                <a:latin typeface="Arial"/>
                <a:ea typeface="Arial"/>
                <a:cs typeface="Arial"/>
                <a:sym typeface="Arial"/>
              </a:rPr>
              <a:t> &lt;43mln€</a:t>
            </a:r>
            <a:endParaRPr sz="2800">
              <a:latin typeface="Arial"/>
              <a:ea typeface="Arial"/>
              <a:cs typeface="Arial"/>
              <a:sym typeface="Arial"/>
            </a:endParaRPr>
          </a:p>
          <a:p>
            <a:pPr marL="171450" lvl="0" indent="-171450" algn="l" rtl="0">
              <a:spcBef>
                <a:spcPts val="0"/>
              </a:spcBef>
              <a:spcAft>
                <a:spcPts val="0"/>
              </a:spcAft>
              <a:buClr>
                <a:schemeClr val="dk1"/>
              </a:buClr>
              <a:buSzPts val="1900"/>
              <a:buFont typeface="Arial" panose="020B0604020202020204" pitchFamily="34" charset="0"/>
              <a:buChar char="•"/>
            </a:pPr>
            <a:r>
              <a:rPr lang="nl-NL">
                <a:latin typeface="Arial"/>
                <a:ea typeface="Arial"/>
                <a:cs typeface="Arial"/>
                <a:sym typeface="Arial"/>
              </a:rPr>
              <a:t>Micro SME: have </a:t>
            </a:r>
            <a:r>
              <a:rPr lang="nl-NL" err="1">
                <a:latin typeface="Arial"/>
                <a:ea typeface="Arial"/>
                <a:cs typeface="Arial"/>
                <a:sym typeface="Arial"/>
              </a:rPr>
              <a:t>fewer</a:t>
            </a:r>
            <a:r>
              <a:rPr lang="nl-NL">
                <a:latin typeface="Arial"/>
                <a:ea typeface="Arial"/>
                <a:cs typeface="Arial"/>
                <a:sym typeface="Arial"/>
              </a:rPr>
              <a:t> </a:t>
            </a:r>
            <a:r>
              <a:rPr lang="nl-NL" err="1">
                <a:latin typeface="Arial"/>
                <a:ea typeface="Arial"/>
                <a:cs typeface="Arial"/>
                <a:sym typeface="Arial"/>
              </a:rPr>
              <a:t>than</a:t>
            </a:r>
            <a:r>
              <a:rPr lang="nl-NL">
                <a:latin typeface="Arial"/>
                <a:ea typeface="Arial"/>
                <a:cs typeface="Arial"/>
                <a:sym typeface="Arial"/>
              </a:rPr>
              <a:t> 10 employees, turnover &lt;2mln€</a:t>
            </a:r>
            <a:endParaRPr>
              <a:solidFill>
                <a:srgbClr val="333333"/>
              </a:solidFill>
              <a:highlight>
                <a:srgbClr val="FFFFFF"/>
              </a:highlight>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Calibri"/>
              <a:buNone/>
            </a:pPr>
            <a:endParaRPr sz="1200">
              <a:solidFill>
                <a:srgbClr val="333333"/>
              </a:solidFill>
              <a:highlight>
                <a:srgbClr val="FFFFFF"/>
              </a:highlight>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Calibri"/>
              <a:buNone/>
            </a:pPr>
            <a:endParaRPr sz="1200">
              <a:solidFill>
                <a:srgbClr val="333333"/>
              </a:solidFill>
              <a:highlight>
                <a:srgbClr val="FFFFFF"/>
              </a:highlight>
              <a:latin typeface="Arial"/>
              <a:ea typeface="Arial"/>
              <a:cs typeface="Arial"/>
              <a:sym typeface="Arial"/>
            </a:endParaRPr>
          </a:p>
          <a:p>
            <a:pPr marL="0" lvl="0" indent="0" algn="l" rtl="0">
              <a:lnSpc>
                <a:spcPct val="100000"/>
              </a:lnSpc>
              <a:spcBef>
                <a:spcPts val="0"/>
              </a:spcBef>
              <a:spcAft>
                <a:spcPts val="0"/>
              </a:spcAft>
              <a:buClr>
                <a:srgbClr val="333333"/>
              </a:buClr>
              <a:buSzPts val="1400"/>
              <a:buFont typeface="Arial"/>
              <a:buNone/>
            </a:pPr>
            <a:r>
              <a:rPr lang="nl-NL" sz="1200">
                <a:solidFill>
                  <a:srgbClr val="333333"/>
                </a:solidFill>
                <a:highlight>
                  <a:srgbClr val="FFFFFF"/>
                </a:highlight>
                <a:latin typeface="Arial"/>
                <a:ea typeface="Arial"/>
                <a:cs typeface="Arial"/>
                <a:sym typeface="Arial"/>
              </a:rPr>
              <a:t>Reference: </a:t>
            </a:r>
            <a:r>
              <a:rPr lang="nl-NL" sz="1200" err="1">
                <a:solidFill>
                  <a:srgbClr val="333333"/>
                </a:solidFill>
                <a:highlight>
                  <a:srgbClr val="FFFFFF"/>
                </a:highlight>
                <a:latin typeface="Arial"/>
                <a:ea typeface="Arial"/>
                <a:cs typeface="Arial"/>
                <a:sym typeface="Arial"/>
              </a:rPr>
              <a:t>Annual</a:t>
            </a:r>
            <a:r>
              <a:rPr lang="nl-NL" sz="1200">
                <a:solidFill>
                  <a:srgbClr val="333333"/>
                </a:solidFill>
                <a:highlight>
                  <a:srgbClr val="FFFFFF"/>
                </a:highlight>
                <a:latin typeface="Arial"/>
                <a:ea typeface="Arial"/>
                <a:cs typeface="Arial"/>
                <a:sym typeface="Arial"/>
              </a:rPr>
              <a:t> Report on European </a:t>
            </a:r>
            <a:r>
              <a:rPr lang="nl-NL" sz="1200" err="1">
                <a:solidFill>
                  <a:srgbClr val="333333"/>
                </a:solidFill>
                <a:highlight>
                  <a:srgbClr val="FFFFFF"/>
                </a:highlight>
                <a:latin typeface="Arial"/>
                <a:ea typeface="Arial"/>
                <a:cs typeface="Arial"/>
                <a:sym typeface="Arial"/>
              </a:rPr>
              <a:t>SMEs</a:t>
            </a:r>
            <a:r>
              <a:rPr lang="nl-NL" sz="1200">
                <a:solidFill>
                  <a:srgbClr val="333333"/>
                </a:solidFill>
                <a:highlight>
                  <a:srgbClr val="FFFFFF"/>
                </a:highlight>
                <a:latin typeface="Arial"/>
                <a:ea typeface="Arial"/>
                <a:cs typeface="Arial"/>
                <a:sym typeface="Arial"/>
              </a:rPr>
              <a:t> 2020/2021, </a:t>
            </a:r>
            <a:r>
              <a:rPr lang="nl-NL" sz="1200" err="1">
                <a:solidFill>
                  <a:srgbClr val="333333"/>
                </a:solidFill>
                <a:highlight>
                  <a:srgbClr val="FFFFFF"/>
                </a:highlight>
                <a:latin typeface="Arial"/>
                <a:ea typeface="Arial"/>
                <a:cs typeface="Arial"/>
                <a:sym typeface="Arial"/>
              </a:rPr>
              <a:t>doi</a:t>
            </a:r>
            <a:r>
              <a:rPr lang="nl-NL" sz="1200">
                <a:solidFill>
                  <a:srgbClr val="333333"/>
                </a:solidFill>
                <a:highlight>
                  <a:srgbClr val="FFFFFF"/>
                </a:highlight>
                <a:latin typeface="Arial"/>
                <a:ea typeface="Arial"/>
                <a:cs typeface="Arial"/>
                <a:sym typeface="Arial"/>
              </a:rPr>
              <a:t>: 10.2826/56865 (</a:t>
            </a:r>
            <a:r>
              <a:rPr lang="nl-NL" sz="1200" u="sng">
                <a:solidFill>
                  <a:schemeClr val="hlink"/>
                </a:solidFill>
                <a:highlight>
                  <a:srgbClr val="FFFFFF"/>
                </a:highlight>
                <a:latin typeface="Arial"/>
                <a:ea typeface="Arial"/>
                <a:cs typeface="Arial"/>
                <a:sym typeface="Arial"/>
                <a:hlinkClick r:id="rId3"/>
              </a:rPr>
              <a:t>https://ec.europa.eu/docsroom/documents/46062</a:t>
            </a:r>
            <a:r>
              <a:rPr lang="nl-NL" sz="1200">
                <a:solidFill>
                  <a:srgbClr val="333333"/>
                </a:solidFill>
                <a:highlight>
                  <a:srgbClr val="FFFFFF"/>
                </a:highlight>
                <a:latin typeface="Arial"/>
                <a:ea typeface="Arial"/>
                <a:cs typeface="Arial"/>
                <a:sym typeface="Arial"/>
              </a:rPr>
              <a:t>)</a:t>
            </a:r>
            <a:br>
              <a:rPr lang="nl-NL" sz="1200">
                <a:solidFill>
                  <a:srgbClr val="333333"/>
                </a:solidFill>
                <a:highlight>
                  <a:srgbClr val="FFFFFF"/>
                </a:highlight>
                <a:latin typeface="Arial"/>
                <a:ea typeface="Arial"/>
                <a:cs typeface="Arial"/>
                <a:sym typeface="Arial"/>
              </a:rPr>
            </a:br>
            <a:br>
              <a:rPr lang="nl-NL" sz="1200">
                <a:solidFill>
                  <a:srgbClr val="333333"/>
                </a:solidFill>
                <a:highlight>
                  <a:srgbClr val="FFFFFF"/>
                </a:highlight>
                <a:latin typeface="Arial"/>
                <a:ea typeface="Arial"/>
                <a:cs typeface="Arial"/>
                <a:sym typeface="Arial"/>
              </a:rPr>
            </a:br>
            <a:endParaRPr/>
          </a:p>
        </p:txBody>
      </p:sp>
      <p:sp>
        <p:nvSpPr>
          <p:cNvPr id="376" name="Google Shape;37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nl-NL" i="1" u="none"/>
              <a:t>Note for trainer: This slide contains an animation</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On their own, SMEs do not consume huge amounts of energy. But collectively, their energy demand is a different story. SMEs collectively consume more than 13% of energy globally.</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Reference: </a:t>
            </a:r>
            <a:r>
              <a:rPr lang="nl-NL" u="sng">
                <a:solidFill>
                  <a:schemeClr val="hlink"/>
                </a:solidFill>
                <a:hlinkClick r:id="rId3"/>
              </a:rPr>
              <a:t>https://c2e2.unepdtu.org/wp-content/uploads/sites/3/2016/03/sme-2015.pdf</a:t>
            </a:r>
            <a:endParaRPr/>
          </a:p>
          <a:p>
            <a:pPr marL="0" lvl="0" indent="0" algn="l" rtl="0">
              <a:spcBef>
                <a:spcPts val="0"/>
              </a:spcBef>
              <a:spcAft>
                <a:spcPts val="0"/>
              </a:spcAft>
              <a:buNone/>
            </a:pPr>
            <a:endParaRPr/>
          </a:p>
        </p:txBody>
      </p:sp>
      <p:sp>
        <p:nvSpPr>
          <p:cNvPr id="388" name="Google Shape;38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nl-NL"/>
              <a:t>Significant opportunities exist to implement energy efficiency measures with potential for savings of up to 30%. At the same time, the adoption rate of energy efficiency measures in SMEs is low. According to the Observatory of European SMEs, fewer than 30% of SMEs in Europe have implemented any measures for conserving energy and only 4% have a comprehensive approach to energy efficiency.</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nl-NL"/>
              <a:t>Improving SMEs’ energy efficiency is a key way to increase their profitability and competitiveness. As well as reducing SMEs’ energy costs, greater energy efficiency can improve SMEs’ product quality and output, reduce risks and liabilities, enhance resilience and enable new business opportunities. Even where fuel prices are low, energy price volatility and uncertainties hamper SME growth; energy efficiency can reduce exposure.</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Arial"/>
              <a:buNone/>
            </a:pPr>
            <a:r>
              <a:rPr lang="nl-NL"/>
              <a:t>Reference: </a:t>
            </a:r>
            <a:r>
              <a:rPr lang="nl-NL" u="sng">
                <a:solidFill>
                  <a:srgbClr val="034EA2"/>
                </a:solidFill>
                <a:hlinkClick r:id="rId3">
                  <a:extLst>
                    <a:ext uri="{A12FA001-AC4F-418D-AE19-62706E023703}">
                      <ahyp:hlinkClr xmlns:ahyp="http://schemas.microsoft.com/office/drawing/2018/hyperlinkcolor" val="tx"/>
                    </a:ext>
                  </a:extLst>
                </a:hlinkClick>
              </a:rPr>
              <a:t>https://c2e2.unepdtu.org/wp-content/uploads/sites/3/2016/03/sme-2015.pdf</a:t>
            </a:r>
            <a:endParaRPr/>
          </a:p>
          <a:p>
            <a:pPr marL="0" lvl="0" indent="0" algn="l" rtl="0">
              <a:spcBef>
                <a:spcPts val="0"/>
              </a:spcBef>
              <a:spcAft>
                <a:spcPts val="0"/>
              </a:spcAft>
              <a:buNone/>
            </a:pPr>
            <a:endParaRPr/>
          </a:p>
        </p:txBody>
      </p:sp>
      <p:sp>
        <p:nvSpPr>
          <p:cNvPr id="406" name="Google Shape;4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Arial"/>
              <a:buNone/>
            </a:pPr>
            <a:r>
              <a:rPr lang="nl-NL" i="1" u="sng"/>
              <a:t>Not for trainer: </a:t>
            </a:r>
            <a:r>
              <a:rPr lang="nl-NL" i="1"/>
              <a:t>This is meant as an occasion of sharing experiences around the table. The specific type of setup should be decided by the trainer. A general discussion can be fine, without structure. Other suggestions are a “think-pair-share” activity, where trainees are given a couple of minutes to think alone about the subject, a couple of more minutes to discuss it in pairs, and finally a few minutes to discuss it all together. </a:t>
            </a:r>
            <a:endParaRPr/>
          </a:p>
          <a:p>
            <a:pPr marL="0" lvl="0" indent="0" algn="l" rtl="0">
              <a:spcBef>
                <a:spcPts val="0"/>
              </a:spcBef>
              <a:spcAft>
                <a:spcPts val="0"/>
              </a:spcAft>
              <a:buClr>
                <a:schemeClr val="dk1"/>
              </a:buClr>
              <a:buSzPts val="1400"/>
              <a:buFont typeface="Arial"/>
              <a:buNone/>
            </a:pPr>
            <a:endParaRPr i="1"/>
          </a:p>
          <a:p>
            <a:pPr marL="0" lvl="0" indent="0" algn="l" rtl="0">
              <a:spcBef>
                <a:spcPts val="0"/>
              </a:spcBef>
              <a:spcAft>
                <a:spcPts val="0"/>
              </a:spcAft>
              <a:buClr>
                <a:schemeClr val="dk1"/>
              </a:buClr>
              <a:buSzPts val="1400"/>
              <a:buFont typeface="Calibri"/>
              <a:buNone/>
            </a:pPr>
            <a:r>
              <a:rPr lang="nl-NL" i="1"/>
              <a:t>Questions that can be asked:</a:t>
            </a:r>
            <a:endParaRPr/>
          </a:p>
          <a:p>
            <a:pPr marL="457200" lvl="0" indent="-317500" algn="l" rtl="0">
              <a:spcBef>
                <a:spcPts val="0"/>
              </a:spcBef>
              <a:spcAft>
                <a:spcPts val="0"/>
              </a:spcAft>
              <a:buClr>
                <a:schemeClr val="dk1"/>
              </a:buClr>
              <a:buSzPts val="1400"/>
              <a:buFont typeface="Calibri"/>
              <a:buChar char="-"/>
            </a:pPr>
            <a:r>
              <a:rPr lang="nl-NL" i="1"/>
              <a:t>Provide examples of potential collective energy projects</a:t>
            </a:r>
            <a:endParaRPr/>
          </a:p>
          <a:p>
            <a:pPr marL="457200" lvl="0" indent="-317500" algn="l" rtl="0">
              <a:spcBef>
                <a:spcPts val="0"/>
              </a:spcBef>
              <a:spcAft>
                <a:spcPts val="0"/>
              </a:spcAft>
              <a:buClr>
                <a:schemeClr val="dk1"/>
              </a:buClr>
              <a:buSzPts val="1400"/>
              <a:buFont typeface="Calibri"/>
              <a:buChar char="-"/>
            </a:pPr>
            <a:r>
              <a:rPr lang="nl-NL" i="1"/>
              <a:t>Have you ever participated in a collective energy project?</a:t>
            </a:r>
            <a:endParaRPr/>
          </a:p>
          <a:p>
            <a:pPr marL="457200" lvl="0" indent="-317500" algn="l" rtl="0">
              <a:spcBef>
                <a:spcPts val="0"/>
              </a:spcBef>
              <a:spcAft>
                <a:spcPts val="0"/>
              </a:spcAft>
              <a:buClr>
                <a:schemeClr val="dk1"/>
              </a:buClr>
              <a:buSzPts val="1400"/>
              <a:buFont typeface="Calibri"/>
              <a:buChar char="-"/>
            </a:pPr>
            <a:r>
              <a:rPr lang="nl-NL" i="1"/>
              <a:t>If so, what did you gain from it?</a:t>
            </a:r>
            <a:endParaRPr/>
          </a:p>
        </p:txBody>
      </p:sp>
      <p:sp>
        <p:nvSpPr>
          <p:cNvPr id="424" name="Google Shape;42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nl-NL" i="1" u="sng" err="1"/>
              <a:t>Instructions</a:t>
            </a:r>
            <a:r>
              <a:rPr lang="nl-NL" i="1" u="sng"/>
              <a:t> </a:t>
            </a:r>
            <a:r>
              <a:rPr lang="nl-NL" i="1" u="sng" err="1"/>
              <a:t>to</a:t>
            </a:r>
            <a:r>
              <a:rPr lang="nl-NL" i="1" u="sng"/>
              <a:t> trainer: </a:t>
            </a:r>
            <a:r>
              <a:rPr lang="nl-NL" i="1" err="1"/>
              <a:t>This</a:t>
            </a:r>
            <a:r>
              <a:rPr lang="nl-NL" i="1"/>
              <a:t> </a:t>
            </a:r>
            <a:r>
              <a:rPr lang="nl-NL" i="1" err="1"/>
              <a:t>definition</a:t>
            </a:r>
            <a:r>
              <a:rPr lang="nl-NL" i="1"/>
              <a:t> </a:t>
            </a:r>
            <a:r>
              <a:rPr lang="nl-NL" i="1" err="1"/>
              <a:t>and</a:t>
            </a:r>
            <a:r>
              <a:rPr lang="nl-NL" i="1"/>
              <a:t> </a:t>
            </a:r>
            <a:r>
              <a:rPr lang="nl-NL" i="1" err="1"/>
              <a:t>the</a:t>
            </a:r>
            <a:r>
              <a:rPr lang="nl-NL" i="1"/>
              <a:t> </a:t>
            </a:r>
            <a:r>
              <a:rPr lang="nl-NL" i="1" err="1"/>
              <a:t>following</a:t>
            </a:r>
            <a:r>
              <a:rPr lang="nl-NL" i="1"/>
              <a:t> approach is </a:t>
            </a:r>
            <a:r>
              <a:rPr lang="nl-NL" sz="1050" i="1">
                <a:solidFill>
                  <a:srgbClr val="3C4043"/>
                </a:solidFill>
                <a:highlight>
                  <a:srgbClr val="FFFFFF"/>
                </a:highlight>
                <a:latin typeface="Roboto"/>
                <a:ea typeface="Roboto"/>
                <a:cs typeface="Roboto"/>
                <a:sym typeface="Roboto"/>
              </a:rPr>
              <a:t>taken </a:t>
            </a:r>
            <a:r>
              <a:rPr lang="nl-NL" sz="1050" i="1" err="1">
                <a:solidFill>
                  <a:srgbClr val="3C4043"/>
                </a:solidFill>
                <a:highlight>
                  <a:srgbClr val="FFFFFF"/>
                </a:highlight>
                <a:latin typeface="Roboto"/>
                <a:ea typeface="Roboto"/>
                <a:cs typeface="Roboto"/>
                <a:sym typeface="Roboto"/>
              </a:rPr>
              <a:t>from</a:t>
            </a:r>
            <a:r>
              <a:rPr lang="nl-NL" sz="1050" i="1">
                <a:solidFill>
                  <a:srgbClr val="3C4043"/>
                </a:solidFill>
                <a:highlight>
                  <a:srgbClr val="FFFFFF"/>
                </a:highlight>
                <a:latin typeface="Roboto"/>
                <a:ea typeface="Roboto"/>
                <a:cs typeface="Roboto"/>
                <a:sym typeface="Roboto"/>
              </a:rPr>
              <a:t> </a:t>
            </a:r>
            <a:r>
              <a:rPr lang="nl-NL" sz="1050" i="1" err="1">
                <a:solidFill>
                  <a:srgbClr val="3C4043"/>
                </a:solidFill>
                <a:highlight>
                  <a:srgbClr val="FFFFFF"/>
                </a:highlight>
                <a:latin typeface="Roboto"/>
                <a:ea typeface="Roboto"/>
                <a:cs typeface="Roboto"/>
                <a:sym typeface="Roboto"/>
              </a:rPr>
              <a:t>the</a:t>
            </a:r>
            <a:r>
              <a:rPr lang="nl-NL" sz="1050" i="1">
                <a:solidFill>
                  <a:srgbClr val="3C4043"/>
                </a:solidFill>
                <a:highlight>
                  <a:srgbClr val="FFFFFF"/>
                </a:highlight>
                <a:latin typeface="Roboto"/>
                <a:ea typeface="Roboto"/>
                <a:cs typeface="Roboto"/>
                <a:sym typeface="Roboto"/>
              </a:rPr>
              <a:t> </a:t>
            </a:r>
            <a:r>
              <a:rPr lang="nl-NL" sz="1050" i="1" err="1">
                <a:solidFill>
                  <a:srgbClr val="3C4043"/>
                </a:solidFill>
                <a:highlight>
                  <a:srgbClr val="FFFFFF"/>
                </a:highlight>
                <a:latin typeface="Roboto"/>
                <a:ea typeface="Roboto"/>
                <a:cs typeface="Roboto"/>
                <a:sym typeface="Roboto"/>
              </a:rPr>
              <a:t>following</a:t>
            </a:r>
            <a:r>
              <a:rPr lang="nl-NL" sz="1050" i="1">
                <a:solidFill>
                  <a:srgbClr val="3C4043"/>
                </a:solidFill>
                <a:highlight>
                  <a:srgbClr val="FFFFFF"/>
                </a:highlight>
                <a:latin typeface="Roboto"/>
                <a:ea typeface="Roboto"/>
                <a:cs typeface="Roboto"/>
                <a:sym typeface="Roboto"/>
              </a:rPr>
              <a:t> </a:t>
            </a:r>
            <a:r>
              <a:rPr lang="nl-NL" sz="1050" i="1" err="1">
                <a:solidFill>
                  <a:srgbClr val="3C4043"/>
                </a:solidFill>
                <a:highlight>
                  <a:srgbClr val="FFFFFF"/>
                </a:highlight>
                <a:latin typeface="Roboto"/>
                <a:ea typeface="Roboto"/>
                <a:cs typeface="Roboto"/>
                <a:sym typeface="Roboto"/>
              </a:rPr>
              <a:t>publication</a:t>
            </a:r>
            <a:r>
              <a:rPr lang="nl-NL" sz="1050" i="1">
                <a:solidFill>
                  <a:srgbClr val="3C4043"/>
                </a:solidFill>
                <a:highlight>
                  <a:srgbClr val="FFFFFF"/>
                </a:highlight>
                <a:latin typeface="Roboto"/>
                <a:ea typeface="Roboto"/>
                <a:cs typeface="Roboto"/>
                <a:sym typeface="Roboto"/>
              </a:rPr>
              <a:t>:</a:t>
            </a:r>
            <a:endParaRPr/>
          </a:p>
          <a:p>
            <a:pPr marL="0" lvl="0" indent="0" algn="l" rtl="0">
              <a:lnSpc>
                <a:spcPct val="100000"/>
              </a:lnSpc>
              <a:spcBef>
                <a:spcPts val="0"/>
              </a:spcBef>
              <a:spcAft>
                <a:spcPts val="0"/>
              </a:spcAft>
              <a:buClr>
                <a:schemeClr val="hlink"/>
              </a:buClr>
              <a:buSzPts val="1400"/>
              <a:buFont typeface="Roboto"/>
              <a:buNone/>
            </a:pPr>
            <a:r>
              <a:rPr lang="nl-NL" sz="1050" u="sng" err="1">
                <a:solidFill>
                  <a:schemeClr val="hlink"/>
                </a:solidFill>
                <a:highlight>
                  <a:srgbClr val="FFFFFF"/>
                </a:highlight>
                <a:latin typeface="Roboto"/>
                <a:ea typeface="Roboto"/>
                <a:cs typeface="Roboto"/>
                <a:sym typeface="Roboto"/>
                <a:hlinkClick r:id="rId3"/>
              </a:rPr>
              <a:t>Cagno</a:t>
            </a:r>
            <a:r>
              <a:rPr lang="nl-NL" sz="1050" u="sng">
                <a:solidFill>
                  <a:schemeClr val="hlink"/>
                </a:solidFill>
                <a:highlight>
                  <a:srgbClr val="FFFFFF"/>
                </a:highlight>
                <a:latin typeface="Roboto"/>
                <a:ea typeface="Roboto"/>
                <a:cs typeface="Roboto"/>
                <a:sym typeface="Roboto"/>
                <a:hlinkClick r:id="rId3"/>
              </a:rPr>
              <a:t> E. </a:t>
            </a:r>
            <a:r>
              <a:rPr lang="nl-NL" sz="1050" u="sng" err="1">
                <a:solidFill>
                  <a:schemeClr val="hlink"/>
                </a:solidFill>
                <a:highlight>
                  <a:srgbClr val="FFFFFF"/>
                </a:highlight>
                <a:latin typeface="Roboto"/>
                <a:ea typeface="Roboto"/>
                <a:cs typeface="Roboto"/>
                <a:sym typeface="Roboto"/>
                <a:hlinkClick r:id="rId3"/>
              </a:rPr>
              <a:t>Worrell</a:t>
            </a:r>
            <a:r>
              <a:rPr lang="nl-NL" sz="1050" u="sng">
                <a:solidFill>
                  <a:schemeClr val="hlink"/>
                </a:solidFill>
                <a:highlight>
                  <a:srgbClr val="FFFFFF"/>
                </a:highlight>
                <a:latin typeface="Roboto"/>
                <a:ea typeface="Roboto"/>
                <a:cs typeface="Roboto"/>
                <a:sym typeface="Roboto"/>
                <a:hlinkClick r:id="rId3"/>
              </a:rPr>
              <a:t> A. </a:t>
            </a:r>
            <a:r>
              <a:rPr lang="nl-NL" sz="1050" u="sng" err="1">
                <a:solidFill>
                  <a:schemeClr val="hlink"/>
                </a:solidFill>
                <a:highlight>
                  <a:srgbClr val="FFFFFF"/>
                </a:highlight>
                <a:latin typeface="Roboto"/>
                <a:ea typeface="Roboto"/>
                <a:cs typeface="Roboto"/>
                <a:sym typeface="Roboto"/>
                <a:hlinkClick r:id="rId3"/>
              </a:rPr>
              <a:t>Trianni</a:t>
            </a:r>
            <a:r>
              <a:rPr lang="nl-NL" sz="1050" u="sng">
                <a:solidFill>
                  <a:schemeClr val="hlink"/>
                </a:solidFill>
                <a:highlight>
                  <a:srgbClr val="FFFFFF"/>
                </a:highlight>
                <a:latin typeface="Roboto"/>
                <a:ea typeface="Roboto"/>
                <a:cs typeface="Roboto"/>
                <a:sym typeface="Roboto"/>
                <a:hlinkClick r:id="rId3"/>
              </a:rPr>
              <a:t> G. </a:t>
            </a:r>
            <a:r>
              <a:rPr lang="nl-NL" sz="1050" u="sng" err="1">
                <a:solidFill>
                  <a:schemeClr val="hlink"/>
                </a:solidFill>
                <a:highlight>
                  <a:srgbClr val="FFFFFF"/>
                </a:highlight>
                <a:latin typeface="Roboto"/>
                <a:ea typeface="Roboto"/>
                <a:cs typeface="Roboto"/>
                <a:sym typeface="Roboto"/>
                <a:hlinkClick r:id="rId3"/>
              </a:rPr>
              <a:t>Pugliese</a:t>
            </a:r>
            <a:r>
              <a:rPr lang="nl-NL" sz="1050" u="sng">
                <a:solidFill>
                  <a:schemeClr val="hlink"/>
                </a:solidFill>
                <a:highlight>
                  <a:srgbClr val="FFFFFF"/>
                </a:highlight>
                <a:latin typeface="Roboto"/>
                <a:ea typeface="Roboto"/>
                <a:cs typeface="Roboto"/>
                <a:sym typeface="Roboto"/>
                <a:hlinkClick r:id="rId3"/>
              </a:rPr>
              <a:t>, 2012, A </a:t>
            </a:r>
            <a:r>
              <a:rPr lang="nl-NL" sz="1050" u="sng" err="1">
                <a:solidFill>
                  <a:schemeClr val="hlink"/>
                </a:solidFill>
                <a:highlight>
                  <a:srgbClr val="FFFFFF"/>
                </a:highlight>
                <a:latin typeface="Roboto"/>
                <a:ea typeface="Roboto"/>
                <a:cs typeface="Roboto"/>
                <a:sym typeface="Roboto"/>
                <a:hlinkClick r:id="rId3"/>
              </a:rPr>
              <a:t>novel</a:t>
            </a:r>
            <a:r>
              <a:rPr lang="nl-NL" sz="1050" u="sng">
                <a:solidFill>
                  <a:schemeClr val="hlink"/>
                </a:solidFill>
                <a:highlight>
                  <a:srgbClr val="FFFFFF"/>
                </a:highlight>
                <a:latin typeface="Roboto"/>
                <a:ea typeface="Roboto"/>
                <a:cs typeface="Roboto"/>
                <a:sym typeface="Roboto"/>
                <a:hlinkClick r:id="rId3"/>
              </a:rPr>
              <a:t> approach </a:t>
            </a:r>
            <a:r>
              <a:rPr lang="nl-NL" sz="1050" u="sng" err="1">
                <a:solidFill>
                  <a:schemeClr val="hlink"/>
                </a:solidFill>
                <a:highlight>
                  <a:srgbClr val="FFFFFF"/>
                </a:highlight>
                <a:latin typeface="Roboto"/>
                <a:ea typeface="Roboto"/>
                <a:cs typeface="Roboto"/>
                <a:sym typeface="Roboto"/>
                <a:hlinkClick r:id="rId3"/>
              </a:rPr>
              <a:t>for</a:t>
            </a:r>
            <a:r>
              <a:rPr lang="nl-NL" sz="1050" u="sng">
                <a:solidFill>
                  <a:schemeClr val="hlink"/>
                </a:solidFill>
                <a:highlight>
                  <a:srgbClr val="FFFFFF"/>
                </a:highlight>
                <a:latin typeface="Roboto"/>
                <a:ea typeface="Roboto"/>
                <a:cs typeface="Roboto"/>
                <a:sym typeface="Roboto"/>
                <a:hlinkClick r:id="rId3"/>
              </a:rPr>
              <a:t> </a:t>
            </a:r>
            <a:r>
              <a:rPr lang="nl-NL" sz="1050" u="sng" err="1">
                <a:solidFill>
                  <a:schemeClr val="hlink"/>
                </a:solidFill>
                <a:highlight>
                  <a:srgbClr val="FFFFFF"/>
                </a:highlight>
                <a:latin typeface="Roboto"/>
                <a:ea typeface="Roboto"/>
                <a:cs typeface="Roboto"/>
                <a:sym typeface="Roboto"/>
                <a:hlinkClick r:id="rId3"/>
              </a:rPr>
              <a:t>barriers</a:t>
            </a:r>
            <a:r>
              <a:rPr lang="nl-NL" sz="1050" u="sng">
                <a:solidFill>
                  <a:schemeClr val="hlink"/>
                </a:solidFill>
                <a:highlight>
                  <a:srgbClr val="FFFFFF"/>
                </a:highlight>
                <a:latin typeface="Roboto"/>
                <a:ea typeface="Roboto"/>
                <a:cs typeface="Roboto"/>
                <a:sym typeface="Roboto"/>
                <a:hlinkClick r:id="rId3"/>
              </a:rPr>
              <a:t> </a:t>
            </a:r>
            <a:r>
              <a:rPr lang="nl-NL" sz="1050" u="sng" err="1">
                <a:solidFill>
                  <a:schemeClr val="hlink"/>
                </a:solidFill>
                <a:highlight>
                  <a:srgbClr val="FFFFFF"/>
                </a:highlight>
                <a:latin typeface="Roboto"/>
                <a:ea typeface="Roboto"/>
                <a:cs typeface="Roboto"/>
                <a:sym typeface="Roboto"/>
                <a:hlinkClick r:id="rId3"/>
              </a:rPr>
              <a:t>to</a:t>
            </a:r>
            <a:r>
              <a:rPr lang="nl-NL" sz="1050" u="sng">
                <a:solidFill>
                  <a:schemeClr val="hlink"/>
                </a:solidFill>
                <a:highlight>
                  <a:srgbClr val="FFFFFF"/>
                </a:highlight>
                <a:latin typeface="Roboto"/>
                <a:ea typeface="Roboto"/>
                <a:cs typeface="Roboto"/>
                <a:sym typeface="Roboto"/>
                <a:hlinkClick r:id="rId3"/>
              </a:rPr>
              <a:t> </a:t>
            </a:r>
            <a:r>
              <a:rPr lang="nl-NL" sz="1050" u="sng" err="1">
                <a:solidFill>
                  <a:schemeClr val="hlink"/>
                </a:solidFill>
                <a:highlight>
                  <a:srgbClr val="FFFFFF"/>
                </a:highlight>
                <a:latin typeface="Roboto"/>
                <a:ea typeface="Roboto"/>
                <a:cs typeface="Roboto"/>
                <a:sym typeface="Roboto"/>
                <a:hlinkClick r:id="rId3"/>
              </a:rPr>
              <a:t>industrial</a:t>
            </a:r>
            <a:r>
              <a:rPr lang="nl-NL" sz="1050" u="sng">
                <a:solidFill>
                  <a:schemeClr val="hlink"/>
                </a:solidFill>
                <a:highlight>
                  <a:srgbClr val="FFFFFF"/>
                </a:highlight>
                <a:latin typeface="Roboto"/>
                <a:ea typeface="Roboto"/>
                <a:cs typeface="Roboto"/>
                <a:sym typeface="Roboto"/>
                <a:hlinkClick r:id="rId3"/>
              </a:rPr>
              <a:t> energy efficiency, </a:t>
            </a:r>
            <a:r>
              <a:rPr lang="nl-NL" sz="1050" u="sng" err="1">
                <a:solidFill>
                  <a:schemeClr val="hlink"/>
                </a:solidFill>
                <a:highlight>
                  <a:srgbClr val="FFFFFF"/>
                </a:highlight>
                <a:latin typeface="Roboto"/>
                <a:ea typeface="Roboto"/>
                <a:cs typeface="Roboto"/>
                <a:sym typeface="Roboto"/>
                <a:hlinkClick r:id="rId3"/>
              </a:rPr>
              <a:t>Renewable</a:t>
            </a:r>
            <a:r>
              <a:rPr lang="nl-NL" sz="1050" u="sng">
                <a:solidFill>
                  <a:schemeClr val="hlink"/>
                </a:solidFill>
                <a:highlight>
                  <a:srgbClr val="FFFFFF"/>
                </a:highlight>
                <a:latin typeface="Roboto"/>
                <a:ea typeface="Roboto"/>
                <a:cs typeface="Roboto"/>
                <a:sym typeface="Roboto"/>
                <a:hlinkClick r:id="rId3"/>
              </a:rPr>
              <a:t> </a:t>
            </a:r>
            <a:r>
              <a:rPr lang="nl-NL" sz="1050" u="sng" err="1">
                <a:solidFill>
                  <a:schemeClr val="hlink"/>
                </a:solidFill>
                <a:highlight>
                  <a:srgbClr val="FFFFFF"/>
                </a:highlight>
                <a:latin typeface="Roboto"/>
                <a:ea typeface="Roboto"/>
                <a:cs typeface="Roboto"/>
                <a:sym typeface="Roboto"/>
                <a:hlinkClick r:id="rId3"/>
              </a:rPr>
              <a:t>and</a:t>
            </a:r>
            <a:r>
              <a:rPr lang="nl-NL" sz="1050" u="sng">
                <a:solidFill>
                  <a:schemeClr val="hlink"/>
                </a:solidFill>
                <a:highlight>
                  <a:srgbClr val="FFFFFF"/>
                </a:highlight>
                <a:latin typeface="Roboto"/>
                <a:ea typeface="Roboto"/>
                <a:cs typeface="Roboto"/>
                <a:sym typeface="Roboto"/>
                <a:hlinkClick r:id="rId3"/>
              </a:rPr>
              <a:t> Sustainable Energy Reviews 19 (2013) 290–308</a:t>
            </a:r>
            <a:endParaRPr i="1" u="sng"/>
          </a:p>
          <a:p>
            <a:pPr marL="0" lvl="0" indent="0" algn="l" rtl="0">
              <a:lnSpc>
                <a:spcPct val="100000"/>
              </a:lnSpc>
              <a:spcBef>
                <a:spcPts val="0"/>
              </a:spcBef>
              <a:spcAft>
                <a:spcPts val="0"/>
              </a:spcAft>
              <a:buClr>
                <a:schemeClr val="dk1"/>
              </a:buClr>
              <a:buSzPts val="1400"/>
              <a:buFont typeface="Calibri"/>
              <a:buNone/>
            </a:pPr>
            <a:endParaRPr i="1" u="sng"/>
          </a:p>
          <a:p>
            <a:pPr marL="0" lvl="0" indent="0" algn="l" rtl="0">
              <a:lnSpc>
                <a:spcPct val="100000"/>
              </a:lnSpc>
              <a:spcBef>
                <a:spcPts val="0"/>
              </a:spcBef>
              <a:spcAft>
                <a:spcPts val="0"/>
              </a:spcAft>
              <a:buClr>
                <a:schemeClr val="dk1"/>
              </a:buClr>
              <a:buSzPts val="1400"/>
              <a:buFont typeface="Calibri"/>
              <a:buNone/>
            </a:pPr>
            <a:r>
              <a:rPr lang="nl-NL" err="1"/>
              <a:t>When</a:t>
            </a:r>
            <a:r>
              <a:rPr lang="nl-NL"/>
              <a:t> we talk </a:t>
            </a:r>
            <a:r>
              <a:rPr lang="nl-NL" err="1"/>
              <a:t>about</a:t>
            </a:r>
            <a:r>
              <a:rPr lang="nl-NL"/>
              <a:t> a </a:t>
            </a:r>
            <a:r>
              <a:rPr lang="nl-NL" err="1"/>
              <a:t>barriers</a:t>
            </a:r>
            <a:r>
              <a:rPr lang="nl-NL"/>
              <a:t>, </a:t>
            </a:r>
            <a:r>
              <a:rPr lang="nl-NL" err="1"/>
              <a:t>it</a:t>
            </a:r>
            <a:r>
              <a:rPr lang="nl-NL"/>
              <a:t> is important </a:t>
            </a:r>
            <a:r>
              <a:rPr lang="nl-NL" err="1"/>
              <a:t>to</a:t>
            </a:r>
            <a:r>
              <a:rPr lang="nl-NL"/>
              <a:t> start </a:t>
            </a:r>
            <a:r>
              <a:rPr lang="nl-NL" err="1"/>
              <a:t>with</a:t>
            </a:r>
            <a:r>
              <a:rPr lang="nl-NL"/>
              <a:t> a </a:t>
            </a:r>
            <a:r>
              <a:rPr lang="nl-NL" err="1"/>
              <a:t>definition</a:t>
            </a:r>
            <a:r>
              <a:rPr lang="nl-NL"/>
              <a:t>: </a:t>
            </a:r>
            <a:r>
              <a:rPr lang="nl-NL" sz="1000">
                <a:latin typeface="Century Gothic"/>
                <a:ea typeface="Century Gothic"/>
                <a:cs typeface="Century Gothic"/>
                <a:sym typeface="Century Gothic"/>
              </a:rPr>
              <a:t>A Barrier is a </a:t>
            </a:r>
            <a:r>
              <a:rPr lang="nl-NL" sz="1000" err="1">
                <a:latin typeface="Century Gothic"/>
                <a:ea typeface="Century Gothic"/>
                <a:cs typeface="Century Gothic"/>
                <a:sym typeface="Century Gothic"/>
              </a:rPr>
              <a:t>postulated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mechanism</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that</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inhibits</a:t>
            </a:r>
            <a:r>
              <a:rPr lang="nl-NL" sz="1000">
                <a:latin typeface="Century Gothic"/>
                <a:ea typeface="Century Gothic"/>
                <a:cs typeface="Century Gothic"/>
                <a:sym typeface="Century Gothic"/>
              </a:rPr>
              <a:t> investment in </a:t>
            </a:r>
            <a:r>
              <a:rPr lang="nl-NL" sz="1000" err="1">
                <a:latin typeface="Century Gothic"/>
                <a:ea typeface="Century Gothic"/>
                <a:cs typeface="Century Gothic"/>
                <a:sym typeface="Century Gothic"/>
              </a:rPr>
              <a:t>technologies</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that</a:t>
            </a:r>
            <a:r>
              <a:rPr lang="nl-NL" sz="1000">
                <a:latin typeface="Century Gothic"/>
                <a:ea typeface="Century Gothic"/>
                <a:cs typeface="Century Gothic"/>
                <a:sym typeface="Century Gothic"/>
              </a:rPr>
              <a:t> are </a:t>
            </a:r>
            <a:r>
              <a:rPr lang="nl-NL" sz="1000" err="1">
                <a:latin typeface="Century Gothic"/>
                <a:ea typeface="Century Gothic"/>
                <a:cs typeface="Century Gothic"/>
                <a:sym typeface="Century Gothic"/>
              </a:rPr>
              <a:t>both</a:t>
            </a:r>
            <a:r>
              <a:rPr lang="nl-NL" sz="1000">
                <a:latin typeface="Century Gothic"/>
                <a:ea typeface="Century Gothic"/>
                <a:cs typeface="Century Gothic"/>
                <a:sym typeface="Century Gothic"/>
              </a:rPr>
              <a:t> energy </a:t>
            </a:r>
            <a:r>
              <a:rPr lang="nl-NL" sz="1000" err="1">
                <a:latin typeface="Century Gothic"/>
                <a:ea typeface="Century Gothic"/>
                <a:cs typeface="Century Gothic"/>
                <a:sym typeface="Century Gothic"/>
              </a:rPr>
              <a:t>efficient</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and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apparently</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economically</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efficient</a:t>
            </a:r>
            <a:r>
              <a:rPr lang="nl-NL" sz="1000">
                <a:latin typeface="Century Gothic"/>
                <a:ea typeface="Century Gothic"/>
                <a:cs typeface="Century Gothic"/>
                <a:sym typeface="Century Gothic"/>
              </a:rPr>
              <a:t>. </a:t>
            </a: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entury Gothic"/>
              <a:buNone/>
            </a:pPr>
            <a:r>
              <a:rPr lang="nl-NL" sz="1000">
                <a:latin typeface="Century Gothic"/>
                <a:ea typeface="Century Gothic"/>
                <a:cs typeface="Century Gothic"/>
                <a:sym typeface="Century Gothic"/>
              </a:rPr>
              <a:t>The </a:t>
            </a:r>
            <a:r>
              <a:rPr lang="nl-NL" sz="1000" err="1">
                <a:latin typeface="Century Gothic"/>
                <a:ea typeface="Century Gothic"/>
                <a:cs typeface="Century Gothic"/>
                <a:sym typeface="Century Gothic"/>
              </a:rPr>
              <a:t>existence</a:t>
            </a:r>
            <a:r>
              <a:rPr lang="nl-NL" sz="1000">
                <a:latin typeface="Century Gothic"/>
                <a:ea typeface="Century Gothic"/>
                <a:cs typeface="Century Gothic"/>
                <a:sym typeface="Century Gothic"/>
              </a:rPr>
              <a:t> of a gap </a:t>
            </a:r>
            <a:r>
              <a:rPr lang="nl-NL" sz="1000" err="1">
                <a:latin typeface="Century Gothic"/>
                <a:ea typeface="Century Gothic"/>
                <a:cs typeface="Century Gothic"/>
                <a:sym typeface="Century Gothic"/>
              </a:rPr>
              <a:t>between</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potential</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profitable</a:t>
            </a:r>
            <a:r>
              <a:rPr lang="nl-NL" sz="1000">
                <a:latin typeface="Century Gothic"/>
                <a:ea typeface="Century Gothic"/>
                <a:cs typeface="Century Gothic"/>
                <a:sym typeface="Century Gothic"/>
              </a:rPr>
              <a:t> energy efficiency </a:t>
            </a:r>
            <a:r>
              <a:rPr lang="nl-NL" sz="1000" err="1">
                <a:latin typeface="Century Gothic"/>
                <a:ea typeface="Century Gothic"/>
                <a:cs typeface="Century Gothic"/>
                <a:sym typeface="Century Gothic"/>
              </a:rPr>
              <a:t>improvement</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and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effectively</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implemented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one</a:t>
            </a:r>
            <a:r>
              <a:rPr lang="nl-NL" sz="1000">
                <a:latin typeface="Century Gothic"/>
                <a:ea typeface="Century Gothic"/>
                <a:cs typeface="Century Gothic"/>
                <a:sym typeface="Century Gothic"/>
              </a:rPr>
              <a:t> is </a:t>
            </a:r>
            <a:r>
              <a:rPr lang="nl-NL" sz="1000" err="1">
                <a:latin typeface="Century Gothic"/>
                <a:ea typeface="Century Gothic"/>
                <a:cs typeface="Century Gothic"/>
                <a:sym typeface="Century Gothic"/>
              </a:rPr>
              <a:t>clear</a:t>
            </a:r>
            <a:r>
              <a:rPr lang="nl-NL" sz="1000">
                <a:latin typeface="Century Gothic"/>
                <a:ea typeface="Century Gothic"/>
                <a:cs typeface="Century Gothic"/>
                <a:sym typeface="Century Gothic"/>
              </a:rPr>
              <a:t> </a:t>
            </a:r>
            <a:r>
              <a:rPr lang="nl-NL" sz="1000" u="sng" err="1">
                <a:latin typeface="Century Gothic"/>
                <a:ea typeface="Century Gothic"/>
                <a:cs typeface="Century Gothic"/>
                <a:sym typeface="Century Gothic"/>
              </a:rPr>
              <a:t>since</a:t>
            </a:r>
            <a:r>
              <a:rPr lang="nl-NL" sz="1000" u="sng">
                <a:latin typeface="Century Gothic"/>
                <a:ea typeface="Century Gothic"/>
                <a:cs typeface="Century Gothic"/>
                <a:sym typeface="Century Gothic"/>
              </a:rPr>
              <a:t> </a:t>
            </a:r>
            <a:r>
              <a:rPr lang="nl-NL" sz="1000" u="sng" err="1">
                <a:latin typeface="Century Gothic"/>
                <a:ea typeface="Century Gothic"/>
                <a:cs typeface="Century Gothic"/>
                <a:sym typeface="Century Gothic"/>
              </a:rPr>
              <a:t>early</a:t>
            </a:r>
            <a:r>
              <a:rPr lang="nl-NL" sz="1000" u="sng">
                <a:latin typeface="Century Gothic"/>
                <a:ea typeface="Century Gothic"/>
                <a:cs typeface="Century Gothic"/>
                <a:sym typeface="Century Gothic"/>
              </a:rPr>
              <a:t> 1970s</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There</a:t>
            </a:r>
            <a:r>
              <a:rPr lang="nl-NL" sz="1000">
                <a:latin typeface="Century Gothic"/>
                <a:ea typeface="Century Gothic"/>
                <a:cs typeface="Century Gothic"/>
                <a:sym typeface="Century Gothic"/>
              </a:rPr>
              <a:t> are a lot of </a:t>
            </a:r>
            <a:r>
              <a:rPr lang="nl-NL" sz="1000" err="1">
                <a:latin typeface="Century Gothic"/>
                <a:ea typeface="Century Gothic"/>
                <a:cs typeface="Century Gothic"/>
                <a:sym typeface="Century Gothic"/>
              </a:rPr>
              <a:t>publications</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and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contributions</a:t>
            </a:r>
            <a:r>
              <a:rPr lang="nl-NL" sz="1000">
                <a:latin typeface="Century Gothic"/>
                <a:ea typeface="Century Gothic"/>
                <a:cs typeface="Century Gothic"/>
                <a:sym typeface="Century Gothic"/>
              </a:rPr>
              <a:t> in </a:t>
            </a:r>
            <a:r>
              <a:rPr lang="nl-NL" sz="1000" err="1">
                <a:latin typeface="Century Gothic"/>
                <a:ea typeface="Century Gothic"/>
                <a:cs typeface="Century Gothic"/>
                <a:sym typeface="Century Gothic"/>
              </a:rPr>
              <a:t>the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literature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that</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categorized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barriers</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for</a:t>
            </a:r>
            <a:r>
              <a:rPr lang="nl-NL" sz="1000">
                <a:latin typeface="Century Gothic"/>
                <a:ea typeface="Century Gothic"/>
                <a:cs typeface="Century Gothic"/>
                <a:sym typeface="Century Gothic"/>
              </a:rPr>
              <a:t> energy efficiency. </a:t>
            </a:r>
          </a:p>
          <a:p>
            <a:pPr marL="0" lvl="0" indent="0" algn="l" rtl="0">
              <a:lnSpc>
                <a:spcPct val="100000"/>
              </a:lnSpc>
              <a:spcBef>
                <a:spcPts val="0"/>
              </a:spcBef>
              <a:spcAft>
                <a:spcPts val="0"/>
              </a:spcAft>
              <a:buClr>
                <a:schemeClr val="dk1"/>
              </a:buClr>
              <a:buSzPts val="1400"/>
              <a:buFont typeface="Century Gothic"/>
              <a:buNone/>
            </a:pPr>
            <a:endParaRPr/>
          </a:p>
          <a:p>
            <a:pPr marL="0" lvl="0" indent="0" algn="l" rtl="0">
              <a:lnSpc>
                <a:spcPct val="100000"/>
              </a:lnSpc>
              <a:spcBef>
                <a:spcPts val="0"/>
              </a:spcBef>
              <a:spcAft>
                <a:spcPts val="0"/>
              </a:spcAft>
              <a:buClr>
                <a:schemeClr val="dk1"/>
              </a:buClr>
              <a:buSzPts val="1100"/>
              <a:buFont typeface="Arial"/>
              <a:buNone/>
            </a:pPr>
            <a:r>
              <a:rPr lang="nl-NL" sz="1000" err="1">
                <a:latin typeface="Century Gothic"/>
                <a:ea typeface="Century Gothic"/>
                <a:cs typeface="Century Gothic"/>
                <a:sym typeface="Century Gothic"/>
              </a:rPr>
              <a:t>This</a:t>
            </a:r>
            <a:r>
              <a:rPr lang="nl-NL" sz="1000">
                <a:latin typeface="Century Gothic"/>
                <a:ea typeface="Century Gothic"/>
                <a:cs typeface="Century Gothic"/>
                <a:sym typeface="Century Gothic"/>
              </a:rPr>
              <a:t> means </a:t>
            </a:r>
            <a:r>
              <a:rPr lang="nl-NL" sz="1000" err="1">
                <a:latin typeface="Century Gothic"/>
                <a:ea typeface="Century Gothic"/>
                <a:cs typeface="Century Gothic"/>
                <a:sym typeface="Century Gothic"/>
              </a:rPr>
              <a:t>that</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problem</a:t>
            </a:r>
            <a:r>
              <a:rPr lang="nl-NL" sz="1000">
                <a:latin typeface="Century Gothic"/>
                <a:ea typeface="Century Gothic"/>
                <a:cs typeface="Century Gothic"/>
                <a:sym typeface="Century Gothic"/>
              </a:rPr>
              <a:t> is </a:t>
            </a:r>
            <a:r>
              <a:rPr lang="nl-NL" sz="1000" err="1">
                <a:latin typeface="Century Gothic"/>
                <a:ea typeface="Century Gothic"/>
                <a:cs typeface="Century Gothic"/>
                <a:sym typeface="Century Gothic"/>
              </a:rPr>
              <a:t>certainly</a:t>
            </a:r>
            <a:r>
              <a:rPr lang="nl-NL" sz="1000">
                <a:latin typeface="Century Gothic"/>
                <a:ea typeface="Century Gothic"/>
                <a:cs typeface="Century Gothic"/>
                <a:sym typeface="Century Gothic"/>
              </a:rPr>
              <a:t> complex </a:t>
            </a:r>
            <a:r>
              <a:rPr lang="nl-NL" sz="1000" err="1">
                <a:latin typeface="Century Gothic"/>
                <a:ea typeface="Century Gothic"/>
                <a:cs typeface="Century Gothic"/>
                <a:sym typeface="Century Gothic"/>
              </a:rPr>
              <a:t>and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cannot</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be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fully</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investigated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within</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the</a:t>
            </a:r>
            <a:r>
              <a:rPr lang="nl-NL" sz="1000">
                <a:latin typeface="Century Gothic"/>
                <a:ea typeface="Century Gothic"/>
                <a:cs typeface="Century Gothic"/>
                <a:sym typeface="Century Gothic"/>
              </a:rPr>
              <a:t> training. </a:t>
            </a: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nl-NL" sz="1000">
                <a:latin typeface="Century Gothic"/>
                <a:ea typeface="Century Gothic"/>
                <a:cs typeface="Century Gothic"/>
                <a:sym typeface="Century Gothic"/>
              </a:rPr>
              <a:t>We </a:t>
            </a:r>
            <a:r>
              <a:rPr lang="nl-NL" sz="1000" err="1">
                <a:latin typeface="Century Gothic"/>
                <a:ea typeface="Century Gothic"/>
                <a:cs typeface="Century Gothic"/>
                <a:sym typeface="Century Gothic"/>
              </a:rPr>
              <a:t>will</a:t>
            </a:r>
            <a:r>
              <a:rPr lang="nl-NL" sz="1000">
                <a:latin typeface="Century Gothic"/>
                <a:ea typeface="Century Gothic"/>
                <a:cs typeface="Century Gothic"/>
                <a:sym typeface="Century Gothic"/>
              </a:rPr>
              <a:t> focus </a:t>
            </a:r>
            <a:r>
              <a:rPr lang="nl-NL" sz="1000" err="1">
                <a:latin typeface="Century Gothic"/>
                <a:ea typeface="Century Gothic"/>
                <a:cs typeface="Century Gothic"/>
                <a:sym typeface="Century Gothic"/>
              </a:rPr>
              <a:t>our</a:t>
            </a:r>
            <a:r>
              <a:rPr lang="nl-NL" sz="1000">
                <a:latin typeface="Century Gothic"/>
                <a:ea typeface="Century Gothic"/>
                <a:cs typeface="Century Gothic"/>
                <a:sym typeface="Century Gothic"/>
              </a:rPr>
              <a:t> attention on </a:t>
            </a:r>
            <a:r>
              <a:rPr lang="nl-NL" sz="1000" err="1">
                <a:latin typeface="Century Gothic"/>
                <a:ea typeface="Century Gothic"/>
                <a:cs typeface="Century Gothic"/>
                <a:sym typeface="Century Gothic"/>
              </a:rPr>
              <a:t>the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main</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barriers</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related</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to</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the</a:t>
            </a:r>
            <a:r>
              <a:rPr lang="nl-NL" sz="1000">
                <a:latin typeface="Century Gothic"/>
                <a:ea typeface="Century Gothic"/>
                <a:cs typeface="Century Gothic"/>
                <a:sym typeface="Century Gothic"/>
              </a:rPr>
              <a:t> </a:t>
            </a:r>
            <a:r>
              <a:rPr lang="nl-NL" sz="1000" err="1">
                <a:latin typeface="Century Gothic"/>
                <a:ea typeface="Century Gothic"/>
                <a:cs typeface="Century Gothic"/>
                <a:sym typeface="Century Gothic"/>
              </a:rPr>
              <a:t>implementation</a:t>
            </a:r>
            <a:r>
              <a:rPr lang="nl-NL" sz="1000">
                <a:latin typeface="Century Gothic"/>
                <a:ea typeface="Century Gothic"/>
                <a:cs typeface="Century Gothic"/>
                <a:sym typeface="Century Gothic"/>
              </a:rPr>
              <a:t> of </a:t>
            </a:r>
            <a:r>
              <a:rPr lang="nl-NL" sz="1000" err="1">
                <a:latin typeface="Century Gothic"/>
                <a:ea typeface="Century Gothic"/>
                <a:cs typeface="Century Gothic"/>
                <a:sym typeface="Century Gothic"/>
              </a:rPr>
              <a:t>an</a:t>
            </a:r>
            <a:r>
              <a:rPr lang="nl-NL" sz="1000">
                <a:latin typeface="Century Gothic"/>
                <a:ea typeface="Century Gothic"/>
                <a:cs typeface="Century Gothic"/>
                <a:sym typeface="Century Gothic"/>
              </a:rPr>
              <a:t> energy efficiency project in </a:t>
            </a:r>
            <a:r>
              <a:rPr lang="nl-NL" sz="1000" err="1">
                <a:latin typeface="Century Gothic"/>
                <a:ea typeface="Century Gothic"/>
                <a:cs typeface="Century Gothic"/>
                <a:sym typeface="Century Gothic"/>
              </a:rPr>
              <a:t>SMEs</a:t>
            </a:r>
            <a:r>
              <a:rPr lang="nl-NL" sz="1000">
                <a:latin typeface="Century Gothic"/>
                <a:ea typeface="Century Gothic"/>
                <a:cs typeface="Century Gothic"/>
                <a:sym typeface="Century Gothic"/>
              </a:rPr>
              <a:t>.</a:t>
            </a:r>
            <a:endParaRPr/>
          </a:p>
          <a:p>
            <a:pPr marL="0" lvl="0" indent="0" algn="l" rtl="0">
              <a:lnSpc>
                <a:spcPct val="100000"/>
              </a:lnSpc>
              <a:spcBef>
                <a:spcPts val="0"/>
              </a:spcBef>
              <a:spcAft>
                <a:spcPts val="0"/>
              </a:spcAft>
              <a:buClr>
                <a:schemeClr val="dk1"/>
              </a:buClr>
              <a:buSzPts val="1400"/>
              <a:buFont typeface="Calibri"/>
              <a:buNone/>
            </a:pPr>
            <a:endParaRPr sz="100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spcBef>
                <a:spcPts val="0"/>
              </a:spcBef>
              <a:spcAft>
                <a:spcPts val="0"/>
              </a:spcAft>
              <a:buNone/>
            </a:pPr>
            <a:endParaRPr/>
          </a:p>
        </p:txBody>
      </p:sp>
      <p:sp>
        <p:nvSpPr>
          <p:cNvPr id="437" name="Google Shape;43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nl-NL"/>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hyperlink" Target="mailto:benny.badweather@berliner-e-Agentur.de" TargetMode="External"/><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hyperlink" Target="mailto:Susan.Sunshine@tno.nl" TargetMode="Externa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jpeg"/><Relationship Id="rId12"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7.jpeg"/><Relationship Id="rId12" Type="http://schemas.openxmlformats.org/officeDocument/2006/relationships/image" Target="../media/image12.png"/><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jpe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16"/>
        <p:cNvGrpSpPr/>
        <p:nvPr/>
      </p:nvGrpSpPr>
      <p:grpSpPr>
        <a:xfrm>
          <a:off x="0" y="0"/>
          <a:ext cx="0" cy="0"/>
          <a:chOff x="0" y="0"/>
          <a:chExt cx="0" cy="0"/>
        </a:xfrm>
      </p:grpSpPr>
      <p:sp>
        <p:nvSpPr>
          <p:cNvPr id="17" name="Google Shape;17;p2"/>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3200"/>
              <a:buFont typeface="Arial"/>
              <a:buNone/>
              <a:defRPr>
                <a:solidFill>
                  <a:srgbClr val="034EA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2"/>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800"/>
              <a:buNone/>
              <a:defRPr/>
            </a:lvl1pPr>
            <a:lvl2pPr marL="914400" lvl="1" indent="-406400" algn="l">
              <a:lnSpc>
                <a:spcPct val="90000"/>
              </a:lnSpc>
              <a:spcBef>
                <a:spcPts val="500"/>
              </a:spcBef>
              <a:spcAft>
                <a:spcPts val="0"/>
              </a:spcAft>
              <a:buSzPts val="2800"/>
              <a:buChar char="•"/>
              <a:defRPr/>
            </a:lvl2pPr>
            <a:lvl3pPr marL="1371600" lvl="2" indent="-381000" algn="l">
              <a:lnSpc>
                <a:spcPct val="90000"/>
              </a:lnSpc>
              <a:spcBef>
                <a:spcPts val="500"/>
              </a:spcBef>
              <a:spcAft>
                <a:spcPts val="0"/>
              </a:spcAft>
              <a:buSzPts val="2400"/>
              <a:buChar char="•"/>
              <a:defRPr/>
            </a:lvl3pPr>
            <a:lvl4pPr marL="1828800" lvl="3" indent="-355600" algn="l">
              <a:lnSpc>
                <a:spcPct val="90000"/>
              </a:lnSpc>
              <a:spcBef>
                <a:spcPts val="500"/>
              </a:spcBef>
              <a:spcAft>
                <a:spcPts val="0"/>
              </a:spcAft>
              <a:buSzPts val="2000"/>
              <a:buChar char="•"/>
              <a:defRPr/>
            </a:lvl4pPr>
            <a:lvl5pPr marL="2286000" lvl="4" indent="-355600" algn="l">
              <a:lnSpc>
                <a:spcPct val="90000"/>
              </a:lnSpc>
              <a:spcBef>
                <a:spcPts val="500"/>
              </a:spcBef>
              <a:spcAft>
                <a:spcPts val="0"/>
              </a:spcAft>
              <a:buSzPts val="20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92B311D4-60DF-4245-8C1F-FC32EB89F303}" type="datetime1">
              <a:rPr lang="en-GB" smtClean="0"/>
              <a:t>24/05/2022</a:t>
            </a:fld>
            <a:endParaRPr/>
          </a:p>
        </p:txBody>
      </p:sp>
      <p:pic>
        <p:nvPicPr>
          <p:cNvPr id="20" name="Google Shape;20;p2"/>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21" name="Google Shape;21;p2"/>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enutzerdefiniertes Layout">
  <p:cSld name="Benutzerdefiniertes Layout">
    <p:spTree>
      <p:nvGrpSpPr>
        <p:cNvPr id="1" name="Shape 100"/>
        <p:cNvGrpSpPr/>
        <p:nvPr/>
      </p:nvGrpSpPr>
      <p:grpSpPr>
        <a:xfrm>
          <a:off x="0" y="0"/>
          <a:ext cx="0" cy="0"/>
          <a:chOff x="0" y="0"/>
          <a:chExt cx="0" cy="0"/>
        </a:xfrm>
      </p:grpSpPr>
      <p:sp>
        <p:nvSpPr>
          <p:cNvPr id="101" name="Google Shape;101;p1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034EA8"/>
              </a:buClr>
              <a:buSzPts val="32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 name="Google Shape;102;p11"/>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nl-NL" sz="600">
                <a:solidFill>
                  <a:schemeClr val="dk1"/>
                </a:solidFill>
                <a:latin typeface="Arial"/>
                <a:ea typeface="Arial"/>
                <a:cs typeface="Arial"/>
                <a:sym typeface="Arial"/>
              </a:rPr>
              <a:t>This project has received funding from the European Union’s H2020 Coordination Support Action under Grant Agreement No. 894356.</a:t>
            </a:r>
            <a:endParaRPr sz="1100">
              <a:solidFill>
                <a:srgbClr val="FF0000"/>
              </a:solidFill>
              <a:latin typeface="Arial"/>
              <a:ea typeface="Arial"/>
              <a:cs typeface="Arial"/>
              <a:sym typeface="Arial"/>
            </a:endParaRPr>
          </a:p>
          <a:p>
            <a:pPr marL="0" marR="0" lvl="0" indent="0" algn="l" rtl="0">
              <a:lnSpc>
                <a:spcPct val="115000"/>
              </a:lnSpc>
              <a:spcBef>
                <a:spcPts val="1000"/>
              </a:spcBef>
              <a:spcAft>
                <a:spcPts val="0"/>
              </a:spcAft>
              <a:buNone/>
            </a:pPr>
            <a:r>
              <a:rPr lang="nl-NL" sz="600">
                <a:solidFill>
                  <a:schemeClr val="dk1"/>
                </a:solidFill>
                <a:latin typeface="Arial"/>
                <a:ea typeface="Arial"/>
                <a:cs typeface="Arial"/>
                <a:sym typeface="Arial"/>
              </a:rPr>
              <a:t> </a:t>
            </a:r>
            <a:endParaRPr sz="1100">
              <a:solidFill>
                <a:schemeClr val="dk1"/>
              </a:solidFill>
              <a:latin typeface="Arial"/>
              <a:ea typeface="Arial"/>
              <a:cs typeface="Arial"/>
              <a:sym typeface="Arial"/>
            </a:endParaRPr>
          </a:p>
        </p:txBody>
      </p:sp>
      <p:pic>
        <p:nvPicPr>
          <p:cNvPr id="103" name="Google Shape;103;p11"/>
          <p:cNvPicPr preferRelativeResize="0"/>
          <p:nvPr/>
        </p:nvPicPr>
        <p:blipFill rotWithShape="1">
          <a:blip r:embed="rId2">
            <a:alphaModFix/>
          </a:blip>
          <a:srcRect/>
          <a:stretch/>
        </p:blipFill>
        <p:spPr>
          <a:xfrm>
            <a:off x="4428321" y="6216170"/>
            <a:ext cx="919086" cy="354787"/>
          </a:xfrm>
          <a:prstGeom prst="rect">
            <a:avLst/>
          </a:prstGeom>
          <a:noFill/>
          <a:ln>
            <a:noFill/>
          </a:ln>
        </p:spPr>
      </p:pic>
      <p:pic>
        <p:nvPicPr>
          <p:cNvPr id="104" name="Google Shape;104;p11" descr="https://365tno.sharepoint.com/sites/intranet/Organisation/CS/Marketing_Communications/Externe-profilering/Logos/426_1_TNO_ifl_zwart.png"/>
          <p:cNvPicPr preferRelativeResize="0"/>
          <p:nvPr/>
        </p:nvPicPr>
        <p:blipFill rotWithShape="1">
          <a:blip r:embed="rId3">
            <a:alphaModFix/>
          </a:blip>
          <a:srcRect l="7704" t="16984" r="4714" b="21686"/>
          <a:stretch/>
        </p:blipFill>
        <p:spPr>
          <a:xfrm>
            <a:off x="3309309" y="6307868"/>
            <a:ext cx="1015908" cy="171393"/>
          </a:xfrm>
          <a:prstGeom prst="rect">
            <a:avLst/>
          </a:prstGeom>
          <a:noFill/>
          <a:ln>
            <a:noFill/>
          </a:ln>
        </p:spPr>
      </p:pic>
      <p:pic>
        <p:nvPicPr>
          <p:cNvPr id="105" name="Google Shape;105;p11"/>
          <p:cNvPicPr preferRelativeResize="0"/>
          <p:nvPr/>
        </p:nvPicPr>
        <p:blipFill rotWithShape="1">
          <a:blip r:embed="rId4">
            <a:alphaModFix/>
          </a:blip>
          <a:srcRect/>
          <a:stretch/>
        </p:blipFill>
        <p:spPr>
          <a:xfrm>
            <a:off x="5473799" y="6257882"/>
            <a:ext cx="722915" cy="271360"/>
          </a:xfrm>
          <a:prstGeom prst="rect">
            <a:avLst/>
          </a:prstGeom>
          <a:noFill/>
          <a:ln>
            <a:noFill/>
          </a:ln>
        </p:spPr>
      </p:pic>
      <p:pic>
        <p:nvPicPr>
          <p:cNvPr id="106" name="Google Shape;106;p11" descr="R:\PR\01_Unternehmenskommunikation\12_Corporate_Design\02_Logo\bea_logo_black_font\bea_logo_black_font_c4_transp.jpg"/>
          <p:cNvPicPr preferRelativeResize="0"/>
          <p:nvPr/>
        </p:nvPicPr>
        <p:blipFill rotWithShape="1">
          <a:blip r:embed="rId5">
            <a:alphaModFix/>
          </a:blip>
          <a:srcRect/>
          <a:stretch/>
        </p:blipFill>
        <p:spPr>
          <a:xfrm>
            <a:off x="6454745" y="6239379"/>
            <a:ext cx="517496" cy="288447"/>
          </a:xfrm>
          <a:prstGeom prst="rect">
            <a:avLst/>
          </a:prstGeom>
          <a:noFill/>
          <a:ln>
            <a:noFill/>
          </a:ln>
        </p:spPr>
      </p:pic>
      <p:pic>
        <p:nvPicPr>
          <p:cNvPr id="107" name="Google Shape;107;p11"/>
          <p:cNvPicPr preferRelativeResize="0"/>
          <p:nvPr/>
        </p:nvPicPr>
        <p:blipFill rotWithShape="1">
          <a:blip r:embed="rId6">
            <a:alphaModFix/>
          </a:blip>
          <a:srcRect t="8772" b="16666"/>
          <a:stretch/>
        </p:blipFill>
        <p:spPr>
          <a:xfrm>
            <a:off x="7166080" y="6153650"/>
            <a:ext cx="968118" cy="356046"/>
          </a:xfrm>
          <a:prstGeom prst="rect">
            <a:avLst/>
          </a:prstGeom>
          <a:noFill/>
          <a:ln>
            <a:noFill/>
          </a:ln>
        </p:spPr>
      </p:pic>
      <p:pic>
        <p:nvPicPr>
          <p:cNvPr id="108" name="Google Shape;108;p11"/>
          <p:cNvPicPr preferRelativeResize="0"/>
          <p:nvPr/>
        </p:nvPicPr>
        <p:blipFill rotWithShape="1">
          <a:blip r:embed="rId7">
            <a:alphaModFix/>
          </a:blip>
          <a:srcRect/>
          <a:stretch/>
        </p:blipFill>
        <p:spPr>
          <a:xfrm>
            <a:off x="8359881" y="6144862"/>
            <a:ext cx="447505" cy="439814"/>
          </a:xfrm>
          <a:prstGeom prst="rect">
            <a:avLst/>
          </a:prstGeom>
          <a:noFill/>
          <a:ln>
            <a:noFill/>
          </a:ln>
        </p:spPr>
      </p:pic>
      <p:pic>
        <p:nvPicPr>
          <p:cNvPr id="109" name="Google Shape;109;p11"/>
          <p:cNvPicPr preferRelativeResize="0"/>
          <p:nvPr/>
        </p:nvPicPr>
        <p:blipFill rotWithShape="1">
          <a:blip r:embed="rId8">
            <a:alphaModFix/>
          </a:blip>
          <a:srcRect/>
          <a:stretch/>
        </p:blipFill>
        <p:spPr>
          <a:xfrm>
            <a:off x="9106177" y="6273252"/>
            <a:ext cx="520986" cy="240621"/>
          </a:xfrm>
          <a:prstGeom prst="rect">
            <a:avLst/>
          </a:prstGeom>
          <a:noFill/>
          <a:ln>
            <a:noFill/>
          </a:ln>
        </p:spPr>
      </p:pic>
      <p:pic>
        <p:nvPicPr>
          <p:cNvPr id="110" name="Google Shape;110;p11" descr="header_E"/>
          <p:cNvPicPr preferRelativeResize="0"/>
          <p:nvPr/>
        </p:nvPicPr>
        <p:blipFill rotWithShape="1">
          <a:blip r:embed="rId9">
            <a:alphaModFix/>
          </a:blip>
          <a:srcRect l="31882" r="31726"/>
          <a:stretch/>
        </p:blipFill>
        <p:spPr>
          <a:xfrm>
            <a:off x="9910752" y="6227605"/>
            <a:ext cx="786800" cy="367285"/>
          </a:xfrm>
          <a:prstGeom prst="rect">
            <a:avLst/>
          </a:prstGeom>
          <a:noFill/>
          <a:ln>
            <a:noFill/>
          </a:ln>
        </p:spPr>
      </p:pic>
      <p:pic>
        <p:nvPicPr>
          <p:cNvPr id="111" name="Google Shape;111;p11"/>
          <p:cNvPicPr preferRelativeResize="0"/>
          <p:nvPr/>
        </p:nvPicPr>
        <p:blipFill rotWithShape="1">
          <a:blip r:embed="rId10">
            <a:alphaModFix/>
          </a:blip>
          <a:srcRect/>
          <a:stretch/>
        </p:blipFill>
        <p:spPr>
          <a:xfrm>
            <a:off x="10847630" y="6137161"/>
            <a:ext cx="463100" cy="546600"/>
          </a:xfrm>
          <a:prstGeom prst="rect">
            <a:avLst/>
          </a:prstGeom>
          <a:noFill/>
          <a:ln>
            <a:noFill/>
          </a:ln>
        </p:spPr>
      </p:pic>
      <p:pic>
        <p:nvPicPr>
          <p:cNvPr id="112" name="Google Shape;112;p11" descr="cidimage002.png@01D4FECE.D63D32C0"/>
          <p:cNvPicPr preferRelativeResize="0"/>
          <p:nvPr/>
        </p:nvPicPr>
        <p:blipFill rotWithShape="1">
          <a:blip r:embed="rId11">
            <a:alphaModFix/>
          </a:blip>
          <a:srcRect/>
          <a:stretch/>
        </p:blipFill>
        <p:spPr>
          <a:xfrm>
            <a:off x="11569993" y="6153650"/>
            <a:ext cx="414671" cy="401685"/>
          </a:xfrm>
          <a:prstGeom prst="rect">
            <a:avLst/>
          </a:prstGeom>
          <a:noFill/>
          <a:ln>
            <a:noFill/>
          </a:ln>
        </p:spPr>
      </p:pic>
      <p:pic>
        <p:nvPicPr>
          <p:cNvPr id="113" name="Google Shape;113;p11"/>
          <p:cNvPicPr preferRelativeResize="0"/>
          <p:nvPr/>
        </p:nvPicPr>
        <p:blipFill rotWithShape="1">
          <a:blip r:embed="rId12">
            <a:alphaModFix/>
          </a:blip>
          <a:srcRect/>
          <a:stretch/>
        </p:blipFill>
        <p:spPr>
          <a:xfrm>
            <a:off x="336755" y="6193807"/>
            <a:ext cx="705236" cy="502857"/>
          </a:xfrm>
          <a:prstGeom prst="rect">
            <a:avLst/>
          </a:prstGeom>
          <a:noFill/>
          <a:ln>
            <a:noFill/>
          </a:ln>
        </p:spPr>
      </p:pic>
      <p:pic>
        <p:nvPicPr>
          <p:cNvPr id="114" name="Google Shape;114;p11"/>
          <p:cNvPicPr preferRelativeResize="0"/>
          <p:nvPr/>
        </p:nvPicPr>
        <p:blipFill rotWithShape="1">
          <a:blip r:embed="rId13">
            <a:alphaModFix/>
          </a:blip>
          <a:srcRect/>
          <a:stretch/>
        </p:blipFill>
        <p:spPr>
          <a:xfrm>
            <a:off x="4150242" y="2487922"/>
            <a:ext cx="3891516" cy="2994643"/>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2_Benutzerdefiniertes Layout">
  <p:cSld name="2_Benutzerdefiniertes Layout">
    <p:spTree>
      <p:nvGrpSpPr>
        <p:cNvPr id="1" name="Shape 115"/>
        <p:cNvGrpSpPr/>
        <p:nvPr/>
      </p:nvGrpSpPr>
      <p:grpSpPr>
        <a:xfrm>
          <a:off x="0" y="0"/>
          <a:ext cx="0" cy="0"/>
          <a:chOff x="0" y="0"/>
          <a:chExt cx="0" cy="0"/>
        </a:xfrm>
      </p:grpSpPr>
      <p:sp>
        <p:nvSpPr>
          <p:cNvPr id="116" name="Google Shape;116;p12"/>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034EA8"/>
              </a:buClr>
              <a:buSzPts val="32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7" name="Google Shape;117;p12"/>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nl-NL" sz="600">
                <a:solidFill>
                  <a:schemeClr val="dk1"/>
                </a:solidFill>
                <a:latin typeface="Arial"/>
                <a:ea typeface="Arial"/>
                <a:cs typeface="Arial"/>
                <a:sym typeface="Arial"/>
              </a:rPr>
              <a:t>This project has received funding from the European Union’s H2020 Coordination Support Action under Grant Agreement No. 894356.</a:t>
            </a:r>
            <a:endParaRPr sz="1100">
              <a:solidFill>
                <a:srgbClr val="FF0000"/>
              </a:solidFill>
              <a:latin typeface="Arial"/>
              <a:ea typeface="Arial"/>
              <a:cs typeface="Arial"/>
              <a:sym typeface="Arial"/>
            </a:endParaRPr>
          </a:p>
          <a:p>
            <a:pPr marL="0" marR="0" lvl="0" indent="0" algn="l" rtl="0">
              <a:lnSpc>
                <a:spcPct val="115000"/>
              </a:lnSpc>
              <a:spcBef>
                <a:spcPts val="1000"/>
              </a:spcBef>
              <a:spcAft>
                <a:spcPts val="0"/>
              </a:spcAft>
              <a:buNone/>
            </a:pPr>
            <a:r>
              <a:rPr lang="nl-NL" sz="600">
                <a:solidFill>
                  <a:schemeClr val="dk1"/>
                </a:solidFill>
                <a:latin typeface="Arial"/>
                <a:ea typeface="Arial"/>
                <a:cs typeface="Arial"/>
                <a:sym typeface="Arial"/>
              </a:rPr>
              <a:t> </a:t>
            </a:r>
            <a:endParaRPr sz="1100">
              <a:solidFill>
                <a:schemeClr val="dk1"/>
              </a:solidFill>
              <a:latin typeface="Arial"/>
              <a:ea typeface="Arial"/>
              <a:cs typeface="Arial"/>
              <a:sym typeface="Arial"/>
            </a:endParaRPr>
          </a:p>
        </p:txBody>
      </p:sp>
      <p:pic>
        <p:nvPicPr>
          <p:cNvPr id="118" name="Google Shape;118;p12"/>
          <p:cNvPicPr preferRelativeResize="0"/>
          <p:nvPr/>
        </p:nvPicPr>
        <p:blipFill rotWithShape="1">
          <a:blip r:embed="rId2">
            <a:alphaModFix/>
          </a:blip>
          <a:srcRect/>
          <a:stretch/>
        </p:blipFill>
        <p:spPr>
          <a:xfrm>
            <a:off x="4428321" y="6216170"/>
            <a:ext cx="919086" cy="354787"/>
          </a:xfrm>
          <a:prstGeom prst="rect">
            <a:avLst/>
          </a:prstGeom>
          <a:noFill/>
          <a:ln>
            <a:noFill/>
          </a:ln>
        </p:spPr>
      </p:pic>
      <p:pic>
        <p:nvPicPr>
          <p:cNvPr id="119" name="Google Shape;119;p12" descr="https://365tno.sharepoint.com/sites/intranet/Organisation/CS/Marketing_Communications/Externe-profilering/Logos/426_1_TNO_ifl_zwart.png"/>
          <p:cNvPicPr preferRelativeResize="0"/>
          <p:nvPr/>
        </p:nvPicPr>
        <p:blipFill rotWithShape="1">
          <a:blip r:embed="rId3">
            <a:alphaModFix/>
          </a:blip>
          <a:srcRect l="7704" t="16984" r="4714" b="21686"/>
          <a:stretch/>
        </p:blipFill>
        <p:spPr>
          <a:xfrm>
            <a:off x="3309309" y="6307868"/>
            <a:ext cx="1015908" cy="171393"/>
          </a:xfrm>
          <a:prstGeom prst="rect">
            <a:avLst/>
          </a:prstGeom>
          <a:noFill/>
          <a:ln>
            <a:noFill/>
          </a:ln>
        </p:spPr>
      </p:pic>
      <p:pic>
        <p:nvPicPr>
          <p:cNvPr id="120" name="Google Shape;120;p12"/>
          <p:cNvPicPr preferRelativeResize="0"/>
          <p:nvPr/>
        </p:nvPicPr>
        <p:blipFill rotWithShape="1">
          <a:blip r:embed="rId4">
            <a:alphaModFix/>
          </a:blip>
          <a:srcRect/>
          <a:stretch/>
        </p:blipFill>
        <p:spPr>
          <a:xfrm>
            <a:off x="5473799" y="6257882"/>
            <a:ext cx="722915" cy="271360"/>
          </a:xfrm>
          <a:prstGeom prst="rect">
            <a:avLst/>
          </a:prstGeom>
          <a:noFill/>
          <a:ln>
            <a:noFill/>
          </a:ln>
        </p:spPr>
      </p:pic>
      <p:pic>
        <p:nvPicPr>
          <p:cNvPr id="121" name="Google Shape;121;p12" descr="R:\PR\01_Unternehmenskommunikation\12_Corporate_Design\02_Logo\bea_logo_black_font\bea_logo_black_font_c4_transp.jpg"/>
          <p:cNvPicPr preferRelativeResize="0"/>
          <p:nvPr/>
        </p:nvPicPr>
        <p:blipFill rotWithShape="1">
          <a:blip r:embed="rId5">
            <a:alphaModFix/>
          </a:blip>
          <a:srcRect/>
          <a:stretch/>
        </p:blipFill>
        <p:spPr>
          <a:xfrm>
            <a:off x="6454745" y="6239379"/>
            <a:ext cx="517496" cy="288447"/>
          </a:xfrm>
          <a:prstGeom prst="rect">
            <a:avLst/>
          </a:prstGeom>
          <a:noFill/>
          <a:ln>
            <a:noFill/>
          </a:ln>
        </p:spPr>
      </p:pic>
      <p:pic>
        <p:nvPicPr>
          <p:cNvPr id="122" name="Google Shape;122;p12"/>
          <p:cNvPicPr preferRelativeResize="0"/>
          <p:nvPr/>
        </p:nvPicPr>
        <p:blipFill rotWithShape="1">
          <a:blip r:embed="rId6">
            <a:alphaModFix/>
          </a:blip>
          <a:srcRect t="8772" b="16666"/>
          <a:stretch/>
        </p:blipFill>
        <p:spPr>
          <a:xfrm>
            <a:off x="7166080" y="6153650"/>
            <a:ext cx="968118" cy="356046"/>
          </a:xfrm>
          <a:prstGeom prst="rect">
            <a:avLst/>
          </a:prstGeom>
          <a:noFill/>
          <a:ln>
            <a:noFill/>
          </a:ln>
        </p:spPr>
      </p:pic>
      <p:pic>
        <p:nvPicPr>
          <p:cNvPr id="123" name="Google Shape;123;p12"/>
          <p:cNvPicPr preferRelativeResize="0"/>
          <p:nvPr/>
        </p:nvPicPr>
        <p:blipFill rotWithShape="1">
          <a:blip r:embed="rId7">
            <a:alphaModFix/>
          </a:blip>
          <a:srcRect/>
          <a:stretch/>
        </p:blipFill>
        <p:spPr>
          <a:xfrm>
            <a:off x="8359881" y="6144862"/>
            <a:ext cx="447505" cy="439814"/>
          </a:xfrm>
          <a:prstGeom prst="rect">
            <a:avLst/>
          </a:prstGeom>
          <a:noFill/>
          <a:ln>
            <a:noFill/>
          </a:ln>
        </p:spPr>
      </p:pic>
      <p:pic>
        <p:nvPicPr>
          <p:cNvPr id="124" name="Google Shape;124;p12"/>
          <p:cNvPicPr preferRelativeResize="0"/>
          <p:nvPr/>
        </p:nvPicPr>
        <p:blipFill rotWithShape="1">
          <a:blip r:embed="rId8">
            <a:alphaModFix/>
          </a:blip>
          <a:srcRect/>
          <a:stretch/>
        </p:blipFill>
        <p:spPr>
          <a:xfrm>
            <a:off x="9106177" y="6273252"/>
            <a:ext cx="520986" cy="240621"/>
          </a:xfrm>
          <a:prstGeom prst="rect">
            <a:avLst/>
          </a:prstGeom>
          <a:noFill/>
          <a:ln>
            <a:noFill/>
          </a:ln>
        </p:spPr>
      </p:pic>
      <p:pic>
        <p:nvPicPr>
          <p:cNvPr id="125" name="Google Shape;125;p12" descr="header_E"/>
          <p:cNvPicPr preferRelativeResize="0"/>
          <p:nvPr/>
        </p:nvPicPr>
        <p:blipFill rotWithShape="1">
          <a:blip r:embed="rId9">
            <a:alphaModFix/>
          </a:blip>
          <a:srcRect l="31882" r="31726"/>
          <a:stretch/>
        </p:blipFill>
        <p:spPr>
          <a:xfrm>
            <a:off x="9910752" y="6227605"/>
            <a:ext cx="786800" cy="367285"/>
          </a:xfrm>
          <a:prstGeom prst="rect">
            <a:avLst/>
          </a:prstGeom>
          <a:noFill/>
          <a:ln>
            <a:noFill/>
          </a:ln>
        </p:spPr>
      </p:pic>
      <p:pic>
        <p:nvPicPr>
          <p:cNvPr id="126" name="Google Shape;126;p12"/>
          <p:cNvPicPr preferRelativeResize="0"/>
          <p:nvPr/>
        </p:nvPicPr>
        <p:blipFill rotWithShape="1">
          <a:blip r:embed="rId10">
            <a:alphaModFix/>
          </a:blip>
          <a:srcRect/>
          <a:stretch/>
        </p:blipFill>
        <p:spPr>
          <a:xfrm>
            <a:off x="10847630" y="6137161"/>
            <a:ext cx="463100" cy="546600"/>
          </a:xfrm>
          <a:prstGeom prst="rect">
            <a:avLst/>
          </a:prstGeom>
          <a:noFill/>
          <a:ln>
            <a:noFill/>
          </a:ln>
        </p:spPr>
      </p:pic>
      <p:pic>
        <p:nvPicPr>
          <p:cNvPr id="127" name="Google Shape;127;p12" descr="cidimage002.png@01D4FECE.D63D32C0"/>
          <p:cNvPicPr preferRelativeResize="0"/>
          <p:nvPr/>
        </p:nvPicPr>
        <p:blipFill rotWithShape="1">
          <a:blip r:embed="rId11">
            <a:alphaModFix/>
          </a:blip>
          <a:srcRect/>
          <a:stretch/>
        </p:blipFill>
        <p:spPr>
          <a:xfrm>
            <a:off x="11569993" y="6153650"/>
            <a:ext cx="414671" cy="401685"/>
          </a:xfrm>
          <a:prstGeom prst="rect">
            <a:avLst/>
          </a:prstGeom>
          <a:noFill/>
          <a:ln>
            <a:noFill/>
          </a:ln>
        </p:spPr>
      </p:pic>
      <p:pic>
        <p:nvPicPr>
          <p:cNvPr id="128" name="Google Shape;128;p12"/>
          <p:cNvPicPr preferRelativeResize="0"/>
          <p:nvPr/>
        </p:nvPicPr>
        <p:blipFill rotWithShape="1">
          <a:blip r:embed="rId12">
            <a:alphaModFix/>
          </a:blip>
          <a:srcRect/>
          <a:stretch/>
        </p:blipFill>
        <p:spPr>
          <a:xfrm>
            <a:off x="336755" y="6193807"/>
            <a:ext cx="705236" cy="502857"/>
          </a:xfrm>
          <a:prstGeom prst="rect">
            <a:avLst/>
          </a:prstGeom>
          <a:noFill/>
          <a:ln>
            <a:noFill/>
          </a:ln>
        </p:spPr>
      </p:pic>
      <p:pic>
        <p:nvPicPr>
          <p:cNvPr id="129" name="Google Shape;129;p12"/>
          <p:cNvPicPr preferRelativeResize="0"/>
          <p:nvPr/>
        </p:nvPicPr>
        <p:blipFill rotWithShape="1">
          <a:blip r:embed="rId13">
            <a:alphaModFix/>
          </a:blip>
          <a:srcRect/>
          <a:stretch/>
        </p:blipFill>
        <p:spPr>
          <a:xfrm>
            <a:off x="4150242" y="2487922"/>
            <a:ext cx="3891516" cy="2994643"/>
          </a:xfrm>
          <a:prstGeom prst="rect">
            <a:avLst/>
          </a:prstGeom>
          <a:noFill/>
          <a:ln>
            <a:noFill/>
          </a:ln>
        </p:spPr>
      </p:pic>
      <p:sp>
        <p:nvSpPr>
          <p:cNvPr id="130" name="Google Shape;130;p12"/>
          <p:cNvSpPr txBox="1"/>
          <p:nvPr/>
        </p:nvSpPr>
        <p:spPr>
          <a:xfrm>
            <a:off x="8982058" y="2741908"/>
            <a:ext cx="2328672" cy="12618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300">
                <a:solidFill>
                  <a:srgbClr val="3F3F3F"/>
                </a:solidFill>
                <a:latin typeface="Arial"/>
                <a:ea typeface="Arial"/>
                <a:cs typeface="Arial"/>
                <a:sym typeface="Arial"/>
              </a:rPr>
              <a:t>Susan Sunshine</a:t>
            </a:r>
            <a:endParaRPr/>
          </a:p>
          <a:p>
            <a:pPr marL="0" marR="0" lvl="0" indent="0" algn="l" rtl="0">
              <a:spcBef>
                <a:spcPts val="0"/>
              </a:spcBef>
              <a:spcAft>
                <a:spcPts val="0"/>
              </a:spcAft>
              <a:buNone/>
            </a:pPr>
            <a:endParaRPr sz="1000">
              <a:solidFill>
                <a:srgbClr val="3F3F3F"/>
              </a:solidFill>
              <a:latin typeface="Arial"/>
              <a:ea typeface="Arial"/>
              <a:cs typeface="Arial"/>
              <a:sym typeface="Arial"/>
            </a:endParaRPr>
          </a:p>
          <a:p>
            <a:pPr marL="0" marR="0" lvl="0" indent="0" algn="l" rtl="0">
              <a:spcBef>
                <a:spcPts val="0"/>
              </a:spcBef>
              <a:spcAft>
                <a:spcPts val="0"/>
              </a:spcAft>
              <a:buNone/>
            </a:pPr>
            <a:r>
              <a:rPr lang="nl-NL" sz="1000">
                <a:solidFill>
                  <a:srgbClr val="3F3F3F"/>
                </a:solidFill>
                <a:latin typeface="Arial"/>
                <a:ea typeface="Arial"/>
                <a:cs typeface="Arial"/>
                <a:sym typeface="Arial"/>
              </a:rPr>
              <a:t>Lead Engineer</a:t>
            </a:r>
            <a:endParaRPr/>
          </a:p>
          <a:p>
            <a:pPr marL="0" marR="0" lvl="0" indent="0" algn="l" rtl="0">
              <a:spcBef>
                <a:spcPts val="0"/>
              </a:spcBef>
              <a:spcAft>
                <a:spcPts val="0"/>
              </a:spcAft>
              <a:buNone/>
            </a:pPr>
            <a:r>
              <a:rPr lang="nl-NL" sz="1000">
                <a:solidFill>
                  <a:srgbClr val="3F3F3F"/>
                </a:solidFill>
                <a:latin typeface="Arial"/>
                <a:ea typeface="Arial"/>
                <a:cs typeface="Arial"/>
                <a:sym typeface="Arial"/>
              </a:rPr>
              <a:t>+123456788900</a:t>
            </a:r>
            <a:endParaRPr/>
          </a:p>
          <a:p>
            <a:pPr marL="0" marR="0" lvl="0" indent="0" algn="l" rtl="0">
              <a:spcBef>
                <a:spcPts val="0"/>
              </a:spcBef>
              <a:spcAft>
                <a:spcPts val="0"/>
              </a:spcAft>
              <a:buNone/>
            </a:pPr>
            <a:r>
              <a:rPr lang="nl-NL" sz="1000" u="sng">
                <a:solidFill>
                  <a:srgbClr val="3F3F3F"/>
                </a:solidFill>
                <a:latin typeface="Arial"/>
                <a:ea typeface="Arial"/>
                <a:cs typeface="Arial"/>
                <a:sym typeface="Arial"/>
                <a:hlinkClick r:id="rId14">
                  <a:extLst>
                    <a:ext uri="{A12FA001-AC4F-418D-AE19-62706E023703}">
                      <ahyp:hlinkClr xmlns:ahyp="http://schemas.microsoft.com/office/drawing/2018/hyperlinkcolor" val="tx"/>
                    </a:ext>
                  </a:extLst>
                </a:hlinkClick>
              </a:rPr>
              <a:t>Susan.Sunshine@tno.nl</a:t>
            </a:r>
            <a:r>
              <a:rPr lang="nl-NL" sz="1000">
                <a:solidFill>
                  <a:srgbClr val="3F3F3F"/>
                </a:solidFill>
                <a:latin typeface="Arial"/>
                <a:ea typeface="Arial"/>
                <a:cs typeface="Arial"/>
                <a:sym typeface="Arial"/>
              </a:rPr>
              <a:t> </a:t>
            </a:r>
            <a:endParaRPr sz="1000">
              <a:solidFill>
                <a:srgbClr val="3F3F3F"/>
              </a:solidFill>
              <a:latin typeface="Arial"/>
              <a:ea typeface="Arial"/>
              <a:cs typeface="Arial"/>
              <a:sym typeface="Arial"/>
            </a:endParaRPr>
          </a:p>
          <a:p>
            <a:pPr marL="0" marR="0" lvl="0" indent="0" algn="l" rtl="0">
              <a:spcBef>
                <a:spcPts val="0"/>
              </a:spcBef>
              <a:spcAft>
                <a:spcPts val="0"/>
              </a:spcAft>
              <a:buNone/>
            </a:pPr>
            <a:endParaRPr sz="1000">
              <a:solidFill>
                <a:srgbClr val="3F3F3F"/>
              </a:solidFill>
              <a:latin typeface="Arial"/>
              <a:ea typeface="Arial"/>
              <a:cs typeface="Arial"/>
              <a:sym typeface="Arial"/>
            </a:endParaRPr>
          </a:p>
          <a:p>
            <a:pPr marL="0" marR="0" lvl="0" indent="0" algn="l" rtl="0">
              <a:spcBef>
                <a:spcPts val="0"/>
              </a:spcBef>
              <a:spcAft>
                <a:spcPts val="0"/>
              </a:spcAft>
              <a:buNone/>
            </a:pPr>
            <a:endParaRPr sz="1300">
              <a:solidFill>
                <a:schemeClr val="accent1"/>
              </a:solidFill>
              <a:latin typeface="Arial"/>
              <a:ea typeface="Arial"/>
              <a:cs typeface="Arial"/>
              <a:sym typeface="Arial"/>
            </a:endParaRPr>
          </a:p>
        </p:txBody>
      </p:sp>
      <p:sp>
        <p:nvSpPr>
          <p:cNvPr id="131" name="Google Shape;131;p12"/>
          <p:cNvSpPr txBox="1"/>
          <p:nvPr/>
        </p:nvSpPr>
        <p:spPr>
          <a:xfrm>
            <a:off x="1648047" y="2682433"/>
            <a:ext cx="2780274" cy="14157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300">
                <a:solidFill>
                  <a:srgbClr val="3F3F3F"/>
                </a:solidFill>
                <a:latin typeface="Arial"/>
                <a:ea typeface="Arial"/>
                <a:cs typeface="Arial"/>
                <a:sym typeface="Arial"/>
              </a:rPr>
              <a:t>Simon Smile</a:t>
            </a:r>
            <a:endParaRPr/>
          </a:p>
          <a:p>
            <a:pPr marL="0" marR="0" lvl="0" indent="0" algn="l" rtl="0">
              <a:spcBef>
                <a:spcPts val="0"/>
              </a:spcBef>
              <a:spcAft>
                <a:spcPts val="0"/>
              </a:spcAft>
              <a:buNone/>
            </a:pPr>
            <a:endParaRPr sz="1000">
              <a:solidFill>
                <a:srgbClr val="3F3F3F"/>
              </a:solidFill>
              <a:latin typeface="Arial"/>
              <a:ea typeface="Arial"/>
              <a:cs typeface="Arial"/>
              <a:sym typeface="Arial"/>
            </a:endParaRPr>
          </a:p>
          <a:p>
            <a:pPr marL="0" marR="0" lvl="0" indent="0" algn="l" rtl="0">
              <a:spcBef>
                <a:spcPts val="0"/>
              </a:spcBef>
              <a:spcAft>
                <a:spcPts val="0"/>
              </a:spcAft>
              <a:buNone/>
            </a:pPr>
            <a:r>
              <a:rPr lang="nl-NL" sz="1000">
                <a:solidFill>
                  <a:srgbClr val="3F3F3F"/>
                </a:solidFill>
                <a:latin typeface="Arial"/>
                <a:ea typeface="Arial"/>
                <a:cs typeface="Arial"/>
                <a:sym typeface="Arial"/>
              </a:rPr>
              <a:t>Consulting</a:t>
            </a:r>
            <a:endParaRPr/>
          </a:p>
          <a:p>
            <a:pPr marL="0" marR="0" lvl="0" indent="0" algn="l" rtl="0">
              <a:spcBef>
                <a:spcPts val="0"/>
              </a:spcBef>
              <a:spcAft>
                <a:spcPts val="0"/>
              </a:spcAft>
              <a:buNone/>
            </a:pPr>
            <a:r>
              <a:rPr lang="nl-NL" sz="1000">
                <a:solidFill>
                  <a:srgbClr val="3F3F3F"/>
                </a:solidFill>
                <a:latin typeface="Arial"/>
                <a:ea typeface="Arial"/>
                <a:cs typeface="Arial"/>
                <a:sym typeface="Arial"/>
              </a:rPr>
              <a:t>+ 1234567788990</a:t>
            </a:r>
            <a:endParaRPr/>
          </a:p>
          <a:p>
            <a:pPr marL="0" marR="0" lvl="0" indent="0" algn="l" rtl="0">
              <a:spcBef>
                <a:spcPts val="0"/>
              </a:spcBef>
              <a:spcAft>
                <a:spcPts val="0"/>
              </a:spcAft>
              <a:buNone/>
            </a:pPr>
            <a:r>
              <a:rPr lang="nl-NL" sz="1000" u="sng">
                <a:solidFill>
                  <a:srgbClr val="3F3F3F"/>
                </a:solidFill>
                <a:latin typeface="Arial"/>
                <a:ea typeface="Arial"/>
                <a:cs typeface="Arial"/>
                <a:sym typeface="Arial"/>
                <a:hlinkClick r:id="rId15">
                  <a:extLst>
                    <a:ext uri="{A12FA001-AC4F-418D-AE19-62706E023703}">
                      <ahyp:hlinkClr xmlns:ahyp="http://schemas.microsoft.com/office/drawing/2018/hyperlinkcolor" val="tx"/>
                    </a:ext>
                  </a:extLst>
                </a:hlinkClick>
              </a:rPr>
              <a:t>Simon.smile@berliner-e-Agentur.de</a:t>
            </a:r>
            <a:r>
              <a:rPr lang="nl-NL" sz="1000">
                <a:solidFill>
                  <a:srgbClr val="3F3F3F"/>
                </a:solidFill>
                <a:latin typeface="Arial"/>
                <a:ea typeface="Arial"/>
                <a:cs typeface="Arial"/>
                <a:sym typeface="Arial"/>
              </a:rPr>
              <a:t> </a:t>
            </a:r>
            <a:endParaRPr/>
          </a:p>
          <a:p>
            <a:pPr marL="0" marR="0" lvl="0" indent="0" algn="l" rtl="0">
              <a:spcBef>
                <a:spcPts val="0"/>
              </a:spcBef>
              <a:spcAft>
                <a:spcPts val="0"/>
              </a:spcAft>
              <a:buNone/>
            </a:pPr>
            <a:endParaRPr sz="1000">
              <a:solidFill>
                <a:srgbClr val="3F3F3F"/>
              </a:solidFill>
              <a:latin typeface="Arial"/>
              <a:ea typeface="Arial"/>
              <a:cs typeface="Arial"/>
              <a:sym typeface="Arial"/>
            </a:endParaRPr>
          </a:p>
          <a:p>
            <a:pPr marL="0" marR="0" lvl="0" indent="0" algn="l" rtl="0">
              <a:spcBef>
                <a:spcPts val="0"/>
              </a:spcBef>
              <a:spcAft>
                <a:spcPts val="0"/>
              </a:spcAft>
              <a:buNone/>
            </a:pPr>
            <a:endParaRPr sz="1000">
              <a:solidFill>
                <a:srgbClr val="3F3F3F"/>
              </a:solidFill>
              <a:latin typeface="Arial"/>
              <a:ea typeface="Arial"/>
              <a:cs typeface="Arial"/>
              <a:sym typeface="Arial"/>
            </a:endParaRPr>
          </a:p>
          <a:p>
            <a:pPr marL="0" marR="0" lvl="0" indent="0" algn="l" rtl="0">
              <a:spcBef>
                <a:spcPts val="0"/>
              </a:spcBef>
              <a:spcAft>
                <a:spcPts val="0"/>
              </a:spcAft>
              <a:buNone/>
            </a:pPr>
            <a:endParaRPr sz="1300">
              <a:solidFill>
                <a:schemeClr val="accent1"/>
              </a:solidFill>
              <a:latin typeface="Arial"/>
              <a:ea typeface="Arial"/>
              <a:cs typeface="Arial"/>
              <a:sym typeface="Arial"/>
            </a:endParaRPr>
          </a:p>
        </p:txBody>
      </p:sp>
      <p:pic>
        <p:nvPicPr>
          <p:cNvPr id="132" name="Google Shape;132;p12" descr="R:\PR\01_Unternehmenskommunikation\12_Corporate_Design\02_Logo\bea_logo_black_font\bea_logo_black_font_c4_transp.jpg"/>
          <p:cNvPicPr preferRelativeResize="0"/>
          <p:nvPr/>
        </p:nvPicPr>
        <p:blipFill rotWithShape="1">
          <a:blip r:embed="rId5">
            <a:alphaModFix/>
          </a:blip>
          <a:srcRect/>
          <a:stretch/>
        </p:blipFill>
        <p:spPr>
          <a:xfrm>
            <a:off x="1069775" y="2749175"/>
            <a:ext cx="517496" cy="288447"/>
          </a:xfrm>
          <a:prstGeom prst="rect">
            <a:avLst/>
          </a:prstGeom>
          <a:noFill/>
          <a:ln>
            <a:noFill/>
          </a:ln>
        </p:spPr>
      </p:pic>
      <p:pic>
        <p:nvPicPr>
          <p:cNvPr id="133" name="Google Shape;133;p12" descr="https://365tno.sharepoint.com/sites/intranet/Organisation/CS/Marketing_Communications/Externe-profilering/Logos/426_1_TNO_ifl_zwart.png"/>
          <p:cNvPicPr preferRelativeResize="0"/>
          <p:nvPr/>
        </p:nvPicPr>
        <p:blipFill rotWithShape="1">
          <a:blip r:embed="rId3">
            <a:alphaModFix/>
          </a:blip>
          <a:srcRect l="7704" t="16984" r="4714" b="21686"/>
          <a:stretch/>
        </p:blipFill>
        <p:spPr>
          <a:xfrm>
            <a:off x="7905374" y="2796098"/>
            <a:ext cx="1015908" cy="171393"/>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_Benutzerdefiniertes Layout">
  <p:cSld name="3_Benutzerdefiniertes Layout">
    <p:spTree>
      <p:nvGrpSpPr>
        <p:cNvPr id="1" name="Shape 134"/>
        <p:cNvGrpSpPr/>
        <p:nvPr/>
      </p:nvGrpSpPr>
      <p:grpSpPr>
        <a:xfrm>
          <a:off x="0" y="0"/>
          <a:ext cx="0" cy="0"/>
          <a:chOff x="0" y="0"/>
          <a:chExt cx="0" cy="0"/>
        </a:xfrm>
      </p:grpSpPr>
      <p:pic>
        <p:nvPicPr>
          <p:cNvPr id="135" name="Google Shape;135;p13"/>
          <p:cNvPicPr preferRelativeResize="0"/>
          <p:nvPr/>
        </p:nvPicPr>
        <p:blipFill rotWithShape="1">
          <a:blip r:embed="rId2">
            <a:alphaModFix/>
          </a:blip>
          <a:srcRect/>
          <a:stretch/>
        </p:blipFill>
        <p:spPr>
          <a:xfrm>
            <a:off x="4728829" y="1465518"/>
            <a:ext cx="3095847" cy="3095847"/>
          </a:xfrm>
          <a:prstGeom prst="rect">
            <a:avLst/>
          </a:prstGeom>
          <a:noFill/>
          <a:ln>
            <a:noFill/>
          </a:ln>
        </p:spPr>
      </p:pic>
      <p:sp>
        <p:nvSpPr>
          <p:cNvPr id="136" name="Google Shape;136;p13"/>
          <p:cNvSpPr txBox="1">
            <a:spLocks noGrp="1"/>
          </p:cNvSpPr>
          <p:nvPr>
            <p:ph type="body" idx="1"/>
          </p:nvPr>
        </p:nvSpPr>
        <p:spPr>
          <a:xfrm>
            <a:off x="4519613" y="5040313"/>
            <a:ext cx="3390900" cy="66992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SzPts val="1600"/>
              <a:buNone/>
              <a:defRPr sz="1600"/>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Benutzerdefiniertes Layout">
  <p:cSld name="1_Benutzerdefiniertes Layout">
    <p:spTree>
      <p:nvGrpSpPr>
        <p:cNvPr id="1" name="Shape 137"/>
        <p:cNvGrpSpPr/>
        <p:nvPr/>
      </p:nvGrpSpPr>
      <p:grpSpPr>
        <a:xfrm>
          <a:off x="0" y="0"/>
          <a:ext cx="0" cy="0"/>
          <a:chOff x="0" y="0"/>
          <a:chExt cx="0" cy="0"/>
        </a:xfrm>
      </p:grpSpPr>
      <p:sp>
        <p:nvSpPr>
          <p:cNvPr id="138" name="Google Shape;138;p14"/>
          <p:cNvSpPr/>
          <p:nvPr/>
        </p:nvSpPr>
        <p:spPr>
          <a:xfrm>
            <a:off x="4728829" y="1465517"/>
            <a:ext cx="3095847" cy="3095847"/>
          </a:xfrm>
          <a:prstGeom prst="ellipse">
            <a:avLst/>
          </a:prstGeom>
          <a:solidFill>
            <a:srgbClr val="FFF2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nl-NL" sz="1800">
                <a:solidFill>
                  <a:schemeClr val="dk1"/>
                </a:solidFill>
                <a:latin typeface="Arial"/>
                <a:ea typeface="Arial"/>
                <a:cs typeface="Arial"/>
                <a:sym typeface="Arial"/>
              </a:rPr>
              <a:t>Break</a:t>
            </a:r>
            <a:endParaRPr/>
          </a:p>
          <a:p>
            <a:pPr marL="0" marR="0" lvl="0" indent="0" algn="ctr" rtl="0">
              <a:spcBef>
                <a:spcPts val="0"/>
              </a:spcBef>
              <a:spcAft>
                <a:spcPts val="0"/>
              </a:spcAft>
              <a:buNone/>
            </a:pPr>
            <a:r>
              <a:rPr lang="nl-NL" sz="1800">
                <a:solidFill>
                  <a:schemeClr val="dk1"/>
                </a:solidFill>
                <a:latin typeface="Arial"/>
                <a:ea typeface="Arial"/>
                <a:cs typeface="Arial"/>
                <a:sym typeface="Arial"/>
              </a:rPr>
              <a:t>14:00 – 14:30</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6_Benutzerdefiniertes Layout">
  <p:cSld name="6_Benutzerdefiniertes Layout">
    <p:spTree>
      <p:nvGrpSpPr>
        <p:cNvPr id="1" name="Shape 139"/>
        <p:cNvGrpSpPr/>
        <p:nvPr/>
      </p:nvGrpSpPr>
      <p:grpSpPr>
        <a:xfrm>
          <a:off x="0" y="0"/>
          <a:ext cx="0" cy="0"/>
          <a:chOff x="0" y="0"/>
          <a:chExt cx="0" cy="0"/>
        </a:xfrm>
      </p:grpSpPr>
      <p:sp>
        <p:nvSpPr>
          <p:cNvPr id="140" name="Google Shape;140;p15"/>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nl-NL" sz="600">
                <a:solidFill>
                  <a:schemeClr val="dk1"/>
                </a:solidFill>
                <a:latin typeface="Arial"/>
                <a:ea typeface="Arial"/>
                <a:cs typeface="Arial"/>
                <a:sym typeface="Arial"/>
              </a:rPr>
              <a:t>This project has received funding from the European Union’s H2020 Coordination Support Action under Grant Agreement No. 894356.</a:t>
            </a:r>
            <a:endParaRPr sz="1100">
              <a:solidFill>
                <a:srgbClr val="FF0000"/>
              </a:solidFill>
              <a:latin typeface="Arial"/>
              <a:ea typeface="Arial"/>
              <a:cs typeface="Arial"/>
              <a:sym typeface="Arial"/>
            </a:endParaRPr>
          </a:p>
          <a:p>
            <a:pPr marL="0" marR="0" lvl="0" indent="0" algn="l" rtl="0">
              <a:lnSpc>
                <a:spcPct val="115000"/>
              </a:lnSpc>
              <a:spcBef>
                <a:spcPts val="1000"/>
              </a:spcBef>
              <a:spcAft>
                <a:spcPts val="0"/>
              </a:spcAft>
              <a:buNone/>
            </a:pPr>
            <a:r>
              <a:rPr lang="nl-NL" sz="600">
                <a:solidFill>
                  <a:schemeClr val="dk1"/>
                </a:solidFill>
                <a:latin typeface="Arial"/>
                <a:ea typeface="Arial"/>
                <a:cs typeface="Arial"/>
                <a:sym typeface="Arial"/>
              </a:rPr>
              <a:t> </a:t>
            </a:r>
            <a:endParaRPr sz="1100">
              <a:solidFill>
                <a:schemeClr val="dk1"/>
              </a:solidFill>
              <a:latin typeface="Arial"/>
              <a:ea typeface="Arial"/>
              <a:cs typeface="Arial"/>
              <a:sym typeface="Arial"/>
            </a:endParaRPr>
          </a:p>
        </p:txBody>
      </p:sp>
      <p:pic>
        <p:nvPicPr>
          <p:cNvPr id="141" name="Google Shape;141;p15"/>
          <p:cNvPicPr preferRelativeResize="0"/>
          <p:nvPr/>
        </p:nvPicPr>
        <p:blipFill rotWithShape="1">
          <a:blip r:embed="rId2">
            <a:alphaModFix/>
          </a:blip>
          <a:srcRect/>
          <a:stretch/>
        </p:blipFill>
        <p:spPr>
          <a:xfrm>
            <a:off x="4428321" y="6216170"/>
            <a:ext cx="919086" cy="354787"/>
          </a:xfrm>
          <a:prstGeom prst="rect">
            <a:avLst/>
          </a:prstGeom>
          <a:noFill/>
          <a:ln>
            <a:noFill/>
          </a:ln>
        </p:spPr>
      </p:pic>
      <p:pic>
        <p:nvPicPr>
          <p:cNvPr id="142" name="Google Shape;142;p15" descr="https://365tno.sharepoint.com/sites/intranet/Organisation/CS/Marketing_Communications/Externe-profilering/Logos/426_1_TNO_ifl_zwart.png"/>
          <p:cNvPicPr preferRelativeResize="0"/>
          <p:nvPr/>
        </p:nvPicPr>
        <p:blipFill rotWithShape="1">
          <a:blip r:embed="rId3">
            <a:alphaModFix/>
          </a:blip>
          <a:srcRect l="7704" t="16984" r="4714" b="21686"/>
          <a:stretch/>
        </p:blipFill>
        <p:spPr>
          <a:xfrm>
            <a:off x="3309309" y="6307868"/>
            <a:ext cx="1015908" cy="171393"/>
          </a:xfrm>
          <a:prstGeom prst="rect">
            <a:avLst/>
          </a:prstGeom>
          <a:noFill/>
          <a:ln>
            <a:noFill/>
          </a:ln>
        </p:spPr>
      </p:pic>
      <p:pic>
        <p:nvPicPr>
          <p:cNvPr id="143" name="Google Shape;143;p15"/>
          <p:cNvPicPr preferRelativeResize="0"/>
          <p:nvPr/>
        </p:nvPicPr>
        <p:blipFill rotWithShape="1">
          <a:blip r:embed="rId4">
            <a:alphaModFix/>
          </a:blip>
          <a:srcRect/>
          <a:stretch/>
        </p:blipFill>
        <p:spPr>
          <a:xfrm>
            <a:off x="5473799" y="6257882"/>
            <a:ext cx="722915" cy="271360"/>
          </a:xfrm>
          <a:prstGeom prst="rect">
            <a:avLst/>
          </a:prstGeom>
          <a:noFill/>
          <a:ln>
            <a:noFill/>
          </a:ln>
        </p:spPr>
      </p:pic>
      <p:pic>
        <p:nvPicPr>
          <p:cNvPr id="144" name="Google Shape;144;p15" descr="R:\PR\01_Unternehmenskommunikation\12_Corporate_Design\02_Logo\bea_logo_black_font\bea_logo_black_font_c4_transp.jpg"/>
          <p:cNvPicPr preferRelativeResize="0"/>
          <p:nvPr/>
        </p:nvPicPr>
        <p:blipFill rotWithShape="1">
          <a:blip r:embed="rId5">
            <a:alphaModFix/>
          </a:blip>
          <a:srcRect/>
          <a:stretch/>
        </p:blipFill>
        <p:spPr>
          <a:xfrm>
            <a:off x="6454745" y="6239379"/>
            <a:ext cx="517496" cy="288447"/>
          </a:xfrm>
          <a:prstGeom prst="rect">
            <a:avLst/>
          </a:prstGeom>
          <a:noFill/>
          <a:ln>
            <a:noFill/>
          </a:ln>
        </p:spPr>
      </p:pic>
      <p:pic>
        <p:nvPicPr>
          <p:cNvPr id="145" name="Google Shape;145;p15"/>
          <p:cNvPicPr preferRelativeResize="0"/>
          <p:nvPr/>
        </p:nvPicPr>
        <p:blipFill rotWithShape="1">
          <a:blip r:embed="rId6">
            <a:alphaModFix/>
          </a:blip>
          <a:srcRect t="8772" b="16666"/>
          <a:stretch/>
        </p:blipFill>
        <p:spPr>
          <a:xfrm>
            <a:off x="7166080" y="6153650"/>
            <a:ext cx="968118" cy="356046"/>
          </a:xfrm>
          <a:prstGeom prst="rect">
            <a:avLst/>
          </a:prstGeom>
          <a:noFill/>
          <a:ln>
            <a:noFill/>
          </a:ln>
        </p:spPr>
      </p:pic>
      <p:pic>
        <p:nvPicPr>
          <p:cNvPr id="146" name="Google Shape;146;p15"/>
          <p:cNvPicPr preferRelativeResize="0"/>
          <p:nvPr/>
        </p:nvPicPr>
        <p:blipFill rotWithShape="1">
          <a:blip r:embed="rId7">
            <a:alphaModFix/>
          </a:blip>
          <a:srcRect/>
          <a:stretch/>
        </p:blipFill>
        <p:spPr>
          <a:xfrm>
            <a:off x="8359881" y="6144862"/>
            <a:ext cx="447505" cy="439814"/>
          </a:xfrm>
          <a:prstGeom prst="rect">
            <a:avLst/>
          </a:prstGeom>
          <a:noFill/>
          <a:ln>
            <a:noFill/>
          </a:ln>
        </p:spPr>
      </p:pic>
      <p:pic>
        <p:nvPicPr>
          <p:cNvPr id="147" name="Google Shape;147;p15"/>
          <p:cNvPicPr preferRelativeResize="0"/>
          <p:nvPr/>
        </p:nvPicPr>
        <p:blipFill rotWithShape="1">
          <a:blip r:embed="rId8">
            <a:alphaModFix/>
          </a:blip>
          <a:srcRect/>
          <a:stretch/>
        </p:blipFill>
        <p:spPr>
          <a:xfrm>
            <a:off x="9106177" y="6273252"/>
            <a:ext cx="520986" cy="240621"/>
          </a:xfrm>
          <a:prstGeom prst="rect">
            <a:avLst/>
          </a:prstGeom>
          <a:noFill/>
          <a:ln>
            <a:noFill/>
          </a:ln>
        </p:spPr>
      </p:pic>
      <p:pic>
        <p:nvPicPr>
          <p:cNvPr id="148" name="Google Shape;148;p15" descr="header_E"/>
          <p:cNvPicPr preferRelativeResize="0"/>
          <p:nvPr/>
        </p:nvPicPr>
        <p:blipFill rotWithShape="1">
          <a:blip r:embed="rId9">
            <a:alphaModFix/>
          </a:blip>
          <a:srcRect l="31882" r="31726"/>
          <a:stretch/>
        </p:blipFill>
        <p:spPr>
          <a:xfrm>
            <a:off x="9910752" y="6227605"/>
            <a:ext cx="786800" cy="367285"/>
          </a:xfrm>
          <a:prstGeom prst="rect">
            <a:avLst/>
          </a:prstGeom>
          <a:noFill/>
          <a:ln>
            <a:noFill/>
          </a:ln>
        </p:spPr>
      </p:pic>
      <p:pic>
        <p:nvPicPr>
          <p:cNvPr id="149" name="Google Shape;149;p15"/>
          <p:cNvPicPr preferRelativeResize="0"/>
          <p:nvPr/>
        </p:nvPicPr>
        <p:blipFill rotWithShape="1">
          <a:blip r:embed="rId10">
            <a:alphaModFix/>
          </a:blip>
          <a:srcRect/>
          <a:stretch/>
        </p:blipFill>
        <p:spPr>
          <a:xfrm>
            <a:off x="10847630" y="6137161"/>
            <a:ext cx="463100" cy="546600"/>
          </a:xfrm>
          <a:prstGeom prst="rect">
            <a:avLst/>
          </a:prstGeom>
          <a:noFill/>
          <a:ln>
            <a:noFill/>
          </a:ln>
        </p:spPr>
      </p:pic>
      <p:pic>
        <p:nvPicPr>
          <p:cNvPr id="150" name="Google Shape;150;p15" descr="cidimage002.png@01D4FECE.D63D32C0"/>
          <p:cNvPicPr preferRelativeResize="0"/>
          <p:nvPr/>
        </p:nvPicPr>
        <p:blipFill rotWithShape="1">
          <a:blip r:embed="rId11">
            <a:alphaModFix/>
          </a:blip>
          <a:srcRect/>
          <a:stretch/>
        </p:blipFill>
        <p:spPr>
          <a:xfrm>
            <a:off x="11569993" y="6153650"/>
            <a:ext cx="414671" cy="401685"/>
          </a:xfrm>
          <a:prstGeom prst="rect">
            <a:avLst/>
          </a:prstGeom>
          <a:noFill/>
          <a:ln>
            <a:noFill/>
          </a:ln>
        </p:spPr>
      </p:pic>
      <p:pic>
        <p:nvPicPr>
          <p:cNvPr id="151" name="Google Shape;151;p15"/>
          <p:cNvPicPr preferRelativeResize="0"/>
          <p:nvPr/>
        </p:nvPicPr>
        <p:blipFill rotWithShape="1">
          <a:blip r:embed="rId12">
            <a:alphaModFix/>
          </a:blip>
          <a:srcRect/>
          <a:stretch/>
        </p:blipFill>
        <p:spPr>
          <a:xfrm>
            <a:off x="336755" y="6193807"/>
            <a:ext cx="705236" cy="502857"/>
          </a:xfrm>
          <a:prstGeom prst="rect">
            <a:avLst/>
          </a:prstGeom>
          <a:noFill/>
          <a:ln>
            <a:noFill/>
          </a:ln>
        </p:spPr>
      </p:pic>
      <p:pic>
        <p:nvPicPr>
          <p:cNvPr id="152" name="Google Shape;152;p15"/>
          <p:cNvPicPr preferRelativeResize="0"/>
          <p:nvPr/>
        </p:nvPicPr>
        <p:blipFill rotWithShape="1">
          <a:blip r:embed="rId13">
            <a:alphaModFix/>
          </a:blip>
          <a:srcRect/>
          <a:stretch/>
        </p:blipFill>
        <p:spPr>
          <a:xfrm>
            <a:off x="4150242" y="2487922"/>
            <a:ext cx="3891516" cy="299464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Leer">
  <p:cSld name="1_Leer">
    <p:spTree>
      <p:nvGrpSpPr>
        <p:cNvPr id="1" name="Shape 153"/>
        <p:cNvGrpSpPr/>
        <p:nvPr/>
      </p:nvGrpSpPr>
      <p:grpSpPr>
        <a:xfrm>
          <a:off x="0" y="0"/>
          <a:ext cx="0" cy="0"/>
          <a:chOff x="0" y="0"/>
          <a:chExt cx="0" cy="0"/>
        </a:xfrm>
      </p:grpSpPr>
      <p:sp>
        <p:nvSpPr>
          <p:cNvPr id="154" name="Google Shape;154;p16"/>
          <p:cNvSpPr/>
          <p:nvPr/>
        </p:nvSpPr>
        <p:spPr>
          <a:xfrm>
            <a:off x="130906" y="2196422"/>
            <a:ext cx="1369515"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55" name="Google Shape;155;p16"/>
          <p:cNvSpPr/>
          <p:nvPr/>
        </p:nvSpPr>
        <p:spPr>
          <a:xfrm>
            <a:off x="2277318" y="2195456"/>
            <a:ext cx="1369514"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56" name="Google Shape;156;p16"/>
          <p:cNvSpPr/>
          <p:nvPr/>
        </p:nvSpPr>
        <p:spPr>
          <a:xfrm>
            <a:off x="6552623" y="2195456"/>
            <a:ext cx="1364722"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57" name="Google Shape;157;p16"/>
          <p:cNvSpPr/>
          <p:nvPr/>
        </p:nvSpPr>
        <p:spPr>
          <a:xfrm>
            <a:off x="8684997" y="2195456"/>
            <a:ext cx="1364722"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58" name="Google Shape;158;p16"/>
          <p:cNvSpPr/>
          <p:nvPr/>
        </p:nvSpPr>
        <p:spPr>
          <a:xfrm>
            <a:off x="124004" y="2198506"/>
            <a:ext cx="1369517" cy="1369516"/>
          </a:xfrm>
          <a:prstGeom prst="ellipse">
            <a:avLst/>
          </a:prstGeom>
          <a:solidFill>
            <a:srgbClr val="6A962C"/>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2400">
              <a:solidFill>
                <a:srgbClr val="FFFFFF"/>
              </a:solidFill>
              <a:latin typeface="Arial"/>
              <a:ea typeface="Arial"/>
              <a:cs typeface="Arial"/>
              <a:sym typeface="Arial"/>
            </a:endParaRPr>
          </a:p>
        </p:txBody>
      </p:sp>
      <p:sp>
        <p:nvSpPr>
          <p:cNvPr id="159" name="Google Shape;159;p16"/>
          <p:cNvSpPr/>
          <p:nvPr/>
        </p:nvSpPr>
        <p:spPr>
          <a:xfrm>
            <a:off x="2277316" y="2197540"/>
            <a:ext cx="1369516" cy="1369516"/>
          </a:xfrm>
          <a:prstGeom prst="ellipse">
            <a:avLst/>
          </a:prstGeom>
          <a:solidFill>
            <a:srgbClr val="A2A2A2"/>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2400">
              <a:solidFill>
                <a:srgbClr val="FFFFFF"/>
              </a:solidFill>
              <a:latin typeface="Arial"/>
              <a:ea typeface="Arial"/>
              <a:cs typeface="Arial"/>
              <a:sym typeface="Arial"/>
            </a:endParaRPr>
          </a:p>
        </p:txBody>
      </p:sp>
      <p:sp>
        <p:nvSpPr>
          <p:cNvPr id="160" name="Google Shape;160;p16"/>
          <p:cNvSpPr/>
          <p:nvPr/>
        </p:nvSpPr>
        <p:spPr>
          <a:xfrm>
            <a:off x="6559499" y="2197540"/>
            <a:ext cx="1364724" cy="1369516"/>
          </a:xfrm>
          <a:prstGeom prst="ellipse">
            <a:avLst/>
          </a:prstGeom>
          <a:solidFill>
            <a:srgbClr val="666666"/>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2400">
              <a:solidFill>
                <a:srgbClr val="FFFFFF"/>
              </a:solidFill>
              <a:latin typeface="Arial"/>
              <a:ea typeface="Arial"/>
              <a:cs typeface="Arial"/>
              <a:sym typeface="Arial"/>
            </a:endParaRPr>
          </a:p>
        </p:txBody>
      </p:sp>
      <p:sp>
        <p:nvSpPr>
          <p:cNvPr id="161" name="Google Shape;161;p16"/>
          <p:cNvSpPr/>
          <p:nvPr/>
        </p:nvSpPr>
        <p:spPr>
          <a:xfrm>
            <a:off x="4412540" y="2195456"/>
            <a:ext cx="1369514"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62" name="Google Shape;162;p16"/>
          <p:cNvSpPr/>
          <p:nvPr/>
        </p:nvSpPr>
        <p:spPr>
          <a:xfrm>
            <a:off x="8678119" y="2197540"/>
            <a:ext cx="1364724" cy="1369516"/>
          </a:xfrm>
          <a:prstGeom prst="ellipse">
            <a:avLst/>
          </a:prstGeom>
          <a:solidFill>
            <a:srgbClr val="CEC8FD"/>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2400">
              <a:solidFill>
                <a:srgbClr val="FFFFFF"/>
              </a:solidFill>
              <a:latin typeface="Arial"/>
              <a:ea typeface="Arial"/>
              <a:cs typeface="Arial"/>
              <a:sym typeface="Arial"/>
            </a:endParaRPr>
          </a:p>
        </p:txBody>
      </p:sp>
      <p:sp>
        <p:nvSpPr>
          <p:cNvPr id="163" name="Google Shape;163;p16"/>
          <p:cNvSpPr/>
          <p:nvPr/>
        </p:nvSpPr>
        <p:spPr>
          <a:xfrm>
            <a:off x="10822486" y="2195456"/>
            <a:ext cx="1369514" cy="1369514"/>
          </a:xfrm>
          <a:prstGeom prst="ellipse">
            <a:avLst/>
          </a:prstGeom>
          <a:noFill/>
          <a:ln w="1270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a:solidFill>
                <a:schemeClr val="lt1"/>
              </a:solidFill>
              <a:latin typeface="Arial"/>
              <a:ea typeface="Arial"/>
              <a:cs typeface="Arial"/>
              <a:sym typeface="Arial"/>
            </a:endParaRPr>
          </a:p>
        </p:txBody>
      </p:sp>
      <p:sp>
        <p:nvSpPr>
          <p:cNvPr id="164" name="Google Shape;164;p16"/>
          <p:cNvSpPr/>
          <p:nvPr/>
        </p:nvSpPr>
        <p:spPr>
          <a:xfrm>
            <a:off x="4412540" y="2196497"/>
            <a:ext cx="1369516" cy="1369516"/>
          </a:xfrm>
          <a:prstGeom prst="ellipse">
            <a:avLst/>
          </a:prstGeom>
          <a:solidFill>
            <a:srgbClr val="EFEFEF"/>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2400">
              <a:solidFill>
                <a:srgbClr val="FFFFFF"/>
              </a:solidFill>
              <a:latin typeface="Arial"/>
              <a:ea typeface="Arial"/>
              <a:cs typeface="Arial"/>
              <a:sym typeface="Arial"/>
            </a:endParaRPr>
          </a:p>
        </p:txBody>
      </p:sp>
      <p:sp>
        <p:nvSpPr>
          <p:cNvPr id="165" name="Google Shape;165;p16"/>
          <p:cNvSpPr/>
          <p:nvPr/>
        </p:nvSpPr>
        <p:spPr>
          <a:xfrm>
            <a:off x="10822484" y="2196497"/>
            <a:ext cx="1369516" cy="1369516"/>
          </a:xfrm>
          <a:prstGeom prst="ellipse">
            <a:avLst/>
          </a:prstGeom>
          <a:solidFill>
            <a:srgbClr val="3190FC"/>
          </a:solidFill>
          <a:ln>
            <a:noFill/>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2400">
              <a:solidFill>
                <a:srgbClr val="FFFFFF"/>
              </a:solidFill>
              <a:latin typeface="Arial"/>
              <a:ea typeface="Arial"/>
              <a:cs typeface="Arial"/>
              <a:sym typeface="Arial"/>
            </a:endParaRPr>
          </a:p>
        </p:txBody>
      </p:sp>
      <p:sp>
        <p:nvSpPr>
          <p:cNvPr id="166" name="Google Shape;166;p16"/>
          <p:cNvSpPr/>
          <p:nvPr/>
        </p:nvSpPr>
        <p:spPr>
          <a:xfrm>
            <a:off x="3646832"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167" name="Google Shape;167;p16"/>
          <p:cNvSpPr/>
          <p:nvPr/>
        </p:nvSpPr>
        <p:spPr>
          <a:xfrm>
            <a:off x="1500421"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168" name="Google Shape;168;p16"/>
          <p:cNvSpPr/>
          <p:nvPr/>
        </p:nvSpPr>
        <p:spPr>
          <a:xfrm>
            <a:off x="5773806"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169" name="Google Shape;169;p16"/>
          <p:cNvSpPr/>
          <p:nvPr/>
        </p:nvSpPr>
        <p:spPr>
          <a:xfrm>
            <a:off x="7902809"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170" name="Google Shape;170;p16"/>
          <p:cNvSpPr/>
          <p:nvPr/>
        </p:nvSpPr>
        <p:spPr>
          <a:xfrm>
            <a:off x="10049719" y="2771528"/>
            <a:ext cx="751856" cy="277812"/>
          </a:xfrm>
          <a:prstGeom prst="rightArrow">
            <a:avLst>
              <a:gd name="adj1" fmla="val 55843"/>
              <a:gd name="adj2" fmla="val 49879"/>
            </a:avLst>
          </a:prstGeom>
          <a:gradFill>
            <a:gsLst>
              <a:gs pos="0">
                <a:srgbClr val="FFFFFF">
                  <a:alpha val="0"/>
                </a:srgbClr>
              </a:gs>
              <a:gs pos="100000">
                <a:srgbClr val="A5A5A5"/>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400">
              <a:solidFill>
                <a:schemeClr val="dk1"/>
              </a:solidFill>
              <a:latin typeface="Arial"/>
              <a:ea typeface="Arial"/>
              <a:cs typeface="Arial"/>
              <a:sym typeface="Arial"/>
            </a:endParaRPr>
          </a:p>
        </p:txBody>
      </p:sp>
      <p:sp>
        <p:nvSpPr>
          <p:cNvPr id="171" name="Google Shape;171;p16"/>
          <p:cNvSpPr txBox="1">
            <a:spLocks noGrp="1"/>
          </p:cNvSpPr>
          <p:nvPr>
            <p:ph type="body" idx="1"/>
          </p:nvPr>
        </p:nvSpPr>
        <p:spPr>
          <a:xfrm>
            <a:off x="170662"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2" name="Google Shape;172;p16"/>
          <p:cNvSpPr txBox="1">
            <a:spLocks noGrp="1"/>
          </p:cNvSpPr>
          <p:nvPr>
            <p:ph type="body" idx="2"/>
          </p:nvPr>
        </p:nvSpPr>
        <p:spPr>
          <a:xfrm>
            <a:off x="170662"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3" name="Google Shape;173;p16"/>
          <p:cNvSpPr txBox="1">
            <a:spLocks noGrp="1"/>
          </p:cNvSpPr>
          <p:nvPr>
            <p:ph type="body" idx="3"/>
          </p:nvPr>
        </p:nvSpPr>
        <p:spPr>
          <a:xfrm>
            <a:off x="2267819"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 name="Google Shape;174;p16"/>
          <p:cNvSpPr txBox="1">
            <a:spLocks noGrp="1"/>
          </p:cNvSpPr>
          <p:nvPr>
            <p:ph type="body" idx="4"/>
          </p:nvPr>
        </p:nvSpPr>
        <p:spPr>
          <a:xfrm>
            <a:off x="2267819"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16"/>
          <p:cNvSpPr txBox="1">
            <a:spLocks noGrp="1"/>
          </p:cNvSpPr>
          <p:nvPr>
            <p:ph type="body" idx="5"/>
          </p:nvPr>
        </p:nvSpPr>
        <p:spPr>
          <a:xfrm>
            <a:off x="4384854"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16"/>
          <p:cNvSpPr txBox="1">
            <a:spLocks noGrp="1"/>
          </p:cNvSpPr>
          <p:nvPr>
            <p:ph type="body" idx="6"/>
          </p:nvPr>
        </p:nvSpPr>
        <p:spPr>
          <a:xfrm>
            <a:off x="4384854"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16"/>
          <p:cNvSpPr txBox="1">
            <a:spLocks noGrp="1"/>
          </p:cNvSpPr>
          <p:nvPr>
            <p:ph type="body" idx="7"/>
          </p:nvPr>
        </p:nvSpPr>
        <p:spPr>
          <a:xfrm>
            <a:off x="6521768"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16"/>
          <p:cNvSpPr txBox="1">
            <a:spLocks noGrp="1"/>
          </p:cNvSpPr>
          <p:nvPr>
            <p:ph type="body" idx="8"/>
          </p:nvPr>
        </p:nvSpPr>
        <p:spPr>
          <a:xfrm>
            <a:off x="6521768"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16"/>
          <p:cNvSpPr txBox="1">
            <a:spLocks noGrp="1"/>
          </p:cNvSpPr>
          <p:nvPr>
            <p:ph type="body" idx="9"/>
          </p:nvPr>
        </p:nvSpPr>
        <p:spPr>
          <a:xfrm>
            <a:off x="8648742"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16"/>
          <p:cNvSpPr txBox="1">
            <a:spLocks noGrp="1"/>
          </p:cNvSpPr>
          <p:nvPr>
            <p:ph type="body" idx="13"/>
          </p:nvPr>
        </p:nvSpPr>
        <p:spPr>
          <a:xfrm>
            <a:off x="8648742"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16"/>
          <p:cNvSpPr txBox="1">
            <a:spLocks noGrp="1"/>
          </p:cNvSpPr>
          <p:nvPr>
            <p:ph type="body" idx="14"/>
          </p:nvPr>
        </p:nvSpPr>
        <p:spPr>
          <a:xfrm>
            <a:off x="10785654" y="1128339"/>
            <a:ext cx="1362615" cy="24813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16"/>
          <p:cNvSpPr txBox="1">
            <a:spLocks noGrp="1"/>
          </p:cNvSpPr>
          <p:nvPr>
            <p:ph type="body" idx="15"/>
          </p:nvPr>
        </p:nvSpPr>
        <p:spPr>
          <a:xfrm>
            <a:off x="10785654" y="1376472"/>
            <a:ext cx="1362615" cy="618324"/>
          </a:xfrm>
          <a:prstGeom prst="rect">
            <a:avLst/>
          </a:prstGeom>
          <a:noFill/>
          <a:ln>
            <a:noFill/>
          </a:ln>
        </p:spPr>
        <p:txBody>
          <a:bodyPr spcFirstLastPara="1" wrap="square" lIns="91425" tIns="45700" rIns="91425" bIns="45700" anchor="t" anchorCtr="0">
            <a:noAutofit/>
          </a:bodyPr>
          <a:lstStyle>
            <a:lvl1pPr marL="457200" lvl="0" indent="-228600" algn="ctr">
              <a:lnSpc>
                <a:spcPct val="85000"/>
              </a:lnSpc>
              <a:spcBef>
                <a:spcPts val="1000"/>
              </a:spcBef>
              <a:spcAft>
                <a:spcPts val="0"/>
              </a:spcAft>
              <a:buSzPts val="1400"/>
              <a:buNone/>
              <a:defRPr sz="1400"/>
            </a:lvl1pPr>
            <a:lvl2pPr marL="914400" lvl="1" indent="-228600" algn="l">
              <a:lnSpc>
                <a:spcPct val="90000"/>
              </a:lnSpc>
              <a:spcBef>
                <a:spcPts val="500"/>
              </a:spcBef>
              <a:spcAft>
                <a:spcPts val="0"/>
              </a:spcAft>
              <a:buSzPts val="1800"/>
              <a:buNone/>
              <a:defRPr sz="1800"/>
            </a:lvl2pPr>
            <a:lvl3pPr marL="1371600" lvl="2" indent="-228600" algn="l">
              <a:lnSpc>
                <a:spcPct val="90000"/>
              </a:lnSpc>
              <a:spcBef>
                <a:spcPts val="500"/>
              </a:spcBef>
              <a:spcAft>
                <a:spcPts val="0"/>
              </a:spcAft>
              <a:buSzPts val="1800"/>
              <a:buNone/>
              <a:defRPr sz="1800"/>
            </a:lvl3pPr>
            <a:lvl4pPr marL="1828800" lvl="3" indent="-228600" algn="l">
              <a:lnSpc>
                <a:spcPct val="90000"/>
              </a:lnSpc>
              <a:spcBef>
                <a:spcPts val="500"/>
              </a:spcBef>
              <a:spcAft>
                <a:spcPts val="0"/>
              </a:spcAft>
              <a:buSzPts val="1800"/>
              <a:buNone/>
              <a:defRPr sz="1800"/>
            </a:lvl4pPr>
            <a:lvl5pPr marL="2286000" lvl="4" indent="-228600" algn="l">
              <a:lnSpc>
                <a:spcPct val="90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16"/>
          <p:cNvSpPr txBox="1">
            <a:spLocks noGrp="1"/>
          </p:cNvSpPr>
          <p:nvPr>
            <p:ph type="body" idx="16"/>
          </p:nvPr>
        </p:nvSpPr>
        <p:spPr>
          <a:xfrm>
            <a:off x="824790" y="4068057"/>
            <a:ext cx="4957763" cy="2682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a:solidFill>
                  <a:schemeClr val="lt1"/>
                </a:solidFill>
              </a:defRPr>
            </a:lvl1pPr>
            <a:lvl2pPr marL="914400" lvl="1" indent="-406400" algn="l">
              <a:lnSpc>
                <a:spcPct val="90000"/>
              </a:lnSpc>
              <a:spcBef>
                <a:spcPts val="500"/>
              </a:spcBef>
              <a:spcAft>
                <a:spcPts val="0"/>
              </a:spcAft>
              <a:buSzPts val="2800"/>
              <a:buChar char="•"/>
              <a:defRPr>
                <a:solidFill>
                  <a:schemeClr val="lt1"/>
                </a:solidFill>
              </a:defRPr>
            </a:lvl2pPr>
            <a:lvl3pPr marL="1371600" lvl="2" indent="-381000" algn="l">
              <a:lnSpc>
                <a:spcPct val="90000"/>
              </a:lnSpc>
              <a:spcBef>
                <a:spcPts val="500"/>
              </a:spcBef>
              <a:spcAft>
                <a:spcPts val="0"/>
              </a:spcAft>
              <a:buSzPts val="2400"/>
              <a:buChar char="•"/>
              <a:defRPr>
                <a:solidFill>
                  <a:schemeClr val="lt1"/>
                </a:solidFill>
              </a:defRPr>
            </a:lvl3pPr>
            <a:lvl4pPr marL="1828800" lvl="3" indent="-355600" algn="l">
              <a:lnSpc>
                <a:spcPct val="90000"/>
              </a:lnSpc>
              <a:spcBef>
                <a:spcPts val="500"/>
              </a:spcBef>
              <a:spcAft>
                <a:spcPts val="0"/>
              </a:spcAft>
              <a:buSzPts val="2000"/>
              <a:buChar char="•"/>
              <a:defRPr>
                <a:solidFill>
                  <a:schemeClr val="lt1"/>
                </a:solidFill>
              </a:defRPr>
            </a:lvl4pPr>
            <a:lvl5pPr marL="2286000" lvl="4" indent="-355600" algn="l">
              <a:lnSpc>
                <a:spcPct val="90000"/>
              </a:lnSpc>
              <a:spcBef>
                <a:spcPts val="500"/>
              </a:spcBef>
              <a:spcAft>
                <a:spcPts val="0"/>
              </a:spcAft>
              <a:buSzPts val="20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16"/>
          <p:cNvSpPr txBox="1">
            <a:spLocks noGrp="1"/>
          </p:cNvSpPr>
          <p:nvPr>
            <p:ph type="body" idx="17"/>
          </p:nvPr>
        </p:nvSpPr>
        <p:spPr>
          <a:xfrm>
            <a:off x="6559499" y="4048248"/>
            <a:ext cx="4957763" cy="2682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a:solidFill>
                  <a:schemeClr val="lt1"/>
                </a:solidFill>
              </a:defRPr>
            </a:lvl1pPr>
            <a:lvl2pPr marL="914400" lvl="1" indent="-406400" algn="l">
              <a:lnSpc>
                <a:spcPct val="90000"/>
              </a:lnSpc>
              <a:spcBef>
                <a:spcPts val="500"/>
              </a:spcBef>
              <a:spcAft>
                <a:spcPts val="0"/>
              </a:spcAft>
              <a:buSzPts val="2800"/>
              <a:buChar char="•"/>
              <a:defRPr>
                <a:solidFill>
                  <a:schemeClr val="lt1"/>
                </a:solidFill>
              </a:defRPr>
            </a:lvl2pPr>
            <a:lvl3pPr marL="1371600" lvl="2" indent="-381000" algn="l">
              <a:lnSpc>
                <a:spcPct val="90000"/>
              </a:lnSpc>
              <a:spcBef>
                <a:spcPts val="500"/>
              </a:spcBef>
              <a:spcAft>
                <a:spcPts val="0"/>
              </a:spcAft>
              <a:buSzPts val="2400"/>
              <a:buChar char="•"/>
              <a:defRPr>
                <a:solidFill>
                  <a:schemeClr val="lt1"/>
                </a:solidFill>
              </a:defRPr>
            </a:lvl3pPr>
            <a:lvl4pPr marL="1828800" lvl="3" indent="-355600" algn="l">
              <a:lnSpc>
                <a:spcPct val="90000"/>
              </a:lnSpc>
              <a:spcBef>
                <a:spcPts val="500"/>
              </a:spcBef>
              <a:spcAft>
                <a:spcPts val="0"/>
              </a:spcAft>
              <a:buSzPts val="2000"/>
              <a:buChar char="•"/>
              <a:defRPr>
                <a:solidFill>
                  <a:schemeClr val="lt1"/>
                </a:solidFill>
              </a:defRPr>
            </a:lvl4pPr>
            <a:lvl5pPr marL="2286000" lvl="4" indent="-355600" algn="l">
              <a:lnSpc>
                <a:spcPct val="90000"/>
              </a:lnSpc>
              <a:spcBef>
                <a:spcPts val="500"/>
              </a:spcBef>
              <a:spcAft>
                <a:spcPts val="0"/>
              </a:spcAft>
              <a:buSzPts val="20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16" descr="Fragezeichensymbol"/>
          <p:cNvSpPr/>
          <p:nvPr/>
        </p:nvSpPr>
        <p:spPr>
          <a:xfrm>
            <a:off x="11243645" y="2486630"/>
            <a:ext cx="533627" cy="720172"/>
          </a:xfrm>
          <a:custGeom>
            <a:avLst/>
            <a:gdLst/>
            <a:ahLst/>
            <a:cxnLst/>
            <a:rect l="l" t="t" r="r" b="b"/>
            <a:pathLst>
              <a:path w="1190" h="1606" extrusionOk="0">
                <a:moveTo>
                  <a:pt x="766" y="1110"/>
                </a:moveTo>
                <a:lnTo>
                  <a:pt x="357" y="1110"/>
                </a:lnTo>
                <a:lnTo>
                  <a:pt x="357" y="1068"/>
                </a:lnTo>
                <a:lnTo>
                  <a:pt x="357" y="1068"/>
                </a:lnTo>
                <a:lnTo>
                  <a:pt x="358" y="1019"/>
                </a:lnTo>
                <a:lnTo>
                  <a:pt x="364" y="975"/>
                </a:lnTo>
                <a:lnTo>
                  <a:pt x="371" y="934"/>
                </a:lnTo>
                <a:lnTo>
                  <a:pt x="380" y="900"/>
                </a:lnTo>
                <a:lnTo>
                  <a:pt x="380" y="900"/>
                </a:lnTo>
                <a:lnTo>
                  <a:pt x="395" y="867"/>
                </a:lnTo>
                <a:lnTo>
                  <a:pt x="411" y="838"/>
                </a:lnTo>
                <a:lnTo>
                  <a:pt x="430" y="808"/>
                </a:lnTo>
                <a:lnTo>
                  <a:pt x="452" y="781"/>
                </a:lnTo>
                <a:lnTo>
                  <a:pt x="452" y="781"/>
                </a:lnTo>
                <a:lnTo>
                  <a:pt x="483" y="748"/>
                </a:lnTo>
                <a:lnTo>
                  <a:pt x="528" y="706"/>
                </a:lnTo>
                <a:lnTo>
                  <a:pt x="587" y="653"/>
                </a:lnTo>
                <a:lnTo>
                  <a:pt x="662" y="591"/>
                </a:lnTo>
                <a:lnTo>
                  <a:pt x="662" y="591"/>
                </a:lnTo>
                <a:lnTo>
                  <a:pt x="682" y="572"/>
                </a:lnTo>
                <a:lnTo>
                  <a:pt x="700" y="556"/>
                </a:lnTo>
                <a:lnTo>
                  <a:pt x="715" y="539"/>
                </a:lnTo>
                <a:lnTo>
                  <a:pt x="728" y="523"/>
                </a:lnTo>
                <a:lnTo>
                  <a:pt x="737" y="507"/>
                </a:lnTo>
                <a:lnTo>
                  <a:pt x="744" y="490"/>
                </a:lnTo>
                <a:lnTo>
                  <a:pt x="748" y="475"/>
                </a:lnTo>
                <a:lnTo>
                  <a:pt x="750" y="461"/>
                </a:lnTo>
                <a:lnTo>
                  <a:pt x="750" y="461"/>
                </a:lnTo>
                <a:lnTo>
                  <a:pt x="750" y="446"/>
                </a:lnTo>
                <a:lnTo>
                  <a:pt x="748" y="432"/>
                </a:lnTo>
                <a:lnTo>
                  <a:pt x="744" y="419"/>
                </a:lnTo>
                <a:lnTo>
                  <a:pt x="741" y="408"/>
                </a:lnTo>
                <a:lnTo>
                  <a:pt x="735" y="397"/>
                </a:lnTo>
                <a:lnTo>
                  <a:pt x="730" y="386"/>
                </a:lnTo>
                <a:lnTo>
                  <a:pt x="722" y="377"/>
                </a:lnTo>
                <a:lnTo>
                  <a:pt x="715" y="368"/>
                </a:lnTo>
                <a:lnTo>
                  <a:pt x="715" y="368"/>
                </a:lnTo>
                <a:lnTo>
                  <a:pt x="706" y="360"/>
                </a:lnTo>
                <a:lnTo>
                  <a:pt x="695" y="355"/>
                </a:lnTo>
                <a:lnTo>
                  <a:pt x="684" y="347"/>
                </a:lnTo>
                <a:lnTo>
                  <a:pt x="671" y="344"/>
                </a:lnTo>
                <a:lnTo>
                  <a:pt x="656" y="340"/>
                </a:lnTo>
                <a:lnTo>
                  <a:pt x="642" y="338"/>
                </a:lnTo>
                <a:lnTo>
                  <a:pt x="625" y="336"/>
                </a:lnTo>
                <a:lnTo>
                  <a:pt x="609" y="335"/>
                </a:lnTo>
                <a:lnTo>
                  <a:pt x="609" y="335"/>
                </a:lnTo>
                <a:lnTo>
                  <a:pt x="589" y="336"/>
                </a:lnTo>
                <a:lnTo>
                  <a:pt x="572" y="338"/>
                </a:lnTo>
                <a:lnTo>
                  <a:pt x="554" y="342"/>
                </a:lnTo>
                <a:lnTo>
                  <a:pt x="538" y="347"/>
                </a:lnTo>
                <a:lnTo>
                  <a:pt x="523" y="355"/>
                </a:lnTo>
                <a:lnTo>
                  <a:pt x="508" y="364"/>
                </a:lnTo>
                <a:lnTo>
                  <a:pt x="496" y="375"/>
                </a:lnTo>
                <a:lnTo>
                  <a:pt x="481" y="386"/>
                </a:lnTo>
                <a:lnTo>
                  <a:pt x="481" y="386"/>
                </a:lnTo>
                <a:lnTo>
                  <a:pt x="470" y="400"/>
                </a:lnTo>
                <a:lnTo>
                  <a:pt x="459" y="417"/>
                </a:lnTo>
                <a:lnTo>
                  <a:pt x="450" y="435"/>
                </a:lnTo>
                <a:lnTo>
                  <a:pt x="441" y="455"/>
                </a:lnTo>
                <a:lnTo>
                  <a:pt x="433" y="479"/>
                </a:lnTo>
                <a:lnTo>
                  <a:pt x="426" y="505"/>
                </a:lnTo>
                <a:lnTo>
                  <a:pt x="422" y="532"/>
                </a:lnTo>
                <a:lnTo>
                  <a:pt x="417" y="563"/>
                </a:lnTo>
                <a:lnTo>
                  <a:pt x="0" y="510"/>
                </a:lnTo>
                <a:lnTo>
                  <a:pt x="0" y="510"/>
                </a:lnTo>
                <a:lnTo>
                  <a:pt x="7" y="455"/>
                </a:lnTo>
                <a:lnTo>
                  <a:pt x="18" y="400"/>
                </a:lnTo>
                <a:lnTo>
                  <a:pt x="26" y="375"/>
                </a:lnTo>
                <a:lnTo>
                  <a:pt x="33" y="351"/>
                </a:lnTo>
                <a:lnTo>
                  <a:pt x="42" y="327"/>
                </a:lnTo>
                <a:lnTo>
                  <a:pt x="53" y="304"/>
                </a:lnTo>
                <a:lnTo>
                  <a:pt x="64" y="280"/>
                </a:lnTo>
                <a:lnTo>
                  <a:pt x="75" y="258"/>
                </a:lnTo>
                <a:lnTo>
                  <a:pt x="88" y="236"/>
                </a:lnTo>
                <a:lnTo>
                  <a:pt x="102" y="216"/>
                </a:lnTo>
                <a:lnTo>
                  <a:pt x="117" y="196"/>
                </a:lnTo>
                <a:lnTo>
                  <a:pt x="133" y="176"/>
                </a:lnTo>
                <a:lnTo>
                  <a:pt x="150" y="157"/>
                </a:lnTo>
                <a:lnTo>
                  <a:pt x="168" y="141"/>
                </a:lnTo>
                <a:lnTo>
                  <a:pt x="168" y="141"/>
                </a:lnTo>
                <a:lnTo>
                  <a:pt x="187" y="123"/>
                </a:lnTo>
                <a:lnTo>
                  <a:pt x="207" y="108"/>
                </a:lnTo>
                <a:lnTo>
                  <a:pt x="227" y="91"/>
                </a:lnTo>
                <a:lnTo>
                  <a:pt x="251" y="79"/>
                </a:lnTo>
                <a:lnTo>
                  <a:pt x="274" y="66"/>
                </a:lnTo>
                <a:lnTo>
                  <a:pt x="298" y="55"/>
                </a:lnTo>
                <a:lnTo>
                  <a:pt x="325" y="44"/>
                </a:lnTo>
                <a:lnTo>
                  <a:pt x="353" y="35"/>
                </a:lnTo>
                <a:lnTo>
                  <a:pt x="380" y="26"/>
                </a:lnTo>
                <a:lnTo>
                  <a:pt x="410" y="18"/>
                </a:lnTo>
                <a:lnTo>
                  <a:pt x="441" y="13"/>
                </a:lnTo>
                <a:lnTo>
                  <a:pt x="474" y="7"/>
                </a:lnTo>
                <a:lnTo>
                  <a:pt x="507" y="4"/>
                </a:lnTo>
                <a:lnTo>
                  <a:pt x="541" y="2"/>
                </a:lnTo>
                <a:lnTo>
                  <a:pt x="578" y="0"/>
                </a:lnTo>
                <a:lnTo>
                  <a:pt x="614" y="0"/>
                </a:lnTo>
                <a:lnTo>
                  <a:pt x="614" y="0"/>
                </a:lnTo>
                <a:lnTo>
                  <a:pt x="673" y="0"/>
                </a:lnTo>
                <a:lnTo>
                  <a:pt x="726" y="5"/>
                </a:lnTo>
                <a:lnTo>
                  <a:pt x="779" y="13"/>
                </a:lnTo>
                <a:lnTo>
                  <a:pt x="827" y="24"/>
                </a:lnTo>
                <a:lnTo>
                  <a:pt x="872" y="38"/>
                </a:lnTo>
                <a:lnTo>
                  <a:pt x="916" y="55"/>
                </a:lnTo>
                <a:lnTo>
                  <a:pt x="956" y="75"/>
                </a:lnTo>
                <a:lnTo>
                  <a:pt x="993" y="97"/>
                </a:lnTo>
                <a:lnTo>
                  <a:pt x="993" y="97"/>
                </a:lnTo>
                <a:lnTo>
                  <a:pt x="1017" y="113"/>
                </a:lnTo>
                <a:lnTo>
                  <a:pt x="1040" y="132"/>
                </a:lnTo>
                <a:lnTo>
                  <a:pt x="1061" y="150"/>
                </a:lnTo>
                <a:lnTo>
                  <a:pt x="1079" y="168"/>
                </a:lnTo>
                <a:lnTo>
                  <a:pt x="1097" y="188"/>
                </a:lnTo>
                <a:lnTo>
                  <a:pt x="1114" y="208"/>
                </a:lnTo>
                <a:lnTo>
                  <a:pt x="1128" y="230"/>
                </a:lnTo>
                <a:lnTo>
                  <a:pt x="1141" y="252"/>
                </a:lnTo>
                <a:lnTo>
                  <a:pt x="1152" y="274"/>
                </a:lnTo>
                <a:lnTo>
                  <a:pt x="1163" y="298"/>
                </a:lnTo>
                <a:lnTo>
                  <a:pt x="1170" y="322"/>
                </a:lnTo>
                <a:lnTo>
                  <a:pt x="1178" y="346"/>
                </a:lnTo>
                <a:lnTo>
                  <a:pt x="1183" y="371"/>
                </a:lnTo>
                <a:lnTo>
                  <a:pt x="1187" y="397"/>
                </a:lnTo>
                <a:lnTo>
                  <a:pt x="1189" y="422"/>
                </a:lnTo>
                <a:lnTo>
                  <a:pt x="1190" y="450"/>
                </a:lnTo>
                <a:lnTo>
                  <a:pt x="1190" y="450"/>
                </a:lnTo>
                <a:lnTo>
                  <a:pt x="1189" y="474"/>
                </a:lnTo>
                <a:lnTo>
                  <a:pt x="1187" y="496"/>
                </a:lnTo>
                <a:lnTo>
                  <a:pt x="1183" y="518"/>
                </a:lnTo>
                <a:lnTo>
                  <a:pt x="1178" y="541"/>
                </a:lnTo>
                <a:lnTo>
                  <a:pt x="1170" y="563"/>
                </a:lnTo>
                <a:lnTo>
                  <a:pt x="1161" y="585"/>
                </a:lnTo>
                <a:lnTo>
                  <a:pt x="1150" y="605"/>
                </a:lnTo>
                <a:lnTo>
                  <a:pt x="1139" y="627"/>
                </a:lnTo>
                <a:lnTo>
                  <a:pt x="1139" y="627"/>
                </a:lnTo>
                <a:lnTo>
                  <a:pt x="1125" y="649"/>
                </a:lnTo>
                <a:lnTo>
                  <a:pt x="1108" y="673"/>
                </a:lnTo>
                <a:lnTo>
                  <a:pt x="1086" y="697"/>
                </a:lnTo>
                <a:lnTo>
                  <a:pt x="1062" y="722"/>
                </a:lnTo>
                <a:lnTo>
                  <a:pt x="1035" y="748"/>
                </a:lnTo>
                <a:lnTo>
                  <a:pt x="1004" y="775"/>
                </a:lnTo>
                <a:lnTo>
                  <a:pt x="969" y="805"/>
                </a:lnTo>
                <a:lnTo>
                  <a:pt x="933" y="836"/>
                </a:lnTo>
                <a:lnTo>
                  <a:pt x="933" y="836"/>
                </a:lnTo>
                <a:lnTo>
                  <a:pt x="883" y="876"/>
                </a:lnTo>
                <a:lnTo>
                  <a:pt x="843" y="913"/>
                </a:lnTo>
                <a:lnTo>
                  <a:pt x="828" y="929"/>
                </a:lnTo>
                <a:lnTo>
                  <a:pt x="814" y="945"/>
                </a:lnTo>
                <a:lnTo>
                  <a:pt x="803" y="960"/>
                </a:lnTo>
                <a:lnTo>
                  <a:pt x="795" y="973"/>
                </a:lnTo>
                <a:lnTo>
                  <a:pt x="795" y="973"/>
                </a:lnTo>
                <a:lnTo>
                  <a:pt x="788" y="988"/>
                </a:lnTo>
                <a:lnTo>
                  <a:pt x="783" y="1002"/>
                </a:lnTo>
                <a:lnTo>
                  <a:pt x="777" y="1017"/>
                </a:lnTo>
                <a:lnTo>
                  <a:pt x="773" y="1033"/>
                </a:lnTo>
                <a:lnTo>
                  <a:pt x="768" y="1070"/>
                </a:lnTo>
                <a:lnTo>
                  <a:pt x="766" y="1110"/>
                </a:lnTo>
                <a:lnTo>
                  <a:pt x="766" y="1110"/>
                </a:lnTo>
                <a:close/>
                <a:moveTo>
                  <a:pt x="344" y="1218"/>
                </a:moveTo>
                <a:lnTo>
                  <a:pt x="781" y="1218"/>
                </a:lnTo>
                <a:lnTo>
                  <a:pt x="781" y="1606"/>
                </a:lnTo>
                <a:lnTo>
                  <a:pt x="344" y="1606"/>
                </a:lnTo>
                <a:lnTo>
                  <a:pt x="344" y="1218"/>
                </a:lnTo>
                <a:close/>
              </a:path>
            </a:pathLst>
          </a:custGeom>
          <a:solidFill>
            <a:srgbClr val="01275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186" name="Google Shape;186;p16" descr="Symbol für Puzzleteil"/>
          <p:cNvSpPr/>
          <p:nvPr/>
        </p:nvSpPr>
        <p:spPr>
          <a:xfrm rot="2700000">
            <a:off x="9057788" y="2456911"/>
            <a:ext cx="618906" cy="838665"/>
          </a:xfrm>
          <a:custGeom>
            <a:avLst/>
            <a:gdLst/>
            <a:ahLst/>
            <a:cxnLst/>
            <a:rect l="l" t="t" r="r" b="b"/>
            <a:pathLst>
              <a:path w="1912" h="2600" extrusionOk="0">
                <a:moveTo>
                  <a:pt x="1912" y="880"/>
                </a:moveTo>
                <a:lnTo>
                  <a:pt x="1912" y="880"/>
                </a:lnTo>
                <a:lnTo>
                  <a:pt x="1904" y="786"/>
                </a:lnTo>
                <a:lnTo>
                  <a:pt x="1900" y="738"/>
                </a:lnTo>
                <a:lnTo>
                  <a:pt x="1894" y="694"/>
                </a:lnTo>
                <a:lnTo>
                  <a:pt x="1886" y="656"/>
                </a:lnTo>
                <a:lnTo>
                  <a:pt x="1880" y="640"/>
                </a:lnTo>
                <a:lnTo>
                  <a:pt x="1874" y="628"/>
                </a:lnTo>
                <a:lnTo>
                  <a:pt x="1868" y="620"/>
                </a:lnTo>
                <a:lnTo>
                  <a:pt x="1858" y="614"/>
                </a:lnTo>
                <a:lnTo>
                  <a:pt x="1850" y="612"/>
                </a:lnTo>
                <a:lnTo>
                  <a:pt x="1838" y="614"/>
                </a:lnTo>
                <a:lnTo>
                  <a:pt x="1838" y="614"/>
                </a:lnTo>
                <a:lnTo>
                  <a:pt x="1822" y="620"/>
                </a:lnTo>
                <a:lnTo>
                  <a:pt x="1800" y="624"/>
                </a:lnTo>
                <a:lnTo>
                  <a:pt x="1736" y="632"/>
                </a:lnTo>
                <a:lnTo>
                  <a:pt x="1652" y="636"/>
                </a:lnTo>
                <a:lnTo>
                  <a:pt x="1560" y="638"/>
                </a:lnTo>
                <a:lnTo>
                  <a:pt x="1512" y="636"/>
                </a:lnTo>
                <a:lnTo>
                  <a:pt x="1464" y="634"/>
                </a:lnTo>
                <a:lnTo>
                  <a:pt x="1420" y="630"/>
                </a:lnTo>
                <a:lnTo>
                  <a:pt x="1376" y="626"/>
                </a:lnTo>
                <a:lnTo>
                  <a:pt x="1336" y="618"/>
                </a:lnTo>
                <a:lnTo>
                  <a:pt x="1300" y="610"/>
                </a:lnTo>
                <a:lnTo>
                  <a:pt x="1270" y="600"/>
                </a:lnTo>
                <a:lnTo>
                  <a:pt x="1258" y="594"/>
                </a:lnTo>
                <a:lnTo>
                  <a:pt x="1248" y="588"/>
                </a:lnTo>
                <a:lnTo>
                  <a:pt x="1248" y="588"/>
                </a:lnTo>
                <a:lnTo>
                  <a:pt x="1210" y="564"/>
                </a:lnTo>
                <a:lnTo>
                  <a:pt x="1176" y="546"/>
                </a:lnTo>
                <a:lnTo>
                  <a:pt x="1146" y="530"/>
                </a:lnTo>
                <a:lnTo>
                  <a:pt x="1134" y="520"/>
                </a:lnTo>
                <a:lnTo>
                  <a:pt x="1124" y="512"/>
                </a:lnTo>
                <a:lnTo>
                  <a:pt x="1116" y="502"/>
                </a:lnTo>
                <a:lnTo>
                  <a:pt x="1110" y="490"/>
                </a:lnTo>
                <a:lnTo>
                  <a:pt x="1106" y="476"/>
                </a:lnTo>
                <a:lnTo>
                  <a:pt x="1102" y="462"/>
                </a:lnTo>
                <a:lnTo>
                  <a:pt x="1104" y="444"/>
                </a:lnTo>
                <a:lnTo>
                  <a:pt x="1106" y="424"/>
                </a:lnTo>
                <a:lnTo>
                  <a:pt x="1110" y="402"/>
                </a:lnTo>
                <a:lnTo>
                  <a:pt x="1118" y="376"/>
                </a:lnTo>
                <a:lnTo>
                  <a:pt x="1118" y="376"/>
                </a:lnTo>
                <a:lnTo>
                  <a:pt x="1126" y="346"/>
                </a:lnTo>
                <a:lnTo>
                  <a:pt x="1132" y="316"/>
                </a:lnTo>
                <a:lnTo>
                  <a:pt x="1134" y="284"/>
                </a:lnTo>
                <a:lnTo>
                  <a:pt x="1132" y="254"/>
                </a:lnTo>
                <a:lnTo>
                  <a:pt x="1128" y="222"/>
                </a:lnTo>
                <a:lnTo>
                  <a:pt x="1122" y="190"/>
                </a:lnTo>
                <a:lnTo>
                  <a:pt x="1112" y="160"/>
                </a:lnTo>
                <a:lnTo>
                  <a:pt x="1100" y="132"/>
                </a:lnTo>
                <a:lnTo>
                  <a:pt x="1084" y="104"/>
                </a:lnTo>
                <a:lnTo>
                  <a:pt x="1068" y="80"/>
                </a:lnTo>
                <a:lnTo>
                  <a:pt x="1048" y="58"/>
                </a:lnTo>
                <a:lnTo>
                  <a:pt x="1024" y="38"/>
                </a:lnTo>
                <a:lnTo>
                  <a:pt x="1000" y="22"/>
                </a:lnTo>
                <a:lnTo>
                  <a:pt x="974" y="10"/>
                </a:lnTo>
                <a:lnTo>
                  <a:pt x="958" y="6"/>
                </a:lnTo>
                <a:lnTo>
                  <a:pt x="944" y="4"/>
                </a:lnTo>
                <a:lnTo>
                  <a:pt x="928" y="2"/>
                </a:lnTo>
                <a:lnTo>
                  <a:pt x="912" y="0"/>
                </a:lnTo>
                <a:lnTo>
                  <a:pt x="912" y="0"/>
                </a:lnTo>
                <a:lnTo>
                  <a:pt x="882" y="2"/>
                </a:lnTo>
                <a:lnTo>
                  <a:pt x="854" y="8"/>
                </a:lnTo>
                <a:lnTo>
                  <a:pt x="828" y="16"/>
                </a:lnTo>
                <a:lnTo>
                  <a:pt x="806" y="28"/>
                </a:lnTo>
                <a:lnTo>
                  <a:pt x="786" y="42"/>
                </a:lnTo>
                <a:lnTo>
                  <a:pt x="770" y="58"/>
                </a:lnTo>
                <a:lnTo>
                  <a:pt x="756" y="78"/>
                </a:lnTo>
                <a:lnTo>
                  <a:pt x="744" y="98"/>
                </a:lnTo>
                <a:lnTo>
                  <a:pt x="734" y="120"/>
                </a:lnTo>
                <a:lnTo>
                  <a:pt x="728" y="144"/>
                </a:lnTo>
                <a:lnTo>
                  <a:pt x="724" y="168"/>
                </a:lnTo>
                <a:lnTo>
                  <a:pt x="722" y="194"/>
                </a:lnTo>
                <a:lnTo>
                  <a:pt x="722" y="218"/>
                </a:lnTo>
                <a:lnTo>
                  <a:pt x="724" y="244"/>
                </a:lnTo>
                <a:lnTo>
                  <a:pt x="728" y="270"/>
                </a:lnTo>
                <a:lnTo>
                  <a:pt x="734" y="296"/>
                </a:lnTo>
                <a:lnTo>
                  <a:pt x="734" y="296"/>
                </a:lnTo>
                <a:lnTo>
                  <a:pt x="758" y="374"/>
                </a:lnTo>
                <a:lnTo>
                  <a:pt x="764" y="402"/>
                </a:lnTo>
                <a:lnTo>
                  <a:pt x="764" y="416"/>
                </a:lnTo>
                <a:lnTo>
                  <a:pt x="764" y="426"/>
                </a:lnTo>
                <a:lnTo>
                  <a:pt x="760" y="436"/>
                </a:lnTo>
                <a:lnTo>
                  <a:pt x="756" y="446"/>
                </a:lnTo>
                <a:lnTo>
                  <a:pt x="748" y="458"/>
                </a:lnTo>
                <a:lnTo>
                  <a:pt x="738" y="468"/>
                </a:lnTo>
                <a:lnTo>
                  <a:pt x="724" y="478"/>
                </a:lnTo>
                <a:lnTo>
                  <a:pt x="708" y="490"/>
                </a:lnTo>
                <a:lnTo>
                  <a:pt x="668" y="518"/>
                </a:lnTo>
                <a:lnTo>
                  <a:pt x="668" y="518"/>
                </a:lnTo>
                <a:lnTo>
                  <a:pt x="654" y="524"/>
                </a:lnTo>
                <a:lnTo>
                  <a:pt x="640" y="528"/>
                </a:lnTo>
                <a:lnTo>
                  <a:pt x="626" y="532"/>
                </a:lnTo>
                <a:lnTo>
                  <a:pt x="610" y="536"/>
                </a:lnTo>
                <a:lnTo>
                  <a:pt x="592" y="536"/>
                </a:lnTo>
                <a:lnTo>
                  <a:pt x="574" y="536"/>
                </a:lnTo>
                <a:lnTo>
                  <a:pt x="536" y="534"/>
                </a:lnTo>
                <a:lnTo>
                  <a:pt x="494" y="526"/>
                </a:lnTo>
                <a:lnTo>
                  <a:pt x="452" y="516"/>
                </a:lnTo>
                <a:lnTo>
                  <a:pt x="408" y="504"/>
                </a:lnTo>
                <a:lnTo>
                  <a:pt x="364" y="488"/>
                </a:lnTo>
                <a:lnTo>
                  <a:pt x="320" y="472"/>
                </a:lnTo>
                <a:lnTo>
                  <a:pt x="278" y="454"/>
                </a:lnTo>
                <a:lnTo>
                  <a:pt x="202" y="420"/>
                </a:lnTo>
                <a:lnTo>
                  <a:pt x="140" y="388"/>
                </a:lnTo>
                <a:lnTo>
                  <a:pt x="98" y="366"/>
                </a:lnTo>
                <a:lnTo>
                  <a:pt x="98" y="366"/>
                </a:lnTo>
                <a:lnTo>
                  <a:pt x="84" y="422"/>
                </a:lnTo>
                <a:lnTo>
                  <a:pt x="72" y="472"/>
                </a:lnTo>
                <a:lnTo>
                  <a:pt x="64" y="518"/>
                </a:lnTo>
                <a:lnTo>
                  <a:pt x="60" y="566"/>
                </a:lnTo>
                <a:lnTo>
                  <a:pt x="58" y="620"/>
                </a:lnTo>
                <a:lnTo>
                  <a:pt x="62" y="678"/>
                </a:lnTo>
                <a:lnTo>
                  <a:pt x="68" y="748"/>
                </a:lnTo>
                <a:lnTo>
                  <a:pt x="80" y="832"/>
                </a:lnTo>
                <a:lnTo>
                  <a:pt x="80" y="832"/>
                </a:lnTo>
                <a:lnTo>
                  <a:pt x="90" y="874"/>
                </a:lnTo>
                <a:lnTo>
                  <a:pt x="100" y="906"/>
                </a:lnTo>
                <a:lnTo>
                  <a:pt x="106" y="920"/>
                </a:lnTo>
                <a:lnTo>
                  <a:pt x="114" y="932"/>
                </a:lnTo>
                <a:lnTo>
                  <a:pt x="120" y="942"/>
                </a:lnTo>
                <a:lnTo>
                  <a:pt x="128" y="950"/>
                </a:lnTo>
                <a:lnTo>
                  <a:pt x="136" y="958"/>
                </a:lnTo>
                <a:lnTo>
                  <a:pt x="144" y="962"/>
                </a:lnTo>
                <a:lnTo>
                  <a:pt x="162" y="970"/>
                </a:lnTo>
                <a:lnTo>
                  <a:pt x="178" y="974"/>
                </a:lnTo>
                <a:lnTo>
                  <a:pt x="196" y="974"/>
                </a:lnTo>
                <a:lnTo>
                  <a:pt x="212" y="970"/>
                </a:lnTo>
                <a:lnTo>
                  <a:pt x="228" y="964"/>
                </a:lnTo>
                <a:lnTo>
                  <a:pt x="242" y="958"/>
                </a:lnTo>
                <a:lnTo>
                  <a:pt x="256" y="950"/>
                </a:lnTo>
                <a:lnTo>
                  <a:pt x="274" y="938"/>
                </a:lnTo>
                <a:lnTo>
                  <a:pt x="280" y="932"/>
                </a:lnTo>
                <a:lnTo>
                  <a:pt x="280" y="932"/>
                </a:lnTo>
                <a:lnTo>
                  <a:pt x="302" y="934"/>
                </a:lnTo>
                <a:lnTo>
                  <a:pt x="320" y="938"/>
                </a:lnTo>
                <a:lnTo>
                  <a:pt x="336" y="944"/>
                </a:lnTo>
                <a:lnTo>
                  <a:pt x="350" y="952"/>
                </a:lnTo>
                <a:lnTo>
                  <a:pt x="362" y="960"/>
                </a:lnTo>
                <a:lnTo>
                  <a:pt x="374" y="970"/>
                </a:lnTo>
                <a:lnTo>
                  <a:pt x="384" y="978"/>
                </a:lnTo>
                <a:lnTo>
                  <a:pt x="392" y="988"/>
                </a:lnTo>
                <a:lnTo>
                  <a:pt x="404" y="1008"/>
                </a:lnTo>
                <a:lnTo>
                  <a:pt x="412" y="1024"/>
                </a:lnTo>
                <a:lnTo>
                  <a:pt x="416" y="1040"/>
                </a:lnTo>
                <a:lnTo>
                  <a:pt x="416" y="1040"/>
                </a:lnTo>
                <a:lnTo>
                  <a:pt x="418" y="1060"/>
                </a:lnTo>
                <a:lnTo>
                  <a:pt x="422" y="1116"/>
                </a:lnTo>
                <a:lnTo>
                  <a:pt x="424" y="1154"/>
                </a:lnTo>
                <a:lnTo>
                  <a:pt x="424" y="1194"/>
                </a:lnTo>
                <a:lnTo>
                  <a:pt x="422" y="1238"/>
                </a:lnTo>
                <a:lnTo>
                  <a:pt x="418" y="1282"/>
                </a:lnTo>
                <a:lnTo>
                  <a:pt x="414" y="1328"/>
                </a:lnTo>
                <a:lnTo>
                  <a:pt x="406" y="1370"/>
                </a:lnTo>
                <a:lnTo>
                  <a:pt x="394" y="1408"/>
                </a:lnTo>
                <a:lnTo>
                  <a:pt x="386" y="1426"/>
                </a:lnTo>
                <a:lnTo>
                  <a:pt x="378" y="1442"/>
                </a:lnTo>
                <a:lnTo>
                  <a:pt x="370" y="1458"/>
                </a:lnTo>
                <a:lnTo>
                  <a:pt x="360" y="1470"/>
                </a:lnTo>
                <a:lnTo>
                  <a:pt x="348" y="1482"/>
                </a:lnTo>
                <a:lnTo>
                  <a:pt x="334" y="1490"/>
                </a:lnTo>
                <a:lnTo>
                  <a:pt x="322" y="1496"/>
                </a:lnTo>
                <a:lnTo>
                  <a:pt x="306" y="1500"/>
                </a:lnTo>
                <a:lnTo>
                  <a:pt x="290" y="1502"/>
                </a:lnTo>
                <a:lnTo>
                  <a:pt x="272" y="1500"/>
                </a:lnTo>
                <a:lnTo>
                  <a:pt x="272" y="1500"/>
                </a:lnTo>
                <a:lnTo>
                  <a:pt x="236" y="1492"/>
                </a:lnTo>
                <a:lnTo>
                  <a:pt x="206" y="1484"/>
                </a:lnTo>
                <a:lnTo>
                  <a:pt x="178" y="1476"/>
                </a:lnTo>
                <a:lnTo>
                  <a:pt x="156" y="1466"/>
                </a:lnTo>
                <a:lnTo>
                  <a:pt x="120" y="1450"/>
                </a:lnTo>
                <a:lnTo>
                  <a:pt x="92" y="1434"/>
                </a:lnTo>
                <a:lnTo>
                  <a:pt x="82" y="1428"/>
                </a:lnTo>
                <a:lnTo>
                  <a:pt x="72" y="1424"/>
                </a:lnTo>
                <a:lnTo>
                  <a:pt x="62" y="1424"/>
                </a:lnTo>
                <a:lnTo>
                  <a:pt x="54" y="1424"/>
                </a:lnTo>
                <a:lnTo>
                  <a:pt x="46" y="1426"/>
                </a:lnTo>
                <a:lnTo>
                  <a:pt x="36" y="1432"/>
                </a:lnTo>
                <a:lnTo>
                  <a:pt x="26" y="1442"/>
                </a:lnTo>
                <a:lnTo>
                  <a:pt x="14" y="1456"/>
                </a:lnTo>
                <a:lnTo>
                  <a:pt x="14" y="1456"/>
                </a:lnTo>
                <a:lnTo>
                  <a:pt x="10" y="1464"/>
                </a:lnTo>
                <a:lnTo>
                  <a:pt x="6" y="1474"/>
                </a:lnTo>
                <a:lnTo>
                  <a:pt x="2" y="1488"/>
                </a:lnTo>
                <a:lnTo>
                  <a:pt x="2" y="1502"/>
                </a:lnTo>
                <a:lnTo>
                  <a:pt x="0" y="1536"/>
                </a:lnTo>
                <a:lnTo>
                  <a:pt x="4" y="1578"/>
                </a:lnTo>
                <a:lnTo>
                  <a:pt x="8" y="1624"/>
                </a:lnTo>
                <a:lnTo>
                  <a:pt x="16" y="1674"/>
                </a:lnTo>
                <a:lnTo>
                  <a:pt x="26" y="1724"/>
                </a:lnTo>
                <a:lnTo>
                  <a:pt x="38" y="1776"/>
                </a:lnTo>
                <a:lnTo>
                  <a:pt x="60" y="1874"/>
                </a:lnTo>
                <a:lnTo>
                  <a:pt x="82" y="1960"/>
                </a:lnTo>
                <a:lnTo>
                  <a:pt x="106" y="2040"/>
                </a:lnTo>
                <a:lnTo>
                  <a:pt x="116" y="2040"/>
                </a:lnTo>
                <a:lnTo>
                  <a:pt x="116" y="2040"/>
                </a:lnTo>
                <a:lnTo>
                  <a:pt x="134" y="2044"/>
                </a:lnTo>
                <a:lnTo>
                  <a:pt x="162" y="2044"/>
                </a:lnTo>
                <a:lnTo>
                  <a:pt x="246" y="2044"/>
                </a:lnTo>
                <a:lnTo>
                  <a:pt x="354" y="2042"/>
                </a:lnTo>
                <a:lnTo>
                  <a:pt x="414" y="2044"/>
                </a:lnTo>
                <a:lnTo>
                  <a:pt x="474" y="2048"/>
                </a:lnTo>
                <a:lnTo>
                  <a:pt x="474" y="2048"/>
                </a:lnTo>
                <a:lnTo>
                  <a:pt x="530" y="2052"/>
                </a:lnTo>
                <a:lnTo>
                  <a:pt x="576" y="2056"/>
                </a:lnTo>
                <a:lnTo>
                  <a:pt x="614" y="2062"/>
                </a:lnTo>
                <a:lnTo>
                  <a:pt x="646" y="2068"/>
                </a:lnTo>
                <a:lnTo>
                  <a:pt x="668" y="2076"/>
                </a:lnTo>
                <a:lnTo>
                  <a:pt x="684" y="2086"/>
                </a:lnTo>
                <a:lnTo>
                  <a:pt x="690" y="2092"/>
                </a:lnTo>
                <a:lnTo>
                  <a:pt x="696" y="2098"/>
                </a:lnTo>
                <a:lnTo>
                  <a:pt x="698" y="2104"/>
                </a:lnTo>
                <a:lnTo>
                  <a:pt x="700" y="2110"/>
                </a:lnTo>
                <a:lnTo>
                  <a:pt x="700" y="2110"/>
                </a:lnTo>
                <a:lnTo>
                  <a:pt x="700" y="2124"/>
                </a:lnTo>
                <a:lnTo>
                  <a:pt x="700" y="2140"/>
                </a:lnTo>
                <a:lnTo>
                  <a:pt x="696" y="2164"/>
                </a:lnTo>
                <a:lnTo>
                  <a:pt x="692" y="2194"/>
                </a:lnTo>
                <a:lnTo>
                  <a:pt x="684" y="2230"/>
                </a:lnTo>
                <a:lnTo>
                  <a:pt x="674" y="2272"/>
                </a:lnTo>
                <a:lnTo>
                  <a:pt x="658" y="2322"/>
                </a:lnTo>
                <a:lnTo>
                  <a:pt x="658" y="2322"/>
                </a:lnTo>
                <a:lnTo>
                  <a:pt x="650" y="2348"/>
                </a:lnTo>
                <a:lnTo>
                  <a:pt x="644" y="2372"/>
                </a:lnTo>
                <a:lnTo>
                  <a:pt x="640" y="2398"/>
                </a:lnTo>
                <a:lnTo>
                  <a:pt x="638" y="2424"/>
                </a:lnTo>
                <a:lnTo>
                  <a:pt x="640" y="2448"/>
                </a:lnTo>
                <a:lnTo>
                  <a:pt x="644" y="2470"/>
                </a:lnTo>
                <a:lnTo>
                  <a:pt x="650" y="2492"/>
                </a:lnTo>
                <a:lnTo>
                  <a:pt x="658" y="2512"/>
                </a:lnTo>
                <a:lnTo>
                  <a:pt x="672" y="2530"/>
                </a:lnTo>
                <a:lnTo>
                  <a:pt x="688" y="2548"/>
                </a:lnTo>
                <a:lnTo>
                  <a:pt x="706" y="2562"/>
                </a:lnTo>
                <a:lnTo>
                  <a:pt x="730" y="2576"/>
                </a:lnTo>
                <a:lnTo>
                  <a:pt x="756" y="2586"/>
                </a:lnTo>
                <a:lnTo>
                  <a:pt x="786" y="2594"/>
                </a:lnTo>
                <a:lnTo>
                  <a:pt x="822" y="2598"/>
                </a:lnTo>
                <a:lnTo>
                  <a:pt x="860" y="2600"/>
                </a:lnTo>
                <a:lnTo>
                  <a:pt x="860" y="2600"/>
                </a:lnTo>
                <a:lnTo>
                  <a:pt x="900" y="2598"/>
                </a:lnTo>
                <a:lnTo>
                  <a:pt x="934" y="2592"/>
                </a:lnTo>
                <a:lnTo>
                  <a:pt x="964" y="2584"/>
                </a:lnTo>
                <a:lnTo>
                  <a:pt x="988" y="2572"/>
                </a:lnTo>
                <a:lnTo>
                  <a:pt x="1010" y="2556"/>
                </a:lnTo>
                <a:lnTo>
                  <a:pt x="1028" y="2538"/>
                </a:lnTo>
                <a:lnTo>
                  <a:pt x="1044" y="2520"/>
                </a:lnTo>
                <a:lnTo>
                  <a:pt x="1054" y="2498"/>
                </a:lnTo>
                <a:lnTo>
                  <a:pt x="1062" y="2474"/>
                </a:lnTo>
                <a:lnTo>
                  <a:pt x="1068" y="2450"/>
                </a:lnTo>
                <a:lnTo>
                  <a:pt x="1070" y="2424"/>
                </a:lnTo>
                <a:lnTo>
                  <a:pt x="1072" y="2396"/>
                </a:lnTo>
                <a:lnTo>
                  <a:pt x="1070" y="2370"/>
                </a:lnTo>
                <a:lnTo>
                  <a:pt x="1066" y="2342"/>
                </a:lnTo>
                <a:lnTo>
                  <a:pt x="1062" y="2314"/>
                </a:lnTo>
                <a:lnTo>
                  <a:pt x="1056" y="2286"/>
                </a:lnTo>
                <a:lnTo>
                  <a:pt x="1056" y="2286"/>
                </a:lnTo>
                <a:lnTo>
                  <a:pt x="1042" y="2240"/>
                </a:lnTo>
                <a:lnTo>
                  <a:pt x="1030" y="2206"/>
                </a:lnTo>
                <a:lnTo>
                  <a:pt x="1020" y="2184"/>
                </a:lnTo>
                <a:lnTo>
                  <a:pt x="1014" y="2168"/>
                </a:lnTo>
                <a:lnTo>
                  <a:pt x="1014" y="2162"/>
                </a:lnTo>
                <a:lnTo>
                  <a:pt x="1012" y="2156"/>
                </a:lnTo>
                <a:lnTo>
                  <a:pt x="1014" y="2150"/>
                </a:lnTo>
                <a:lnTo>
                  <a:pt x="1016" y="2142"/>
                </a:lnTo>
                <a:lnTo>
                  <a:pt x="1028" y="2124"/>
                </a:lnTo>
                <a:lnTo>
                  <a:pt x="1046" y="2098"/>
                </a:lnTo>
                <a:lnTo>
                  <a:pt x="1046" y="2098"/>
                </a:lnTo>
                <a:lnTo>
                  <a:pt x="1054" y="2090"/>
                </a:lnTo>
                <a:lnTo>
                  <a:pt x="1066" y="2082"/>
                </a:lnTo>
                <a:lnTo>
                  <a:pt x="1082" y="2076"/>
                </a:lnTo>
                <a:lnTo>
                  <a:pt x="1102" y="2070"/>
                </a:lnTo>
                <a:lnTo>
                  <a:pt x="1148" y="2062"/>
                </a:lnTo>
                <a:lnTo>
                  <a:pt x="1202" y="2056"/>
                </a:lnTo>
                <a:lnTo>
                  <a:pt x="1262" y="2050"/>
                </a:lnTo>
                <a:lnTo>
                  <a:pt x="1322" y="2046"/>
                </a:lnTo>
                <a:lnTo>
                  <a:pt x="1432" y="2040"/>
                </a:lnTo>
                <a:lnTo>
                  <a:pt x="1732" y="2040"/>
                </a:lnTo>
                <a:lnTo>
                  <a:pt x="1732" y="2040"/>
                </a:lnTo>
                <a:lnTo>
                  <a:pt x="1736" y="1994"/>
                </a:lnTo>
                <a:lnTo>
                  <a:pt x="1738" y="1946"/>
                </a:lnTo>
                <a:lnTo>
                  <a:pt x="1740" y="1890"/>
                </a:lnTo>
                <a:lnTo>
                  <a:pt x="1740" y="1830"/>
                </a:lnTo>
                <a:lnTo>
                  <a:pt x="1738" y="1772"/>
                </a:lnTo>
                <a:lnTo>
                  <a:pt x="1734" y="1744"/>
                </a:lnTo>
                <a:lnTo>
                  <a:pt x="1732" y="1722"/>
                </a:lnTo>
                <a:lnTo>
                  <a:pt x="1726" y="1702"/>
                </a:lnTo>
                <a:lnTo>
                  <a:pt x="1722" y="1686"/>
                </a:lnTo>
                <a:lnTo>
                  <a:pt x="1722" y="1686"/>
                </a:lnTo>
                <a:lnTo>
                  <a:pt x="1714" y="1674"/>
                </a:lnTo>
                <a:lnTo>
                  <a:pt x="1704" y="1666"/>
                </a:lnTo>
                <a:lnTo>
                  <a:pt x="1692" y="1660"/>
                </a:lnTo>
                <a:lnTo>
                  <a:pt x="1678" y="1656"/>
                </a:lnTo>
                <a:lnTo>
                  <a:pt x="1662" y="1654"/>
                </a:lnTo>
                <a:lnTo>
                  <a:pt x="1646" y="1654"/>
                </a:lnTo>
                <a:lnTo>
                  <a:pt x="1610" y="1656"/>
                </a:lnTo>
                <a:lnTo>
                  <a:pt x="1572" y="1658"/>
                </a:lnTo>
                <a:lnTo>
                  <a:pt x="1552" y="1658"/>
                </a:lnTo>
                <a:lnTo>
                  <a:pt x="1534" y="1658"/>
                </a:lnTo>
                <a:lnTo>
                  <a:pt x="1516" y="1654"/>
                </a:lnTo>
                <a:lnTo>
                  <a:pt x="1500" y="1650"/>
                </a:lnTo>
                <a:lnTo>
                  <a:pt x="1484" y="1642"/>
                </a:lnTo>
                <a:lnTo>
                  <a:pt x="1470" y="1632"/>
                </a:lnTo>
                <a:lnTo>
                  <a:pt x="1470" y="1632"/>
                </a:lnTo>
                <a:lnTo>
                  <a:pt x="1454" y="1618"/>
                </a:lnTo>
                <a:lnTo>
                  <a:pt x="1438" y="1596"/>
                </a:lnTo>
                <a:lnTo>
                  <a:pt x="1430" y="1584"/>
                </a:lnTo>
                <a:lnTo>
                  <a:pt x="1422" y="1570"/>
                </a:lnTo>
                <a:lnTo>
                  <a:pt x="1416" y="1554"/>
                </a:lnTo>
                <a:lnTo>
                  <a:pt x="1410" y="1534"/>
                </a:lnTo>
                <a:lnTo>
                  <a:pt x="1406" y="1514"/>
                </a:lnTo>
                <a:lnTo>
                  <a:pt x="1402" y="1490"/>
                </a:lnTo>
                <a:lnTo>
                  <a:pt x="1400" y="1464"/>
                </a:lnTo>
                <a:lnTo>
                  <a:pt x="1402" y="1434"/>
                </a:lnTo>
                <a:lnTo>
                  <a:pt x="1404" y="1400"/>
                </a:lnTo>
                <a:lnTo>
                  <a:pt x="1408" y="1364"/>
                </a:lnTo>
                <a:lnTo>
                  <a:pt x="1416" y="1324"/>
                </a:lnTo>
                <a:lnTo>
                  <a:pt x="1426" y="1278"/>
                </a:lnTo>
                <a:lnTo>
                  <a:pt x="1426" y="1278"/>
                </a:lnTo>
                <a:lnTo>
                  <a:pt x="1438" y="1238"/>
                </a:lnTo>
                <a:lnTo>
                  <a:pt x="1444" y="1220"/>
                </a:lnTo>
                <a:lnTo>
                  <a:pt x="1452" y="1206"/>
                </a:lnTo>
                <a:lnTo>
                  <a:pt x="1460" y="1192"/>
                </a:lnTo>
                <a:lnTo>
                  <a:pt x="1468" y="1182"/>
                </a:lnTo>
                <a:lnTo>
                  <a:pt x="1476" y="1174"/>
                </a:lnTo>
                <a:lnTo>
                  <a:pt x="1484" y="1166"/>
                </a:lnTo>
                <a:lnTo>
                  <a:pt x="1492" y="1160"/>
                </a:lnTo>
                <a:lnTo>
                  <a:pt x="1502" y="1158"/>
                </a:lnTo>
                <a:lnTo>
                  <a:pt x="1512" y="1156"/>
                </a:lnTo>
                <a:lnTo>
                  <a:pt x="1520" y="1154"/>
                </a:lnTo>
                <a:lnTo>
                  <a:pt x="1540" y="1156"/>
                </a:lnTo>
                <a:lnTo>
                  <a:pt x="1562" y="1162"/>
                </a:lnTo>
                <a:lnTo>
                  <a:pt x="1584" y="1172"/>
                </a:lnTo>
                <a:lnTo>
                  <a:pt x="1606" y="1184"/>
                </a:lnTo>
                <a:lnTo>
                  <a:pt x="1650" y="1210"/>
                </a:lnTo>
                <a:lnTo>
                  <a:pt x="1674" y="1224"/>
                </a:lnTo>
                <a:lnTo>
                  <a:pt x="1698" y="1236"/>
                </a:lnTo>
                <a:lnTo>
                  <a:pt x="1720" y="1246"/>
                </a:lnTo>
                <a:lnTo>
                  <a:pt x="1744" y="1252"/>
                </a:lnTo>
                <a:lnTo>
                  <a:pt x="1744" y="1252"/>
                </a:lnTo>
                <a:lnTo>
                  <a:pt x="1756" y="1254"/>
                </a:lnTo>
                <a:lnTo>
                  <a:pt x="1766" y="1254"/>
                </a:lnTo>
                <a:lnTo>
                  <a:pt x="1776" y="1252"/>
                </a:lnTo>
                <a:lnTo>
                  <a:pt x="1786" y="1248"/>
                </a:lnTo>
                <a:lnTo>
                  <a:pt x="1796" y="1244"/>
                </a:lnTo>
                <a:lnTo>
                  <a:pt x="1806" y="1238"/>
                </a:lnTo>
                <a:lnTo>
                  <a:pt x="1824" y="1222"/>
                </a:lnTo>
                <a:lnTo>
                  <a:pt x="1840" y="1200"/>
                </a:lnTo>
                <a:lnTo>
                  <a:pt x="1854" y="1176"/>
                </a:lnTo>
                <a:lnTo>
                  <a:pt x="1866" y="1148"/>
                </a:lnTo>
                <a:lnTo>
                  <a:pt x="1878" y="1120"/>
                </a:lnTo>
                <a:lnTo>
                  <a:pt x="1888" y="1088"/>
                </a:lnTo>
                <a:lnTo>
                  <a:pt x="1896" y="1056"/>
                </a:lnTo>
                <a:lnTo>
                  <a:pt x="1902" y="1022"/>
                </a:lnTo>
                <a:lnTo>
                  <a:pt x="1906" y="990"/>
                </a:lnTo>
                <a:lnTo>
                  <a:pt x="1910" y="960"/>
                </a:lnTo>
                <a:lnTo>
                  <a:pt x="1912" y="930"/>
                </a:lnTo>
                <a:lnTo>
                  <a:pt x="1912" y="904"/>
                </a:lnTo>
                <a:lnTo>
                  <a:pt x="1912" y="880"/>
                </a:lnTo>
                <a:lnTo>
                  <a:pt x="1912" y="880"/>
                </a:lnTo>
                <a:close/>
              </a:path>
            </a:pathLst>
          </a:custGeom>
          <a:solidFill>
            <a:srgbClr val="1D06CA"/>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1100" b="1">
              <a:solidFill>
                <a:schemeClr val="dk1"/>
              </a:solidFill>
              <a:latin typeface="Arial"/>
              <a:ea typeface="Arial"/>
              <a:cs typeface="Arial"/>
              <a:sym typeface="Arial"/>
            </a:endParaRPr>
          </a:p>
        </p:txBody>
      </p:sp>
      <p:grpSp>
        <p:nvGrpSpPr>
          <p:cNvPr id="187" name="Google Shape;187;p16" descr="Diagrammsymbol"/>
          <p:cNvGrpSpPr/>
          <p:nvPr/>
        </p:nvGrpSpPr>
        <p:grpSpPr>
          <a:xfrm>
            <a:off x="6868293" y="2550009"/>
            <a:ext cx="714967" cy="609858"/>
            <a:chOff x="1490663" y="846138"/>
            <a:chExt cx="381000" cy="323850"/>
          </a:xfrm>
        </p:grpSpPr>
        <p:sp>
          <p:nvSpPr>
            <p:cNvPr id="188" name="Google Shape;188;p16"/>
            <p:cNvSpPr/>
            <p:nvPr/>
          </p:nvSpPr>
          <p:spPr>
            <a:xfrm>
              <a:off x="1490663" y="942975"/>
              <a:ext cx="381000" cy="227013"/>
            </a:xfrm>
            <a:custGeom>
              <a:avLst/>
              <a:gdLst/>
              <a:ahLst/>
              <a:cxnLst/>
              <a:rect l="l" t="t" r="r" b="b"/>
              <a:pathLst>
                <a:path w="721" h="429" extrusionOk="0">
                  <a:moveTo>
                    <a:pt x="721" y="429"/>
                  </a:moveTo>
                  <a:lnTo>
                    <a:pt x="721" y="429"/>
                  </a:lnTo>
                  <a:lnTo>
                    <a:pt x="0" y="429"/>
                  </a:lnTo>
                  <a:lnTo>
                    <a:pt x="0" y="429"/>
                  </a:lnTo>
                  <a:lnTo>
                    <a:pt x="0" y="0"/>
                  </a:lnTo>
                  <a:lnTo>
                    <a:pt x="23" y="0"/>
                  </a:lnTo>
                  <a:lnTo>
                    <a:pt x="23" y="0"/>
                  </a:lnTo>
                  <a:lnTo>
                    <a:pt x="23" y="405"/>
                  </a:lnTo>
                  <a:lnTo>
                    <a:pt x="721" y="405"/>
                  </a:lnTo>
                  <a:lnTo>
                    <a:pt x="721" y="429"/>
                  </a:lnTo>
                  <a:close/>
                </a:path>
              </a:pathLst>
            </a:cu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1400" b="1">
                <a:solidFill>
                  <a:schemeClr val="dk1"/>
                </a:solidFill>
                <a:latin typeface="Arial"/>
                <a:ea typeface="Arial"/>
                <a:cs typeface="Arial"/>
                <a:sym typeface="Arial"/>
              </a:endParaRPr>
            </a:p>
          </p:txBody>
        </p:sp>
        <p:sp>
          <p:nvSpPr>
            <p:cNvPr id="189" name="Google Shape;189;p16"/>
            <p:cNvSpPr/>
            <p:nvPr/>
          </p:nvSpPr>
          <p:spPr>
            <a:xfrm>
              <a:off x="1524000" y="1055688"/>
              <a:ext cx="69850" cy="103188"/>
            </a:xfrm>
            <a:prstGeom prst="rect">
              <a:avLst/>
            </a:pr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700" b="1">
                <a:solidFill>
                  <a:schemeClr val="dk1"/>
                </a:solidFill>
                <a:latin typeface="Arial"/>
                <a:ea typeface="Arial"/>
                <a:cs typeface="Arial"/>
                <a:sym typeface="Arial"/>
              </a:endParaRPr>
            </a:p>
          </p:txBody>
        </p:sp>
        <p:sp>
          <p:nvSpPr>
            <p:cNvPr id="190" name="Google Shape;190;p16"/>
            <p:cNvSpPr/>
            <p:nvPr/>
          </p:nvSpPr>
          <p:spPr>
            <a:xfrm>
              <a:off x="1612900" y="987425"/>
              <a:ext cx="69850" cy="171450"/>
            </a:xfrm>
            <a:prstGeom prst="rect">
              <a:avLst/>
            </a:pr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1400" b="1">
                <a:solidFill>
                  <a:schemeClr val="dk1"/>
                </a:solidFill>
                <a:latin typeface="Arial"/>
                <a:ea typeface="Arial"/>
                <a:cs typeface="Arial"/>
                <a:sym typeface="Arial"/>
              </a:endParaRPr>
            </a:p>
          </p:txBody>
        </p:sp>
        <p:sp>
          <p:nvSpPr>
            <p:cNvPr id="191" name="Google Shape;191;p16"/>
            <p:cNvSpPr/>
            <p:nvPr/>
          </p:nvSpPr>
          <p:spPr>
            <a:xfrm>
              <a:off x="1701800" y="923925"/>
              <a:ext cx="69850" cy="234950"/>
            </a:xfrm>
            <a:prstGeom prst="rect">
              <a:avLst/>
            </a:pr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1400" b="1">
                <a:solidFill>
                  <a:schemeClr val="dk1"/>
                </a:solidFill>
                <a:latin typeface="Arial"/>
                <a:ea typeface="Arial"/>
                <a:cs typeface="Arial"/>
                <a:sym typeface="Arial"/>
              </a:endParaRPr>
            </a:p>
          </p:txBody>
        </p:sp>
        <p:sp>
          <p:nvSpPr>
            <p:cNvPr id="192" name="Google Shape;192;p16"/>
            <p:cNvSpPr/>
            <p:nvPr/>
          </p:nvSpPr>
          <p:spPr>
            <a:xfrm>
              <a:off x="1790700" y="846138"/>
              <a:ext cx="69850" cy="312738"/>
            </a:xfrm>
            <a:prstGeom prst="rect">
              <a:avLst/>
            </a:prstGeom>
            <a:solidFill>
              <a:schemeClr val="accent6"/>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1400" b="1">
                <a:solidFill>
                  <a:schemeClr val="dk1"/>
                </a:solidFill>
                <a:latin typeface="Arial"/>
                <a:ea typeface="Arial"/>
                <a:cs typeface="Arial"/>
                <a:sym typeface="Arial"/>
              </a:endParaRPr>
            </a:p>
          </p:txBody>
        </p:sp>
      </p:grpSp>
      <p:grpSp>
        <p:nvGrpSpPr>
          <p:cNvPr id="193" name="Google Shape;193;p16" descr="Glühbirnensymbol"/>
          <p:cNvGrpSpPr/>
          <p:nvPr/>
        </p:nvGrpSpPr>
        <p:grpSpPr>
          <a:xfrm>
            <a:off x="4877828" y="2465504"/>
            <a:ext cx="463383" cy="816853"/>
            <a:chOff x="5102225" y="1727200"/>
            <a:chExt cx="2289175" cy="4035425"/>
          </a:xfrm>
        </p:grpSpPr>
        <p:sp>
          <p:nvSpPr>
            <p:cNvPr id="194" name="Google Shape;194;p16"/>
            <p:cNvSpPr/>
            <p:nvPr/>
          </p:nvSpPr>
          <p:spPr>
            <a:xfrm>
              <a:off x="5689600" y="4699000"/>
              <a:ext cx="1101725" cy="1063625"/>
            </a:xfrm>
            <a:custGeom>
              <a:avLst/>
              <a:gdLst/>
              <a:ahLst/>
              <a:cxnLst/>
              <a:rect l="l" t="t" r="r" b="b"/>
              <a:pathLst>
                <a:path w="694" h="670" extrusionOk="0">
                  <a:moveTo>
                    <a:pt x="676" y="298"/>
                  </a:moveTo>
                  <a:lnTo>
                    <a:pt x="676" y="298"/>
                  </a:lnTo>
                  <a:lnTo>
                    <a:pt x="684" y="288"/>
                  </a:lnTo>
                  <a:lnTo>
                    <a:pt x="688" y="276"/>
                  </a:lnTo>
                  <a:lnTo>
                    <a:pt x="692" y="262"/>
                  </a:lnTo>
                  <a:lnTo>
                    <a:pt x="694" y="246"/>
                  </a:lnTo>
                  <a:lnTo>
                    <a:pt x="692" y="232"/>
                  </a:lnTo>
                  <a:lnTo>
                    <a:pt x="688" y="216"/>
                  </a:lnTo>
                  <a:lnTo>
                    <a:pt x="684" y="202"/>
                  </a:lnTo>
                  <a:lnTo>
                    <a:pt x="676" y="192"/>
                  </a:lnTo>
                  <a:lnTo>
                    <a:pt x="676" y="192"/>
                  </a:lnTo>
                  <a:lnTo>
                    <a:pt x="684" y="180"/>
                  </a:lnTo>
                  <a:lnTo>
                    <a:pt x="688" y="166"/>
                  </a:lnTo>
                  <a:lnTo>
                    <a:pt x="692" y="152"/>
                  </a:lnTo>
                  <a:lnTo>
                    <a:pt x="694" y="136"/>
                  </a:lnTo>
                  <a:lnTo>
                    <a:pt x="692" y="122"/>
                  </a:lnTo>
                  <a:lnTo>
                    <a:pt x="688" y="108"/>
                  </a:lnTo>
                  <a:lnTo>
                    <a:pt x="684" y="94"/>
                  </a:lnTo>
                  <a:lnTo>
                    <a:pt x="676" y="84"/>
                  </a:lnTo>
                  <a:lnTo>
                    <a:pt x="676" y="84"/>
                  </a:lnTo>
                  <a:lnTo>
                    <a:pt x="682" y="76"/>
                  </a:lnTo>
                  <a:lnTo>
                    <a:pt x="688" y="64"/>
                  </a:lnTo>
                  <a:lnTo>
                    <a:pt x="690" y="54"/>
                  </a:lnTo>
                  <a:lnTo>
                    <a:pt x="692" y="42"/>
                  </a:lnTo>
                  <a:lnTo>
                    <a:pt x="692" y="30"/>
                  </a:lnTo>
                  <a:lnTo>
                    <a:pt x="688" y="18"/>
                  </a:lnTo>
                  <a:lnTo>
                    <a:pt x="684" y="8"/>
                  </a:lnTo>
                  <a:lnTo>
                    <a:pt x="676" y="0"/>
                  </a:lnTo>
                  <a:lnTo>
                    <a:pt x="16" y="0"/>
                  </a:lnTo>
                  <a:lnTo>
                    <a:pt x="16" y="0"/>
                  </a:lnTo>
                  <a:lnTo>
                    <a:pt x="10" y="8"/>
                  </a:lnTo>
                  <a:lnTo>
                    <a:pt x="6" y="16"/>
                  </a:lnTo>
                  <a:lnTo>
                    <a:pt x="4" y="24"/>
                  </a:lnTo>
                  <a:lnTo>
                    <a:pt x="4" y="34"/>
                  </a:lnTo>
                  <a:lnTo>
                    <a:pt x="4" y="42"/>
                  </a:lnTo>
                  <a:lnTo>
                    <a:pt x="6" y="50"/>
                  </a:lnTo>
                  <a:lnTo>
                    <a:pt x="10" y="58"/>
                  </a:lnTo>
                  <a:lnTo>
                    <a:pt x="16" y="66"/>
                  </a:lnTo>
                  <a:lnTo>
                    <a:pt x="16" y="66"/>
                  </a:lnTo>
                  <a:lnTo>
                    <a:pt x="10" y="78"/>
                  </a:lnTo>
                  <a:lnTo>
                    <a:pt x="4" y="90"/>
                  </a:lnTo>
                  <a:lnTo>
                    <a:pt x="2" y="102"/>
                  </a:lnTo>
                  <a:lnTo>
                    <a:pt x="2" y="114"/>
                  </a:lnTo>
                  <a:lnTo>
                    <a:pt x="2" y="128"/>
                  </a:lnTo>
                  <a:lnTo>
                    <a:pt x="4" y="140"/>
                  </a:lnTo>
                  <a:lnTo>
                    <a:pt x="10" y="150"/>
                  </a:lnTo>
                  <a:lnTo>
                    <a:pt x="16" y="160"/>
                  </a:lnTo>
                  <a:lnTo>
                    <a:pt x="16" y="160"/>
                  </a:lnTo>
                  <a:lnTo>
                    <a:pt x="10" y="174"/>
                  </a:lnTo>
                  <a:lnTo>
                    <a:pt x="6" y="186"/>
                  </a:lnTo>
                  <a:lnTo>
                    <a:pt x="2" y="202"/>
                  </a:lnTo>
                  <a:lnTo>
                    <a:pt x="2" y="216"/>
                  </a:lnTo>
                  <a:lnTo>
                    <a:pt x="4" y="230"/>
                  </a:lnTo>
                  <a:lnTo>
                    <a:pt x="6" y="244"/>
                  </a:lnTo>
                  <a:lnTo>
                    <a:pt x="10" y="258"/>
                  </a:lnTo>
                  <a:lnTo>
                    <a:pt x="16" y="268"/>
                  </a:lnTo>
                  <a:lnTo>
                    <a:pt x="16" y="268"/>
                  </a:lnTo>
                  <a:lnTo>
                    <a:pt x="8" y="278"/>
                  </a:lnTo>
                  <a:lnTo>
                    <a:pt x="4" y="290"/>
                  </a:lnTo>
                  <a:lnTo>
                    <a:pt x="0" y="304"/>
                  </a:lnTo>
                  <a:lnTo>
                    <a:pt x="0" y="318"/>
                  </a:lnTo>
                  <a:lnTo>
                    <a:pt x="2" y="332"/>
                  </a:lnTo>
                  <a:lnTo>
                    <a:pt x="4" y="344"/>
                  </a:lnTo>
                  <a:lnTo>
                    <a:pt x="8" y="356"/>
                  </a:lnTo>
                  <a:lnTo>
                    <a:pt x="16" y="368"/>
                  </a:lnTo>
                  <a:lnTo>
                    <a:pt x="16" y="368"/>
                  </a:lnTo>
                  <a:lnTo>
                    <a:pt x="10" y="378"/>
                  </a:lnTo>
                  <a:lnTo>
                    <a:pt x="4" y="390"/>
                  </a:lnTo>
                  <a:lnTo>
                    <a:pt x="2" y="402"/>
                  </a:lnTo>
                  <a:lnTo>
                    <a:pt x="2" y="414"/>
                  </a:lnTo>
                  <a:lnTo>
                    <a:pt x="2" y="426"/>
                  </a:lnTo>
                  <a:lnTo>
                    <a:pt x="4" y="436"/>
                  </a:lnTo>
                  <a:lnTo>
                    <a:pt x="10" y="446"/>
                  </a:lnTo>
                  <a:lnTo>
                    <a:pt x="16" y="454"/>
                  </a:lnTo>
                  <a:lnTo>
                    <a:pt x="50" y="454"/>
                  </a:lnTo>
                  <a:lnTo>
                    <a:pt x="134" y="620"/>
                  </a:lnTo>
                  <a:lnTo>
                    <a:pt x="184" y="620"/>
                  </a:lnTo>
                  <a:lnTo>
                    <a:pt x="184" y="628"/>
                  </a:lnTo>
                  <a:lnTo>
                    <a:pt x="184" y="628"/>
                  </a:lnTo>
                  <a:lnTo>
                    <a:pt x="198" y="638"/>
                  </a:lnTo>
                  <a:lnTo>
                    <a:pt x="214" y="646"/>
                  </a:lnTo>
                  <a:lnTo>
                    <a:pt x="234" y="654"/>
                  </a:lnTo>
                  <a:lnTo>
                    <a:pt x="252" y="660"/>
                  </a:lnTo>
                  <a:lnTo>
                    <a:pt x="274" y="664"/>
                  </a:lnTo>
                  <a:lnTo>
                    <a:pt x="296" y="668"/>
                  </a:lnTo>
                  <a:lnTo>
                    <a:pt x="318" y="670"/>
                  </a:lnTo>
                  <a:lnTo>
                    <a:pt x="340" y="670"/>
                  </a:lnTo>
                  <a:lnTo>
                    <a:pt x="362" y="670"/>
                  </a:lnTo>
                  <a:lnTo>
                    <a:pt x="384" y="668"/>
                  </a:lnTo>
                  <a:lnTo>
                    <a:pt x="406" y="664"/>
                  </a:lnTo>
                  <a:lnTo>
                    <a:pt x="426" y="660"/>
                  </a:lnTo>
                  <a:lnTo>
                    <a:pt x="444" y="654"/>
                  </a:lnTo>
                  <a:lnTo>
                    <a:pt x="462" y="646"/>
                  </a:lnTo>
                  <a:lnTo>
                    <a:pt x="478" y="638"/>
                  </a:lnTo>
                  <a:lnTo>
                    <a:pt x="492" y="628"/>
                  </a:lnTo>
                  <a:lnTo>
                    <a:pt x="492" y="620"/>
                  </a:lnTo>
                  <a:lnTo>
                    <a:pt x="546" y="620"/>
                  </a:lnTo>
                  <a:lnTo>
                    <a:pt x="650" y="454"/>
                  </a:lnTo>
                  <a:lnTo>
                    <a:pt x="676" y="454"/>
                  </a:lnTo>
                  <a:lnTo>
                    <a:pt x="676" y="454"/>
                  </a:lnTo>
                  <a:lnTo>
                    <a:pt x="682" y="450"/>
                  </a:lnTo>
                  <a:lnTo>
                    <a:pt x="686" y="444"/>
                  </a:lnTo>
                  <a:lnTo>
                    <a:pt x="690" y="436"/>
                  </a:lnTo>
                  <a:lnTo>
                    <a:pt x="690" y="428"/>
                  </a:lnTo>
                  <a:lnTo>
                    <a:pt x="690" y="420"/>
                  </a:lnTo>
                  <a:lnTo>
                    <a:pt x="686" y="412"/>
                  </a:lnTo>
                  <a:lnTo>
                    <a:pt x="682" y="404"/>
                  </a:lnTo>
                  <a:lnTo>
                    <a:pt x="676" y="398"/>
                  </a:lnTo>
                  <a:lnTo>
                    <a:pt x="676" y="398"/>
                  </a:lnTo>
                  <a:lnTo>
                    <a:pt x="684" y="386"/>
                  </a:lnTo>
                  <a:lnTo>
                    <a:pt x="690" y="374"/>
                  </a:lnTo>
                  <a:lnTo>
                    <a:pt x="694" y="360"/>
                  </a:lnTo>
                  <a:lnTo>
                    <a:pt x="694" y="346"/>
                  </a:lnTo>
                  <a:lnTo>
                    <a:pt x="694" y="332"/>
                  </a:lnTo>
                  <a:lnTo>
                    <a:pt x="690" y="318"/>
                  </a:lnTo>
                  <a:lnTo>
                    <a:pt x="684" y="308"/>
                  </a:lnTo>
                  <a:lnTo>
                    <a:pt x="676" y="298"/>
                  </a:lnTo>
                  <a:lnTo>
                    <a:pt x="676" y="298"/>
                  </a:lnTo>
                  <a:close/>
                </a:path>
              </a:pathLst>
            </a:custGeom>
            <a:solidFill>
              <a:srgbClr val="A2A2A2"/>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800" b="1">
                <a:solidFill>
                  <a:schemeClr val="dk1"/>
                </a:solidFill>
                <a:latin typeface="Arial"/>
                <a:ea typeface="Arial"/>
                <a:cs typeface="Arial"/>
                <a:sym typeface="Arial"/>
              </a:endParaRPr>
            </a:p>
          </p:txBody>
        </p:sp>
        <p:sp>
          <p:nvSpPr>
            <p:cNvPr id="195" name="Google Shape;195;p16"/>
            <p:cNvSpPr/>
            <p:nvPr/>
          </p:nvSpPr>
          <p:spPr>
            <a:xfrm>
              <a:off x="5102225" y="1727200"/>
              <a:ext cx="2289175" cy="2886075"/>
            </a:xfrm>
            <a:custGeom>
              <a:avLst/>
              <a:gdLst/>
              <a:ahLst/>
              <a:cxnLst/>
              <a:rect l="l" t="t" r="r" b="b"/>
              <a:pathLst>
                <a:path w="1442" h="1818" extrusionOk="0">
                  <a:moveTo>
                    <a:pt x="368" y="1818"/>
                  </a:moveTo>
                  <a:lnTo>
                    <a:pt x="366" y="1778"/>
                  </a:lnTo>
                  <a:lnTo>
                    <a:pt x="366" y="1778"/>
                  </a:lnTo>
                  <a:lnTo>
                    <a:pt x="362" y="1724"/>
                  </a:lnTo>
                  <a:lnTo>
                    <a:pt x="354" y="1670"/>
                  </a:lnTo>
                  <a:lnTo>
                    <a:pt x="346" y="1618"/>
                  </a:lnTo>
                  <a:lnTo>
                    <a:pt x="334" y="1568"/>
                  </a:lnTo>
                  <a:lnTo>
                    <a:pt x="320" y="1520"/>
                  </a:lnTo>
                  <a:lnTo>
                    <a:pt x="304" y="1474"/>
                  </a:lnTo>
                  <a:lnTo>
                    <a:pt x="286" y="1428"/>
                  </a:lnTo>
                  <a:lnTo>
                    <a:pt x="268" y="1384"/>
                  </a:lnTo>
                  <a:lnTo>
                    <a:pt x="246" y="1342"/>
                  </a:lnTo>
                  <a:lnTo>
                    <a:pt x="226" y="1300"/>
                  </a:lnTo>
                  <a:lnTo>
                    <a:pt x="202" y="1258"/>
                  </a:lnTo>
                  <a:lnTo>
                    <a:pt x="180" y="1218"/>
                  </a:lnTo>
                  <a:lnTo>
                    <a:pt x="132" y="1142"/>
                  </a:lnTo>
                  <a:lnTo>
                    <a:pt x="82" y="1068"/>
                  </a:lnTo>
                  <a:lnTo>
                    <a:pt x="82" y="1068"/>
                  </a:lnTo>
                  <a:lnTo>
                    <a:pt x="80" y="1066"/>
                  </a:lnTo>
                  <a:lnTo>
                    <a:pt x="80" y="1062"/>
                  </a:lnTo>
                  <a:lnTo>
                    <a:pt x="80" y="1062"/>
                  </a:lnTo>
                  <a:lnTo>
                    <a:pt x="62" y="1024"/>
                  </a:lnTo>
                  <a:lnTo>
                    <a:pt x="48" y="986"/>
                  </a:lnTo>
                  <a:lnTo>
                    <a:pt x="34" y="946"/>
                  </a:lnTo>
                  <a:lnTo>
                    <a:pt x="22" y="904"/>
                  </a:lnTo>
                  <a:lnTo>
                    <a:pt x="14" y="862"/>
                  </a:lnTo>
                  <a:lnTo>
                    <a:pt x="6" y="820"/>
                  </a:lnTo>
                  <a:lnTo>
                    <a:pt x="2" y="778"/>
                  </a:lnTo>
                  <a:lnTo>
                    <a:pt x="0" y="732"/>
                  </a:lnTo>
                  <a:lnTo>
                    <a:pt x="0" y="732"/>
                  </a:lnTo>
                  <a:lnTo>
                    <a:pt x="0" y="732"/>
                  </a:lnTo>
                  <a:lnTo>
                    <a:pt x="0" y="712"/>
                  </a:lnTo>
                  <a:lnTo>
                    <a:pt x="0" y="712"/>
                  </a:lnTo>
                  <a:lnTo>
                    <a:pt x="42" y="714"/>
                  </a:lnTo>
                  <a:lnTo>
                    <a:pt x="0" y="710"/>
                  </a:lnTo>
                  <a:lnTo>
                    <a:pt x="0" y="710"/>
                  </a:lnTo>
                  <a:lnTo>
                    <a:pt x="4" y="668"/>
                  </a:lnTo>
                  <a:lnTo>
                    <a:pt x="10" y="626"/>
                  </a:lnTo>
                  <a:lnTo>
                    <a:pt x="18" y="584"/>
                  </a:lnTo>
                  <a:lnTo>
                    <a:pt x="26" y="546"/>
                  </a:lnTo>
                  <a:lnTo>
                    <a:pt x="36" y="508"/>
                  </a:lnTo>
                  <a:lnTo>
                    <a:pt x="48" y="472"/>
                  </a:lnTo>
                  <a:lnTo>
                    <a:pt x="62" y="436"/>
                  </a:lnTo>
                  <a:lnTo>
                    <a:pt x="76" y="402"/>
                  </a:lnTo>
                  <a:lnTo>
                    <a:pt x="94" y="370"/>
                  </a:lnTo>
                  <a:lnTo>
                    <a:pt x="110" y="338"/>
                  </a:lnTo>
                  <a:lnTo>
                    <a:pt x="130" y="308"/>
                  </a:lnTo>
                  <a:lnTo>
                    <a:pt x="150" y="280"/>
                  </a:lnTo>
                  <a:lnTo>
                    <a:pt x="172" y="252"/>
                  </a:lnTo>
                  <a:lnTo>
                    <a:pt x="194" y="226"/>
                  </a:lnTo>
                  <a:lnTo>
                    <a:pt x="218" y="202"/>
                  </a:lnTo>
                  <a:lnTo>
                    <a:pt x="242" y="180"/>
                  </a:lnTo>
                  <a:lnTo>
                    <a:pt x="266" y="158"/>
                  </a:lnTo>
                  <a:lnTo>
                    <a:pt x="294" y="138"/>
                  </a:lnTo>
                  <a:lnTo>
                    <a:pt x="320" y="118"/>
                  </a:lnTo>
                  <a:lnTo>
                    <a:pt x="348" y="100"/>
                  </a:lnTo>
                  <a:lnTo>
                    <a:pt x="376" y="84"/>
                  </a:lnTo>
                  <a:lnTo>
                    <a:pt x="406" y="70"/>
                  </a:lnTo>
                  <a:lnTo>
                    <a:pt x="436" y="56"/>
                  </a:lnTo>
                  <a:lnTo>
                    <a:pt x="466" y="44"/>
                  </a:lnTo>
                  <a:lnTo>
                    <a:pt x="496" y="34"/>
                  </a:lnTo>
                  <a:lnTo>
                    <a:pt x="526" y="24"/>
                  </a:lnTo>
                  <a:lnTo>
                    <a:pt x="558" y="16"/>
                  </a:lnTo>
                  <a:lnTo>
                    <a:pt x="590" y="10"/>
                  </a:lnTo>
                  <a:lnTo>
                    <a:pt x="622" y="6"/>
                  </a:lnTo>
                  <a:lnTo>
                    <a:pt x="654" y="2"/>
                  </a:lnTo>
                  <a:lnTo>
                    <a:pt x="686" y="0"/>
                  </a:lnTo>
                  <a:lnTo>
                    <a:pt x="718" y="0"/>
                  </a:lnTo>
                  <a:lnTo>
                    <a:pt x="718" y="0"/>
                  </a:lnTo>
                  <a:lnTo>
                    <a:pt x="718" y="0"/>
                  </a:lnTo>
                  <a:lnTo>
                    <a:pt x="750" y="0"/>
                  </a:lnTo>
                  <a:lnTo>
                    <a:pt x="782" y="2"/>
                  </a:lnTo>
                  <a:lnTo>
                    <a:pt x="814" y="6"/>
                  </a:lnTo>
                  <a:lnTo>
                    <a:pt x="846" y="10"/>
                  </a:lnTo>
                  <a:lnTo>
                    <a:pt x="876" y="16"/>
                  </a:lnTo>
                  <a:lnTo>
                    <a:pt x="908" y="24"/>
                  </a:lnTo>
                  <a:lnTo>
                    <a:pt x="940" y="34"/>
                  </a:lnTo>
                  <a:lnTo>
                    <a:pt x="970" y="44"/>
                  </a:lnTo>
                  <a:lnTo>
                    <a:pt x="1000" y="56"/>
                  </a:lnTo>
                  <a:lnTo>
                    <a:pt x="1030" y="68"/>
                  </a:lnTo>
                  <a:lnTo>
                    <a:pt x="1058" y="84"/>
                  </a:lnTo>
                  <a:lnTo>
                    <a:pt x="1088" y="100"/>
                  </a:lnTo>
                  <a:lnTo>
                    <a:pt x="1114" y="118"/>
                  </a:lnTo>
                  <a:lnTo>
                    <a:pt x="1142" y="136"/>
                  </a:lnTo>
                  <a:lnTo>
                    <a:pt x="1168" y="156"/>
                  </a:lnTo>
                  <a:lnTo>
                    <a:pt x="1194" y="178"/>
                  </a:lnTo>
                  <a:lnTo>
                    <a:pt x="1218" y="200"/>
                  </a:lnTo>
                  <a:lnTo>
                    <a:pt x="1242" y="226"/>
                  </a:lnTo>
                  <a:lnTo>
                    <a:pt x="1264" y="250"/>
                  </a:lnTo>
                  <a:lnTo>
                    <a:pt x="1286" y="278"/>
                  </a:lnTo>
                  <a:lnTo>
                    <a:pt x="1306" y="306"/>
                  </a:lnTo>
                  <a:lnTo>
                    <a:pt x="1326" y="336"/>
                  </a:lnTo>
                  <a:lnTo>
                    <a:pt x="1344" y="368"/>
                  </a:lnTo>
                  <a:lnTo>
                    <a:pt x="1362" y="400"/>
                  </a:lnTo>
                  <a:lnTo>
                    <a:pt x="1376" y="434"/>
                  </a:lnTo>
                  <a:lnTo>
                    <a:pt x="1390" y="470"/>
                  </a:lnTo>
                  <a:lnTo>
                    <a:pt x="1404" y="506"/>
                  </a:lnTo>
                  <a:lnTo>
                    <a:pt x="1414" y="544"/>
                  </a:lnTo>
                  <a:lnTo>
                    <a:pt x="1424" y="584"/>
                  </a:lnTo>
                  <a:lnTo>
                    <a:pt x="1432" y="624"/>
                  </a:lnTo>
                  <a:lnTo>
                    <a:pt x="1438" y="666"/>
                  </a:lnTo>
                  <a:lnTo>
                    <a:pt x="1442" y="710"/>
                  </a:lnTo>
                  <a:lnTo>
                    <a:pt x="1442" y="710"/>
                  </a:lnTo>
                  <a:lnTo>
                    <a:pt x="1442" y="712"/>
                  </a:lnTo>
                  <a:lnTo>
                    <a:pt x="1442" y="714"/>
                  </a:lnTo>
                  <a:lnTo>
                    <a:pt x="1442" y="714"/>
                  </a:lnTo>
                  <a:lnTo>
                    <a:pt x="1442" y="760"/>
                  </a:lnTo>
                  <a:lnTo>
                    <a:pt x="1438" y="806"/>
                  </a:lnTo>
                  <a:lnTo>
                    <a:pt x="1434" y="854"/>
                  </a:lnTo>
                  <a:lnTo>
                    <a:pt x="1424" y="900"/>
                  </a:lnTo>
                  <a:lnTo>
                    <a:pt x="1412" y="946"/>
                  </a:lnTo>
                  <a:lnTo>
                    <a:pt x="1398" y="992"/>
                  </a:lnTo>
                  <a:lnTo>
                    <a:pt x="1378" y="1036"/>
                  </a:lnTo>
                  <a:lnTo>
                    <a:pt x="1354" y="1082"/>
                  </a:lnTo>
                  <a:lnTo>
                    <a:pt x="1354" y="1082"/>
                  </a:lnTo>
                  <a:lnTo>
                    <a:pt x="1352" y="1084"/>
                  </a:lnTo>
                  <a:lnTo>
                    <a:pt x="1350" y="1086"/>
                  </a:lnTo>
                  <a:lnTo>
                    <a:pt x="1350" y="1086"/>
                  </a:lnTo>
                  <a:lnTo>
                    <a:pt x="1324" y="1120"/>
                  </a:lnTo>
                  <a:lnTo>
                    <a:pt x="1298" y="1154"/>
                  </a:lnTo>
                  <a:lnTo>
                    <a:pt x="1270" y="1190"/>
                  </a:lnTo>
                  <a:lnTo>
                    <a:pt x="1246" y="1228"/>
                  </a:lnTo>
                  <a:lnTo>
                    <a:pt x="1220" y="1266"/>
                  </a:lnTo>
                  <a:lnTo>
                    <a:pt x="1198" y="1308"/>
                  </a:lnTo>
                  <a:lnTo>
                    <a:pt x="1174" y="1348"/>
                  </a:lnTo>
                  <a:lnTo>
                    <a:pt x="1154" y="1392"/>
                  </a:lnTo>
                  <a:lnTo>
                    <a:pt x="1134" y="1436"/>
                  </a:lnTo>
                  <a:lnTo>
                    <a:pt x="1118" y="1480"/>
                  </a:lnTo>
                  <a:lnTo>
                    <a:pt x="1102" y="1524"/>
                  </a:lnTo>
                  <a:lnTo>
                    <a:pt x="1090" y="1570"/>
                  </a:lnTo>
                  <a:lnTo>
                    <a:pt x="1080" y="1618"/>
                  </a:lnTo>
                  <a:lnTo>
                    <a:pt x="1072" y="1664"/>
                  </a:lnTo>
                  <a:lnTo>
                    <a:pt x="1068" y="1712"/>
                  </a:lnTo>
                  <a:lnTo>
                    <a:pt x="1066" y="1758"/>
                  </a:lnTo>
                  <a:lnTo>
                    <a:pt x="1066" y="1758"/>
                  </a:lnTo>
                  <a:lnTo>
                    <a:pt x="1066" y="1758"/>
                  </a:lnTo>
                  <a:lnTo>
                    <a:pt x="1066" y="1776"/>
                  </a:lnTo>
                  <a:lnTo>
                    <a:pt x="1066" y="1776"/>
                  </a:lnTo>
                  <a:lnTo>
                    <a:pt x="1068" y="1818"/>
                  </a:lnTo>
                  <a:lnTo>
                    <a:pt x="368" y="1818"/>
                  </a:lnTo>
                  <a:lnTo>
                    <a:pt x="368" y="1818"/>
                  </a:lnTo>
                  <a:close/>
                  <a:moveTo>
                    <a:pt x="986" y="1736"/>
                  </a:moveTo>
                  <a:lnTo>
                    <a:pt x="986" y="1736"/>
                  </a:lnTo>
                  <a:lnTo>
                    <a:pt x="988" y="1686"/>
                  </a:lnTo>
                  <a:lnTo>
                    <a:pt x="994" y="1634"/>
                  </a:lnTo>
                  <a:lnTo>
                    <a:pt x="1004" y="1584"/>
                  </a:lnTo>
                  <a:lnTo>
                    <a:pt x="1016" y="1536"/>
                  </a:lnTo>
                  <a:lnTo>
                    <a:pt x="1030" y="1488"/>
                  </a:lnTo>
                  <a:lnTo>
                    <a:pt x="1046" y="1440"/>
                  </a:lnTo>
                  <a:lnTo>
                    <a:pt x="1064" y="1394"/>
                  </a:lnTo>
                  <a:lnTo>
                    <a:pt x="1084" y="1350"/>
                  </a:lnTo>
                  <a:lnTo>
                    <a:pt x="1106" y="1306"/>
                  </a:lnTo>
                  <a:lnTo>
                    <a:pt x="1130" y="1262"/>
                  </a:lnTo>
                  <a:lnTo>
                    <a:pt x="1154" y="1222"/>
                  </a:lnTo>
                  <a:lnTo>
                    <a:pt x="1180" y="1182"/>
                  </a:lnTo>
                  <a:lnTo>
                    <a:pt x="1206" y="1144"/>
                  </a:lnTo>
                  <a:lnTo>
                    <a:pt x="1232" y="1106"/>
                  </a:lnTo>
                  <a:lnTo>
                    <a:pt x="1260" y="1070"/>
                  </a:lnTo>
                  <a:lnTo>
                    <a:pt x="1286" y="1038"/>
                  </a:lnTo>
                  <a:lnTo>
                    <a:pt x="1286" y="1038"/>
                  </a:lnTo>
                  <a:lnTo>
                    <a:pt x="1286" y="1038"/>
                  </a:lnTo>
                  <a:lnTo>
                    <a:pt x="1306" y="1000"/>
                  </a:lnTo>
                  <a:lnTo>
                    <a:pt x="1322" y="960"/>
                  </a:lnTo>
                  <a:lnTo>
                    <a:pt x="1336" y="922"/>
                  </a:lnTo>
                  <a:lnTo>
                    <a:pt x="1346" y="882"/>
                  </a:lnTo>
                  <a:lnTo>
                    <a:pt x="1352" y="842"/>
                  </a:lnTo>
                  <a:lnTo>
                    <a:pt x="1358" y="800"/>
                  </a:lnTo>
                  <a:lnTo>
                    <a:pt x="1360" y="758"/>
                  </a:lnTo>
                  <a:lnTo>
                    <a:pt x="1362" y="716"/>
                  </a:lnTo>
                  <a:lnTo>
                    <a:pt x="1362" y="716"/>
                  </a:lnTo>
                  <a:lnTo>
                    <a:pt x="1362" y="716"/>
                  </a:lnTo>
                  <a:lnTo>
                    <a:pt x="1358" y="676"/>
                  </a:lnTo>
                  <a:lnTo>
                    <a:pt x="1352" y="638"/>
                  </a:lnTo>
                  <a:lnTo>
                    <a:pt x="1344" y="600"/>
                  </a:lnTo>
                  <a:lnTo>
                    <a:pt x="1336" y="564"/>
                  </a:lnTo>
                  <a:lnTo>
                    <a:pt x="1326" y="530"/>
                  </a:lnTo>
                  <a:lnTo>
                    <a:pt x="1314" y="498"/>
                  </a:lnTo>
                  <a:lnTo>
                    <a:pt x="1302" y="466"/>
                  </a:lnTo>
                  <a:lnTo>
                    <a:pt x="1288" y="436"/>
                  </a:lnTo>
                  <a:lnTo>
                    <a:pt x="1274" y="406"/>
                  </a:lnTo>
                  <a:lnTo>
                    <a:pt x="1256" y="378"/>
                  </a:lnTo>
                  <a:lnTo>
                    <a:pt x="1240" y="352"/>
                  </a:lnTo>
                  <a:lnTo>
                    <a:pt x="1222" y="326"/>
                  </a:lnTo>
                  <a:lnTo>
                    <a:pt x="1202" y="302"/>
                  </a:lnTo>
                  <a:lnTo>
                    <a:pt x="1182" y="280"/>
                  </a:lnTo>
                  <a:lnTo>
                    <a:pt x="1162" y="258"/>
                  </a:lnTo>
                  <a:lnTo>
                    <a:pt x="1140" y="238"/>
                  </a:lnTo>
                  <a:lnTo>
                    <a:pt x="1118" y="218"/>
                  </a:lnTo>
                  <a:lnTo>
                    <a:pt x="1094" y="200"/>
                  </a:lnTo>
                  <a:lnTo>
                    <a:pt x="1070" y="184"/>
                  </a:lnTo>
                  <a:lnTo>
                    <a:pt x="1046" y="170"/>
                  </a:lnTo>
                  <a:lnTo>
                    <a:pt x="1020" y="154"/>
                  </a:lnTo>
                  <a:lnTo>
                    <a:pt x="994" y="142"/>
                  </a:lnTo>
                  <a:lnTo>
                    <a:pt x="968" y="130"/>
                  </a:lnTo>
                  <a:lnTo>
                    <a:pt x="942" y="120"/>
                  </a:lnTo>
                  <a:lnTo>
                    <a:pt x="914" y="112"/>
                  </a:lnTo>
                  <a:lnTo>
                    <a:pt x="888" y="104"/>
                  </a:lnTo>
                  <a:lnTo>
                    <a:pt x="860" y="96"/>
                  </a:lnTo>
                  <a:lnTo>
                    <a:pt x="832" y="90"/>
                  </a:lnTo>
                  <a:lnTo>
                    <a:pt x="804" y="86"/>
                  </a:lnTo>
                  <a:lnTo>
                    <a:pt x="774" y="84"/>
                  </a:lnTo>
                  <a:lnTo>
                    <a:pt x="718" y="80"/>
                  </a:lnTo>
                  <a:lnTo>
                    <a:pt x="718" y="80"/>
                  </a:lnTo>
                  <a:lnTo>
                    <a:pt x="718" y="80"/>
                  </a:lnTo>
                  <a:lnTo>
                    <a:pt x="690" y="82"/>
                  </a:lnTo>
                  <a:lnTo>
                    <a:pt x="660" y="84"/>
                  </a:lnTo>
                  <a:lnTo>
                    <a:pt x="632" y="86"/>
                  </a:lnTo>
                  <a:lnTo>
                    <a:pt x="604" y="90"/>
                  </a:lnTo>
                  <a:lnTo>
                    <a:pt x="576" y="96"/>
                  </a:lnTo>
                  <a:lnTo>
                    <a:pt x="548" y="104"/>
                  </a:lnTo>
                  <a:lnTo>
                    <a:pt x="520" y="112"/>
                  </a:lnTo>
                  <a:lnTo>
                    <a:pt x="494" y="120"/>
                  </a:lnTo>
                  <a:lnTo>
                    <a:pt x="466" y="130"/>
                  </a:lnTo>
                  <a:lnTo>
                    <a:pt x="440" y="142"/>
                  </a:lnTo>
                  <a:lnTo>
                    <a:pt x="414" y="156"/>
                  </a:lnTo>
                  <a:lnTo>
                    <a:pt x="390" y="170"/>
                  </a:lnTo>
                  <a:lnTo>
                    <a:pt x="366" y="184"/>
                  </a:lnTo>
                  <a:lnTo>
                    <a:pt x="342" y="202"/>
                  </a:lnTo>
                  <a:lnTo>
                    <a:pt x="318" y="220"/>
                  </a:lnTo>
                  <a:lnTo>
                    <a:pt x="296" y="238"/>
                  </a:lnTo>
                  <a:lnTo>
                    <a:pt x="274" y="258"/>
                  </a:lnTo>
                  <a:lnTo>
                    <a:pt x="254" y="280"/>
                  </a:lnTo>
                  <a:lnTo>
                    <a:pt x="234" y="304"/>
                  </a:lnTo>
                  <a:lnTo>
                    <a:pt x="216" y="328"/>
                  </a:lnTo>
                  <a:lnTo>
                    <a:pt x="198" y="352"/>
                  </a:lnTo>
                  <a:lnTo>
                    <a:pt x="180" y="380"/>
                  </a:lnTo>
                  <a:lnTo>
                    <a:pt x="164" y="406"/>
                  </a:lnTo>
                  <a:lnTo>
                    <a:pt x="150" y="436"/>
                  </a:lnTo>
                  <a:lnTo>
                    <a:pt x="138" y="466"/>
                  </a:lnTo>
                  <a:lnTo>
                    <a:pt x="126" y="498"/>
                  </a:lnTo>
                  <a:lnTo>
                    <a:pt x="114" y="530"/>
                  </a:lnTo>
                  <a:lnTo>
                    <a:pt x="104" y="566"/>
                  </a:lnTo>
                  <a:lnTo>
                    <a:pt x="96" y="600"/>
                  </a:lnTo>
                  <a:lnTo>
                    <a:pt x="90" y="638"/>
                  </a:lnTo>
                  <a:lnTo>
                    <a:pt x="86" y="676"/>
                  </a:lnTo>
                  <a:lnTo>
                    <a:pt x="82" y="714"/>
                  </a:lnTo>
                  <a:lnTo>
                    <a:pt x="82" y="714"/>
                  </a:lnTo>
                  <a:lnTo>
                    <a:pt x="82" y="714"/>
                  </a:lnTo>
                  <a:lnTo>
                    <a:pt x="82" y="714"/>
                  </a:lnTo>
                  <a:lnTo>
                    <a:pt x="82" y="732"/>
                  </a:lnTo>
                  <a:lnTo>
                    <a:pt x="82" y="732"/>
                  </a:lnTo>
                  <a:lnTo>
                    <a:pt x="82" y="732"/>
                  </a:lnTo>
                  <a:lnTo>
                    <a:pt x="82" y="772"/>
                  </a:lnTo>
                  <a:lnTo>
                    <a:pt x="86" y="808"/>
                  </a:lnTo>
                  <a:lnTo>
                    <a:pt x="92" y="846"/>
                  </a:lnTo>
                  <a:lnTo>
                    <a:pt x="100" y="882"/>
                  </a:lnTo>
                  <a:lnTo>
                    <a:pt x="112" y="920"/>
                  </a:lnTo>
                  <a:lnTo>
                    <a:pt x="124" y="956"/>
                  </a:lnTo>
                  <a:lnTo>
                    <a:pt x="136" y="990"/>
                  </a:lnTo>
                  <a:lnTo>
                    <a:pt x="152" y="1026"/>
                  </a:lnTo>
                  <a:lnTo>
                    <a:pt x="152" y="1026"/>
                  </a:lnTo>
                  <a:lnTo>
                    <a:pt x="152" y="1026"/>
                  </a:lnTo>
                  <a:lnTo>
                    <a:pt x="198" y="1098"/>
                  </a:lnTo>
                  <a:lnTo>
                    <a:pt x="246" y="1172"/>
                  </a:lnTo>
                  <a:lnTo>
                    <a:pt x="292" y="1252"/>
                  </a:lnTo>
                  <a:lnTo>
                    <a:pt x="314" y="1294"/>
                  </a:lnTo>
                  <a:lnTo>
                    <a:pt x="334" y="1338"/>
                  </a:lnTo>
                  <a:lnTo>
                    <a:pt x="354" y="1382"/>
                  </a:lnTo>
                  <a:lnTo>
                    <a:pt x="374" y="1428"/>
                  </a:lnTo>
                  <a:lnTo>
                    <a:pt x="390" y="1474"/>
                  </a:lnTo>
                  <a:lnTo>
                    <a:pt x="406" y="1524"/>
                  </a:lnTo>
                  <a:lnTo>
                    <a:pt x="418" y="1574"/>
                  </a:lnTo>
                  <a:lnTo>
                    <a:pt x="430" y="1626"/>
                  </a:lnTo>
                  <a:lnTo>
                    <a:pt x="438" y="1680"/>
                  </a:lnTo>
                  <a:lnTo>
                    <a:pt x="444" y="1736"/>
                  </a:lnTo>
                  <a:lnTo>
                    <a:pt x="444" y="1736"/>
                  </a:lnTo>
                  <a:lnTo>
                    <a:pt x="986" y="1736"/>
                  </a:lnTo>
                  <a:lnTo>
                    <a:pt x="986" y="1736"/>
                  </a:lnTo>
                  <a:close/>
                </a:path>
              </a:pathLst>
            </a:custGeom>
            <a:solidFill>
              <a:srgbClr val="A2A2A2"/>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1400" b="1">
                <a:solidFill>
                  <a:schemeClr val="dk1"/>
                </a:solidFill>
                <a:latin typeface="Arial"/>
                <a:ea typeface="Arial"/>
                <a:cs typeface="Arial"/>
                <a:sym typeface="Arial"/>
              </a:endParaRPr>
            </a:p>
          </p:txBody>
        </p:sp>
      </p:grpSp>
      <p:sp>
        <p:nvSpPr>
          <p:cNvPr id="196" name="Google Shape;196;p16" descr="Zahnradsymbol"/>
          <p:cNvSpPr/>
          <p:nvPr/>
        </p:nvSpPr>
        <p:spPr>
          <a:xfrm>
            <a:off x="2574221" y="2465504"/>
            <a:ext cx="828170" cy="813111"/>
          </a:xfrm>
          <a:custGeom>
            <a:avLst/>
            <a:gdLst/>
            <a:ahLst/>
            <a:cxnLst/>
            <a:rect l="l" t="t" r="r" b="b"/>
            <a:pathLst>
              <a:path w="3300" h="3240" extrusionOk="0">
                <a:moveTo>
                  <a:pt x="2988" y="1104"/>
                </a:moveTo>
                <a:lnTo>
                  <a:pt x="3300" y="1002"/>
                </a:lnTo>
                <a:lnTo>
                  <a:pt x="3193" y="674"/>
                </a:lnTo>
                <a:lnTo>
                  <a:pt x="2881" y="775"/>
                </a:lnTo>
                <a:lnTo>
                  <a:pt x="2762" y="601"/>
                </a:lnTo>
                <a:lnTo>
                  <a:pt x="2954" y="336"/>
                </a:lnTo>
                <a:lnTo>
                  <a:pt x="2674" y="133"/>
                </a:lnTo>
                <a:lnTo>
                  <a:pt x="2482" y="398"/>
                </a:lnTo>
                <a:lnTo>
                  <a:pt x="2283" y="327"/>
                </a:lnTo>
                <a:lnTo>
                  <a:pt x="2283" y="0"/>
                </a:lnTo>
                <a:lnTo>
                  <a:pt x="1937" y="0"/>
                </a:lnTo>
                <a:lnTo>
                  <a:pt x="1937" y="327"/>
                </a:lnTo>
                <a:lnTo>
                  <a:pt x="1734" y="387"/>
                </a:lnTo>
                <a:lnTo>
                  <a:pt x="1542" y="121"/>
                </a:lnTo>
                <a:lnTo>
                  <a:pt x="1262" y="325"/>
                </a:lnTo>
                <a:lnTo>
                  <a:pt x="1454" y="591"/>
                </a:lnTo>
                <a:lnTo>
                  <a:pt x="1326" y="758"/>
                </a:lnTo>
                <a:lnTo>
                  <a:pt x="1014" y="657"/>
                </a:lnTo>
                <a:lnTo>
                  <a:pt x="907" y="985"/>
                </a:lnTo>
                <a:lnTo>
                  <a:pt x="1219" y="1087"/>
                </a:lnTo>
                <a:lnTo>
                  <a:pt x="1214" y="1298"/>
                </a:lnTo>
                <a:lnTo>
                  <a:pt x="902" y="1399"/>
                </a:lnTo>
                <a:lnTo>
                  <a:pt x="1009" y="1728"/>
                </a:lnTo>
                <a:lnTo>
                  <a:pt x="1321" y="1627"/>
                </a:lnTo>
                <a:lnTo>
                  <a:pt x="1440" y="1801"/>
                </a:lnTo>
                <a:lnTo>
                  <a:pt x="1248" y="2066"/>
                </a:lnTo>
                <a:lnTo>
                  <a:pt x="1526" y="2269"/>
                </a:lnTo>
                <a:lnTo>
                  <a:pt x="1720" y="2004"/>
                </a:lnTo>
                <a:lnTo>
                  <a:pt x="1919" y="2075"/>
                </a:lnTo>
                <a:lnTo>
                  <a:pt x="1919" y="2402"/>
                </a:lnTo>
                <a:lnTo>
                  <a:pt x="2265" y="2403"/>
                </a:lnTo>
                <a:lnTo>
                  <a:pt x="2265" y="2075"/>
                </a:lnTo>
                <a:lnTo>
                  <a:pt x="2467" y="2015"/>
                </a:lnTo>
                <a:lnTo>
                  <a:pt x="2660" y="2281"/>
                </a:lnTo>
                <a:lnTo>
                  <a:pt x="2940" y="2077"/>
                </a:lnTo>
                <a:lnTo>
                  <a:pt x="2747" y="1811"/>
                </a:lnTo>
                <a:lnTo>
                  <a:pt x="2876" y="1645"/>
                </a:lnTo>
                <a:lnTo>
                  <a:pt x="3188" y="1746"/>
                </a:lnTo>
                <a:lnTo>
                  <a:pt x="3295" y="1416"/>
                </a:lnTo>
                <a:lnTo>
                  <a:pt x="2983" y="1315"/>
                </a:lnTo>
                <a:lnTo>
                  <a:pt x="2988" y="1104"/>
                </a:lnTo>
                <a:close/>
                <a:moveTo>
                  <a:pt x="2101" y="1621"/>
                </a:moveTo>
                <a:lnTo>
                  <a:pt x="2101" y="1621"/>
                </a:lnTo>
                <a:lnTo>
                  <a:pt x="2079" y="1620"/>
                </a:lnTo>
                <a:lnTo>
                  <a:pt x="2058" y="1619"/>
                </a:lnTo>
                <a:lnTo>
                  <a:pt x="2037" y="1616"/>
                </a:lnTo>
                <a:lnTo>
                  <a:pt x="2016" y="1612"/>
                </a:lnTo>
                <a:lnTo>
                  <a:pt x="1996" y="1608"/>
                </a:lnTo>
                <a:lnTo>
                  <a:pt x="1976" y="1601"/>
                </a:lnTo>
                <a:lnTo>
                  <a:pt x="1957" y="1595"/>
                </a:lnTo>
                <a:lnTo>
                  <a:pt x="1937" y="1588"/>
                </a:lnTo>
                <a:lnTo>
                  <a:pt x="1919" y="1579"/>
                </a:lnTo>
                <a:lnTo>
                  <a:pt x="1901" y="1570"/>
                </a:lnTo>
                <a:lnTo>
                  <a:pt x="1884" y="1560"/>
                </a:lnTo>
                <a:lnTo>
                  <a:pt x="1866" y="1549"/>
                </a:lnTo>
                <a:lnTo>
                  <a:pt x="1850" y="1538"/>
                </a:lnTo>
                <a:lnTo>
                  <a:pt x="1834" y="1525"/>
                </a:lnTo>
                <a:lnTo>
                  <a:pt x="1819" y="1512"/>
                </a:lnTo>
                <a:lnTo>
                  <a:pt x="1804" y="1498"/>
                </a:lnTo>
                <a:lnTo>
                  <a:pt x="1790" y="1483"/>
                </a:lnTo>
                <a:lnTo>
                  <a:pt x="1777" y="1468"/>
                </a:lnTo>
                <a:lnTo>
                  <a:pt x="1764" y="1452"/>
                </a:lnTo>
                <a:lnTo>
                  <a:pt x="1753" y="1436"/>
                </a:lnTo>
                <a:lnTo>
                  <a:pt x="1742" y="1418"/>
                </a:lnTo>
                <a:lnTo>
                  <a:pt x="1732" y="1401"/>
                </a:lnTo>
                <a:lnTo>
                  <a:pt x="1723" y="1383"/>
                </a:lnTo>
                <a:lnTo>
                  <a:pt x="1714" y="1365"/>
                </a:lnTo>
                <a:lnTo>
                  <a:pt x="1707" y="1345"/>
                </a:lnTo>
                <a:lnTo>
                  <a:pt x="1700" y="1326"/>
                </a:lnTo>
                <a:lnTo>
                  <a:pt x="1694" y="1306"/>
                </a:lnTo>
                <a:lnTo>
                  <a:pt x="1690" y="1286"/>
                </a:lnTo>
                <a:lnTo>
                  <a:pt x="1686" y="1265"/>
                </a:lnTo>
                <a:lnTo>
                  <a:pt x="1683" y="1244"/>
                </a:lnTo>
                <a:lnTo>
                  <a:pt x="1682" y="1223"/>
                </a:lnTo>
                <a:lnTo>
                  <a:pt x="1681" y="1201"/>
                </a:lnTo>
                <a:lnTo>
                  <a:pt x="1681" y="1201"/>
                </a:lnTo>
                <a:lnTo>
                  <a:pt x="1682" y="1179"/>
                </a:lnTo>
                <a:lnTo>
                  <a:pt x="1683" y="1158"/>
                </a:lnTo>
                <a:lnTo>
                  <a:pt x="1686" y="1137"/>
                </a:lnTo>
                <a:lnTo>
                  <a:pt x="1690" y="1117"/>
                </a:lnTo>
                <a:lnTo>
                  <a:pt x="1694" y="1096"/>
                </a:lnTo>
                <a:lnTo>
                  <a:pt x="1700" y="1077"/>
                </a:lnTo>
                <a:lnTo>
                  <a:pt x="1707" y="1057"/>
                </a:lnTo>
                <a:lnTo>
                  <a:pt x="1714" y="1037"/>
                </a:lnTo>
                <a:lnTo>
                  <a:pt x="1723" y="1019"/>
                </a:lnTo>
                <a:lnTo>
                  <a:pt x="1732" y="1001"/>
                </a:lnTo>
                <a:lnTo>
                  <a:pt x="1742" y="984"/>
                </a:lnTo>
                <a:lnTo>
                  <a:pt x="1753" y="966"/>
                </a:lnTo>
                <a:lnTo>
                  <a:pt x="1764" y="950"/>
                </a:lnTo>
                <a:lnTo>
                  <a:pt x="1777" y="935"/>
                </a:lnTo>
                <a:lnTo>
                  <a:pt x="1790" y="919"/>
                </a:lnTo>
                <a:lnTo>
                  <a:pt x="1804" y="905"/>
                </a:lnTo>
                <a:lnTo>
                  <a:pt x="1819" y="890"/>
                </a:lnTo>
                <a:lnTo>
                  <a:pt x="1834" y="877"/>
                </a:lnTo>
                <a:lnTo>
                  <a:pt x="1850" y="865"/>
                </a:lnTo>
                <a:lnTo>
                  <a:pt x="1866" y="853"/>
                </a:lnTo>
                <a:lnTo>
                  <a:pt x="1884" y="842"/>
                </a:lnTo>
                <a:lnTo>
                  <a:pt x="1901" y="833"/>
                </a:lnTo>
                <a:lnTo>
                  <a:pt x="1919" y="823"/>
                </a:lnTo>
                <a:lnTo>
                  <a:pt x="1937" y="814"/>
                </a:lnTo>
                <a:lnTo>
                  <a:pt x="1957" y="807"/>
                </a:lnTo>
                <a:lnTo>
                  <a:pt x="1976" y="801"/>
                </a:lnTo>
                <a:lnTo>
                  <a:pt x="1996" y="795"/>
                </a:lnTo>
                <a:lnTo>
                  <a:pt x="2016" y="790"/>
                </a:lnTo>
                <a:lnTo>
                  <a:pt x="2037" y="786"/>
                </a:lnTo>
                <a:lnTo>
                  <a:pt x="2058" y="783"/>
                </a:lnTo>
                <a:lnTo>
                  <a:pt x="2079" y="782"/>
                </a:lnTo>
                <a:lnTo>
                  <a:pt x="2101" y="781"/>
                </a:lnTo>
                <a:lnTo>
                  <a:pt x="2101" y="781"/>
                </a:lnTo>
                <a:lnTo>
                  <a:pt x="2122" y="782"/>
                </a:lnTo>
                <a:lnTo>
                  <a:pt x="2144" y="783"/>
                </a:lnTo>
                <a:lnTo>
                  <a:pt x="2165" y="786"/>
                </a:lnTo>
                <a:lnTo>
                  <a:pt x="2185" y="790"/>
                </a:lnTo>
                <a:lnTo>
                  <a:pt x="2206" y="795"/>
                </a:lnTo>
                <a:lnTo>
                  <a:pt x="2225" y="801"/>
                </a:lnTo>
                <a:lnTo>
                  <a:pt x="2245" y="807"/>
                </a:lnTo>
                <a:lnTo>
                  <a:pt x="2265" y="814"/>
                </a:lnTo>
                <a:lnTo>
                  <a:pt x="2283" y="823"/>
                </a:lnTo>
                <a:lnTo>
                  <a:pt x="2301" y="833"/>
                </a:lnTo>
                <a:lnTo>
                  <a:pt x="2318" y="842"/>
                </a:lnTo>
                <a:lnTo>
                  <a:pt x="2336" y="853"/>
                </a:lnTo>
                <a:lnTo>
                  <a:pt x="2352" y="865"/>
                </a:lnTo>
                <a:lnTo>
                  <a:pt x="2367" y="877"/>
                </a:lnTo>
                <a:lnTo>
                  <a:pt x="2383" y="890"/>
                </a:lnTo>
                <a:lnTo>
                  <a:pt x="2397" y="905"/>
                </a:lnTo>
                <a:lnTo>
                  <a:pt x="2412" y="919"/>
                </a:lnTo>
                <a:lnTo>
                  <a:pt x="2425" y="935"/>
                </a:lnTo>
                <a:lnTo>
                  <a:pt x="2437" y="950"/>
                </a:lnTo>
                <a:lnTo>
                  <a:pt x="2449" y="966"/>
                </a:lnTo>
                <a:lnTo>
                  <a:pt x="2460" y="984"/>
                </a:lnTo>
                <a:lnTo>
                  <a:pt x="2469" y="1001"/>
                </a:lnTo>
                <a:lnTo>
                  <a:pt x="2479" y="1019"/>
                </a:lnTo>
                <a:lnTo>
                  <a:pt x="2488" y="1037"/>
                </a:lnTo>
                <a:lnTo>
                  <a:pt x="2495" y="1057"/>
                </a:lnTo>
                <a:lnTo>
                  <a:pt x="2501" y="1077"/>
                </a:lnTo>
                <a:lnTo>
                  <a:pt x="2507" y="1096"/>
                </a:lnTo>
                <a:lnTo>
                  <a:pt x="2512" y="1117"/>
                </a:lnTo>
                <a:lnTo>
                  <a:pt x="2516" y="1137"/>
                </a:lnTo>
                <a:lnTo>
                  <a:pt x="2519" y="1158"/>
                </a:lnTo>
                <a:lnTo>
                  <a:pt x="2520" y="1179"/>
                </a:lnTo>
                <a:lnTo>
                  <a:pt x="2521" y="1201"/>
                </a:lnTo>
                <a:lnTo>
                  <a:pt x="2521" y="1201"/>
                </a:lnTo>
                <a:lnTo>
                  <a:pt x="2520" y="1223"/>
                </a:lnTo>
                <a:lnTo>
                  <a:pt x="2519" y="1244"/>
                </a:lnTo>
                <a:lnTo>
                  <a:pt x="2516" y="1265"/>
                </a:lnTo>
                <a:lnTo>
                  <a:pt x="2512" y="1286"/>
                </a:lnTo>
                <a:lnTo>
                  <a:pt x="2507" y="1306"/>
                </a:lnTo>
                <a:lnTo>
                  <a:pt x="2501" y="1326"/>
                </a:lnTo>
                <a:lnTo>
                  <a:pt x="2495" y="1345"/>
                </a:lnTo>
                <a:lnTo>
                  <a:pt x="2488" y="1365"/>
                </a:lnTo>
                <a:lnTo>
                  <a:pt x="2479" y="1383"/>
                </a:lnTo>
                <a:lnTo>
                  <a:pt x="2469" y="1401"/>
                </a:lnTo>
                <a:lnTo>
                  <a:pt x="2460" y="1418"/>
                </a:lnTo>
                <a:lnTo>
                  <a:pt x="2449" y="1436"/>
                </a:lnTo>
                <a:lnTo>
                  <a:pt x="2437" y="1452"/>
                </a:lnTo>
                <a:lnTo>
                  <a:pt x="2425" y="1468"/>
                </a:lnTo>
                <a:lnTo>
                  <a:pt x="2412" y="1483"/>
                </a:lnTo>
                <a:lnTo>
                  <a:pt x="2397" y="1498"/>
                </a:lnTo>
                <a:lnTo>
                  <a:pt x="2383" y="1512"/>
                </a:lnTo>
                <a:lnTo>
                  <a:pt x="2367" y="1525"/>
                </a:lnTo>
                <a:lnTo>
                  <a:pt x="2352" y="1538"/>
                </a:lnTo>
                <a:lnTo>
                  <a:pt x="2336" y="1549"/>
                </a:lnTo>
                <a:lnTo>
                  <a:pt x="2318" y="1560"/>
                </a:lnTo>
                <a:lnTo>
                  <a:pt x="2301" y="1570"/>
                </a:lnTo>
                <a:lnTo>
                  <a:pt x="2283" y="1579"/>
                </a:lnTo>
                <a:lnTo>
                  <a:pt x="2265" y="1588"/>
                </a:lnTo>
                <a:lnTo>
                  <a:pt x="2245" y="1595"/>
                </a:lnTo>
                <a:lnTo>
                  <a:pt x="2225" y="1601"/>
                </a:lnTo>
                <a:lnTo>
                  <a:pt x="2206" y="1608"/>
                </a:lnTo>
                <a:lnTo>
                  <a:pt x="2185" y="1612"/>
                </a:lnTo>
                <a:lnTo>
                  <a:pt x="2165" y="1616"/>
                </a:lnTo>
                <a:lnTo>
                  <a:pt x="2144" y="1619"/>
                </a:lnTo>
                <a:lnTo>
                  <a:pt x="2122" y="1620"/>
                </a:lnTo>
                <a:lnTo>
                  <a:pt x="2101" y="1621"/>
                </a:lnTo>
                <a:lnTo>
                  <a:pt x="2101" y="1621"/>
                </a:lnTo>
                <a:close/>
                <a:moveTo>
                  <a:pt x="1460" y="2388"/>
                </a:moveTo>
                <a:lnTo>
                  <a:pt x="1395" y="2187"/>
                </a:lnTo>
                <a:lnTo>
                  <a:pt x="1204" y="2249"/>
                </a:lnTo>
                <a:lnTo>
                  <a:pt x="1132" y="2143"/>
                </a:lnTo>
                <a:lnTo>
                  <a:pt x="1250" y="1981"/>
                </a:lnTo>
                <a:lnTo>
                  <a:pt x="1079" y="1858"/>
                </a:lnTo>
                <a:lnTo>
                  <a:pt x="961" y="2019"/>
                </a:lnTo>
                <a:lnTo>
                  <a:pt x="840" y="1976"/>
                </a:lnTo>
                <a:lnTo>
                  <a:pt x="840" y="1776"/>
                </a:lnTo>
                <a:lnTo>
                  <a:pt x="630" y="1776"/>
                </a:lnTo>
                <a:lnTo>
                  <a:pt x="630" y="1976"/>
                </a:lnTo>
                <a:lnTo>
                  <a:pt x="506" y="2012"/>
                </a:lnTo>
                <a:lnTo>
                  <a:pt x="389" y="1852"/>
                </a:lnTo>
                <a:lnTo>
                  <a:pt x="219" y="1975"/>
                </a:lnTo>
                <a:lnTo>
                  <a:pt x="337" y="2137"/>
                </a:lnTo>
                <a:lnTo>
                  <a:pt x="258" y="2239"/>
                </a:lnTo>
                <a:lnTo>
                  <a:pt x="68" y="2177"/>
                </a:lnTo>
                <a:lnTo>
                  <a:pt x="3" y="2376"/>
                </a:lnTo>
                <a:lnTo>
                  <a:pt x="192" y="2438"/>
                </a:lnTo>
                <a:lnTo>
                  <a:pt x="189" y="2567"/>
                </a:lnTo>
                <a:lnTo>
                  <a:pt x="0" y="2629"/>
                </a:lnTo>
                <a:lnTo>
                  <a:pt x="65" y="2829"/>
                </a:lnTo>
                <a:lnTo>
                  <a:pt x="254" y="2768"/>
                </a:lnTo>
                <a:lnTo>
                  <a:pt x="327" y="2874"/>
                </a:lnTo>
                <a:lnTo>
                  <a:pt x="210" y="3034"/>
                </a:lnTo>
                <a:lnTo>
                  <a:pt x="380" y="3159"/>
                </a:lnTo>
                <a:lnTo>
                  <a:pt x="497" y="2997"/>
                </a:lnTo>
                <a:lnTo>
                  <a:pt x="619" y="3040"/>
                </a:lnTo>
                <a:lnTo>
                  <a:pt x="619" y="3240"/>
                </a:lnTo>
                <a:lnTo>
                  <a:pt x="830" y="3240"/>
                </a:lnTo>
                <a:lnTo>
                  <a:pt x="830" y="3040"/>
                </a:lnTo>
                <a:lnTo>
                  <a:pt x="953" y="3003"/>
                </a:lnTo>
                <a:lnTo>
                  <a:pt x="1069" y="3165"/>
                </a:lnTo>
                <a:lnTo>
                  <a:pt x="1240" y="3041"/>
                </a:lnTo>
                <a:lnTo>
                  <a:pt x="1123" y="2880"/>
                </a:lnTo>
                <a:lnTo>
                  <a:pt x="1201" y="2778"/>
                </a:lnTo>
                <a:lnTo>
                  <a:pt x="1391" y="2840"/>
                </a:lnTo>
                <a:lnTo>
                  <a:pt x="1456" y="2639"/>
                </a:lnTo>
                <a:lnTo>
                  <a:pt x="1266" y="2577"/>
                </a:lnTo>
                <a:lnTo>
                  <a:pt x="1270" y="2450"/>
                </a:lnTo>
                <a:lnTo>
                  <a:pt x="1460" y="2388"/>
                </a:lnTo>
                <a:close/>
                <a:moveTo>
                  <a:pt x="718" y="2679"/>
                </a:moveTo>
                <a:lnTo>
                  <a:pt x="718" y="2679"/>
                </a:lnTo>
                <a:lnTo>
                  <a:pt x="701" y="2678"/>
                </a:lnTo>
                <a:lnTo>
                  <a:pt x="684" y="2676"/>
                </a:lnTo>
                <a:lnTo>
                  <a:pt x="668" y="2672"/>
                </a:lnTo>
                <a:lnTo>
                  <a:pt x="652" y="2666"/>
                </a:lnTo>
                <a:lnTo>
                  <a:pt x="637" y="2658"/>
                </a:lnTo>
                <a:lnTo>
                  <a:pt x="623" y="2650"/>
                </a:lnTo>
                <a:lnTo>
                  <a:pt x="609" y="2640"/>
                </a:lnTo>
                <a:lnTo>
                  <a:pt x="598" y="2630"/>
                </a:lnTo>
                <a:lnTo>
                  <a:pt x="587" y="2617"/>
                </a:lnTo>
                <a:lnTo>
                  <a:pt x="576" y="2604"/>
                </a:lnTo>
                <a:lnTo>
                  <a:pt x="568" y="2590"/>
                </a:lnTo>
                <a:lnTo>
                  <a:pt x="561" y="2575"/>
                </a:lnTo>
                <a:lnTo>
                  <a:pt x="555" y="2559"/>
                </a:lnTo>
                <a:lnTo>
                  <a:pt x="551" y="2543"/>
                </a:lnTo>
                <a:lnTo>
                  <a:pt x="549" y="2526"/>
                </a:lnTo>
                <a:lnTo>
                  <a:pt x="548" y="2508"/>
                </a:lnTo>
                <a:lnTo>
                  <a:pt x="548" y="2508"/>
                </a:lnTo>
                <a:lnTo>
                  <a:pt x="549" y="2491"/>
                </a:lnTo>
                <a:lnTo>
                  <a:pt x="551" y="2474"/>
                </a:lnTo>
                <a:lnTo>
                  <a:pt x="555" y="2458"/>
                </a:lnTo>
                <a:lnTo>
                  <a:pt x="561" y="2441"/>
                </a:lnTo>
                <a:lnTo>
                  <a:pt x="568" y="2427"/>
                </a:lnTo>
                <a:lnTo>
                  <a:pt x="576" y="2413"/>
                </a:lnTo>
                <a:lnTo>
                  <a:pt x="587" y="2399"/>
                </a:lnTo>
                <a:lnTo>
                  <a:pt x="598" y="2388"/>
                </a:lnTo>
                <a:lnTo>
                  <a:pt x="609" y="2376"/>
                </a:lnTo>
                <a:lnTo>
                  <a:pt x="623" y="2366"/>
                </a:lnTo>
                <a:lnTo>
                  <a:pt x="637" y="2358"/>
                </a:lnTo>
                <a:lnTo>
                  <a:pt x="652" y="2351"/>
                </a:lnTo>
                <a:lnTo>
                  <a:pt x="668" y="2345"/>
                </a:lnTo>
                <a:lnTo>
                  <a:pt x="684" y="2340"/>
                </a:lnTo>
                <a:lnTo>
                  <a:pt x="701" y="2338"/>
                </a:lnTo>
                <a:lnTo>
                  <a:pt x="718" y="2337"/>
                </a:lnTo>
                <a:lnTo>
                  <a:pt x="718" y="2337"/>
                </a:lnTo>
                <a:lnTo>
                  <a:pt x="736" y="2338"/>
                </a:lnTo>
                <a:lnTo>
                  <a:pt x="752" y="2340"/>
                </a:lnTo>
                <a:lnTo>
                  <a:pt x="769" y="2345"/>
                </a:lnTo>
                <a:lnTo>
                  <a:pt x="785" y="2351"/>
                </a:lnTo>
                <a:lnTo>
                  <a:pt x="800" y="2358"/>
                </a:lnTo>
                <a:lnTo>
                  <a:pt x="814" y="2366"/>
                </a:lnTo>
                <a:lnTo>
                  <a:pt x="828" y="2376"/>
                </a:lnTo>
                <a:lnTo>
                  <a:pt x="839" y="2388"/>
                </a:lnTo>
                <a:lnTo>
                  <a:pt x="850" y="2399"/>
                </a:lnTo>
                <a:lnTo>
                  <a:pt x="861" y="2413"/>
                </a:lnTo>
                <a:lnTo>
                  <a:pt x="869" y="2427"/>
                </a:lnTo>
                <a:lnTo>
                  <a:pt x="876" y="2441"/>
                </a:lnTo>
                <a:lnTo>
                  <a:pt x="882" y="2458"/>
                </a:lnTo>
                <a:lnTo>
                  <a:pt x="886" y="2474"/>
                </a:lnTo>
                <a:lnTo>
                  <a:pt x="888" y="2491"/>
                </a:lnTo>
                <a:lnTo>
                  <a:pt x="889" y="2508"/>
                </a:lnTo>
                <a:lnTo>
                  <a:pt x="889" y="2508"/>
                </a:lnTo>
                <a:lnTo>
                  <a:pt x="888" y="2526"/>
                </a:lnTo>
                <a:lnTo>
                  <a:pt x="886" y="2543"/>
                </a:lnTo>
                <a:lnTo>
                  <a:pt x="882" y="2559"/>
                </a:lnTo>
                <a:lnTo>
                  <a:pt x="876" y="2575"/>
                </a:lnTo>
                <a:lnTo>
                  <a:pt x="869" y="2590"/>
                </a:lnTo>
                <a:lnTo>
                  <a:pt x="861" y="2604"/>
                </a:lnTo>
                <a:lnTo>
                  <a:pt x="850" y="2617"/>
                </a:lnTo>
                <a:lnTo>
                  <a:pt x="839" y="2630"/>
                </a:lnTo>
                <a:lnTo>
                  <a:pt x="828" y="2640"/>
                </a:lnTo>
                <a:lnTo>
                  <a:pt x="814" y="2650"/>
                </a:lnTo>
                <a:lnTo>
                  <a:pt x="800" y="2658"/>
                </a:lnTo>
                <a:lnTo>
                  <a:pt x="785" y="2666"/>
                </a:lnTo>
                <a:lnTo>
                  <a:pt x="769" y="2672"/>
                </a:lnTo>
                <a:lnTo>
                  <a:pt x="752" y="2676"/>
                </a:lnTo>
                <a:lnTo>
                  <a:pt x="736" y="2678"/>
                </a:lnTo>
                <a:lnTo>
                  <a:pt x="718" y="2679"/>
                </a:lnTo>
                <a:lnTo>
                  <a:pt x="718" y="2679"/>
                </a:lnTo>
                <a:close/>
              </a:path>
            </a:pathLst>
          </a:custGeom>
          <a:solidFill>
            <a:srgbClr val="6C6C6C"/>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1400" b="1">
              <a:solidFill>
                <a:schemeClr val="dk1"/>
              </a:solidFill>
              <a:latin typeface="Arial"/>
              <a:ea typeface="Arial"/>
              <a:cs typeface="Arial"/>
              <a:sym typeface="Arial"/>
            </a:endParaRPr>
          </a:p>
        </p:txBody>
      </p:sp>
      <p:sp>
        <p:nvSpPr>
          <p:cNvPr id="197" name="Google Shape;197;p16" descr="Flussdiagrammsymbol"/>
          <p:cNvSpPr/>
          <p:nvPr/>
        </p:nvSpPr>
        <p:spPr>
          <a:xfrm>
            <a:off x="343930" y="2518662"/>
            <a:ext cx="941787" cy="597062"/>
          </a:xfrm>
          <a:custGeom>
            <a:avLst/>
            <a:gdLst/>
            <a:ahLst/>
            <a:cxnLst/>
            <a:rect l="l" t="t" r="r" b="b"/>
            <a:pathLst>
              <a:path w="3344" h="2120" extrusionOk="0">
                <a:moveTo>
                  <a:pt x="2952" y="1466"/>
                </a:moveTo>
                <a:lnTo>
                  <a:pt x="2952" y="1102"/>
                </a:lnTo>
                <a:lnTo>
                  <a:pt x="1727" y="1102"/>
                </a:lnTo>
                <a:lnTo>
                  <a:pt x="1727" y="822"/>
                </a:lnTo>
                <a:lnTo>
                  <a:pt x="2270" y="822"/>
                </a:lnTo>
                <a:lnTo>
                  <a:pt x="2270" y="0"/>
                </a:lnTo>
                <a:lnTo>
                  <a:pt x="1073" y="0"/>
                </a:lnTo>
                <a:lnTo>
                  <a:pt x="1073" y="822"/>
                </a:lnTo>
                <a:lnTo>
                  <a:pt x="1615" y="822"/>
                </a:lnTo>
                <a:lnTo>
                  <a:pt x="1615" y="1102"/>
                </a:lnTo>
                <a:lnTo>
                  <a:pt x="392" y="1102"/>
                </a:lnTo>
                <a:lnTo>
                  <a:pt x="392" y="1466"/>
                </a:lnTo>
                <a:lnTo>
                  <a:pt x="0" y="1466"/>
                </a:lnTo>
                <a:lnTo>
                  <a:pt x="0" y="2120"/>
                </a:lnTo>
                <a:lnTo>
                  <a:pt x="951" y="2120"/>
                </a:lnTo>
                <a:lnTo>
                  <a:pt x="951" y="1466"/>
                </a:lnTo>
                <a:lnTo>
                  <a:pt x="504" y="1466"/>
                </a:lnTo>
                <a:lnTo>
                  <a:pt x="504" y="1214"/>
                </a:lnTo>
                <a:lnTo>
                  <a:pt x="1615" y="1214"/>
                </a:lnTo>
                <a:lnTo>
                  <a:pt x="1615" y="1466"/>
                </a:lnTo>
                <a:lnTo>
                  <a:pt x="1196" y="1466"/>
                </a:lnTo>
                <a:lnTo>
                  <a:pt x="1196" y="2120"/>
                </a:lnTo>
                <a:lnTo>
                  <a:pt x="2147" y="2120"/>
                </a:lnTo>
                <a:lnTo>
                  <a:pt x="2147" y="1466"/>
                </a:lnTo>
                <a:lnTo>
                  <a:pt x="1727" y="1466"/>
                </a:lnTo>
                <a:lnTo>
                  <a:pt x="1727" y="1214"/>
                </a:lnTo>
                <a:lnTo>
                  <a:pt x="2840" y="1214"/>
                </a:lnTo>
                <a:lnTo>
                  <a:pt x="2840" y="1466"/>
                </a:lnTo>
                <a:lnTo>
                  <a:pt x="2393" y="1466"/>
                </a:lnTo>
                <a:lnTo>
                  <a:pt x="2393" y="2120"/>
                </a:lnTo>
                <a:lnTo>
                  <a:pt x="3344" y="2120"/>
                </a:lnTo>
                <a:lnTo>
                  <a:pt x="3344" y="1466"/>
                </a:lnTo>
                <a:lnTo>
                  <a:pt x="2952" y="1466"/>
                </a:lnTo>
                <a:close/>
              </a:path>
            </a:pathLst>
          </a:custGeom>
          <a:solidFill>
            <a:srgbClr val="46641D"/>
          </a:solidFill>
          <a:ln>
            <a:noFill/>
          </a:ln>
        </p:spPr>
        <p:txBody>
          <a:bodyPr spcFirstLastPara="1" wrap="square" lIns="0" tIns="18275" rIns="0" bIns="18275" anchor="ctr" anchorCtr="1">
            <a:noAutofit/>
          </a:bodyPr>
          <a:lstStyle/>
          <a:p>
            <a:pPr marL="0" marR="0" lvl="0" indent="0" algn="ctr" rtl="0">
              <a:lnSpc>
                <a:spcPct val="85000"/>
              </a:lnSpc>
              <a:spcBef>
                <a:spcPts val="0"/>
              </a:spcBef>
              <a:spcAft>
                <a:spcPts val="0"/>
              </a:spcAft>
              <a:buNone/>
            </a:pPr>
            <a:endParaRPr sz="1400" b="1">
              <a:solidFill>
                <a:schemeClr val="dk1"/>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Leer">
  <p:cSld name="2_Leer">
    <p:spTree>
      <p:nvGrpSpPr>
        <p:cNvPr id="1" name="Shape 198"/>
        <p:cNvGrpSpPr/>
        <p:nvPr/>
      </p:nvGrpSpPr>
      <p:grpSpPr>
        <a:xfrm>
          <a:off x="0" y="0"/>
          <a:ext cx="0" cy="0"/>
          <a:chOff x="0" y="0"/>
          <a:chExt cx="0" cy="0"/>
        </a:xfrm>
      </p:grpSpPr>
      <p:grpSp>
        <p:nvGrpSpPr>
          <p:cNvPr id="199" name="Google Shape;199;p17"/>
          <p:cNvGrpSpPr/>
          <p:nvPr/>
        </p:nvGrpSpPr>
        <p:grpSpPr>
          <a:xfrm>
            <a:off x="914401" y="381000"/>
            <a:ext cx="10286999" cy="5898494"/>
            <a:chOff x="914401" y="381000"/>
            <a:chExt cx="10286999" cy="5898494"/>
          </a:xfrm>
        </p:grpSpPr>
        <p:sp>
          <p:nvSpPr>
            <p:cNvPr id="200" name="Google Shape;200;p17"/>
            <p:cNvSpPr/>
            <p:nvPr/>
          </p:nvSpPr>
          <p:spPr>
            <a:xfrm>
              <a:off x="9779656" y="381000"/>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1" name="Google Shape;201;p17"/>
            <p:cNvSpPr/>
            <p:nvPr/>
          </p:nvSpPr>
          <p:spPr>
            <a:xfrm>
              <a:off x="6701157" y="381000"/>
              <a:ext cx="3200400" cy="1013737"/>
            </a:xfrm>
            <a:prstGeom prst="rect">
              <a:avLst/>
            </a:prstGeom>
            <a:solidFill>
              <a:srgbClr val="A2A2A2"/>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2" name="Google Shape;202;p17"/>
            <p:cNvSpPr/>
            <p:nvPr/>
          </p:nvSpPr>
          <p:spPr>
            <a:xfrm>
              <a:off x="3581400" y="381000"/>
              <a:ext cx="3200400" cy="1013737"/>
            </a:xfrm>
            <a:prstGeom prst="rect">
              <a:avLst/>
            </a:pr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3" name="Google Shape;203;p17"/>
            <p:cNvSpPr/>
            <p:nvPr/>
          </p:nvSpPr>
          <p:spPr>
            <a:xfrm rot="10800000" flipH="1">
              <a:off x="9779656" y="1700886"/>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A5A5A5"/>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4" name="Google Shape;204;p17"/>
            <p:cNvSpPr/>
            <p:nvPr/>
          </p:nvSpPr>
          <p:spPr>
            <a:xfrm>
              <a:off x="7543800" y="2009108"/>
              <a:ext cx="2286000" cy="1013737"/>
            </a:xfrm>
            <a:prstGeom prst="rect">
              <a:avLst/>
            </a:prstGeom>
            <a:solidFill>
              <a:srgbClr val="8DC63F"/>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5" name="Google Shape;205;p17"/>
            <p:cNvSpPr/>
            <p:nvPr/>
          </p:nvSpPr>
          <p:spPr>
            <a:xfrm>
              <a:off x="4572000" y="2009108"/>
              <a:ext cx="2971800" cy="1013737"/>
            </a:xfrm>
            <a:prstGeom prst="rect">
              <a:avLst/>
            </a:pr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6" name="Google Shape;206;p17"/>
            <p:cNvSpPr/>
            <p:nvPr/>
          </p:nvSpPr>
          <p:spPr>
            <a:xfrm>
              <a:off x="2286000" y="2009108"/>
              <a:ext cx="2286000" cy="1013737"/>
            </a:xfrm>
            <a:prstGeom prst="rect">
              <a:avLst/>
            </a:prstGeom>
            <a:solidFill>
              <a:srgbClr val="9499FE"/>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7" name="Google Shape;207;p17"/>
            <p:cNvSpPr/>
            <p:nvPr/>
          </p:nvSpPr>
          <p:spPr>
            <a:xfrm rot="10800000">
              <a:off x="914401" y="3328995"/>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A2A2A2"/>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8" name="Google Shape;208;p17"/>
            <p:cNvSpPr/>
            <p:nvPr/>
          </p:nvSpPr>
          <p:spPr>
            <a:xfrm flipH="1">
              <a:off x="914401" y="2009108"/>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09" name="Google Shape;209;p17"/>
            <p:cNvSpPr/>
            <p:nvPr/>
          </p:nvSpPr>
          <p:spPr>
            <a:xfrm>
              <a:off x="4572000" y="3637217"/>
              <a:ext cx="2971800" cy="1013737"/>
            </a:xfrm>
            <a:prstGeom prst="rect">
              <a:avLst/>
            </a:prstGeom>
            <a:solidFill>
              <a:srgbClr val="A5A5A5"/>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0" name="Google Shape;210;p17"/>
            <p:cNvSpPr/>
            <p:nvPr/>
          </p:nvSpPr>
          <p:spPr>
            <a:xfrm>
              <a:off x="2286000" y="3637217"/>
              <a:ext cx="2286000" cy="1013737"/>
            </a:xfrm>
            <a:prstGeom prst="rect">
              <a:avLst/>
            </a:prstGeom>
            <a:solidFill>
              <a:srgbClr val="8DC63F"/>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1" name="Google Shape;211;p17"/>
            <p:cNvSpPr/>
            <p:nvPr/>
          </p:nvSpPr>
          <p:spPr>
            <a:xfrm>
              <a:off x="7543800" y="3637217"/>
              <a:ext cx="2286000" cy="1013737"/>
            </a:xfrm>
            <a:prstGeom prst="rect">
              <a:avLst/>
            </a:prstGeom>
            <a:solidFill>
              <a:srgbClr val="9499FE"/>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2" name="Google Shape;212;p17"/>
            <p:cNvSpPr/>
            <p:nvPr/>
          </p:nvSpPr>
          <p:spPr>
            <a:xfrm>
              <a:off x="1001345" y="381000"/>
              <a:ext cx="2585088" cy="1014062"/>
            </a:xfrm>
            <a:custGeom>
              <a:avLst/>
              <a:gdLst/>
              <a:ahLst/>
              <a:cxnLst/>
              <a:rect l="l" t="t" r="r" b="b"/>
              <a:pathLst>
                <a:path w="9552" h="3748" extrusionOk="0">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rgbClr val="A5A5A5"/>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3" name="Google Shape;213;p17"/>
            <p:cNvSpPr/>
            <p:nvPr/>
          </p:nvSpPr>
          <p:spPr>
            <a:xfrm>
              <a:off x="9779656" y="3637423"/>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4" name="Google Shape;214;p17"/>
            <p:cNvSpPr/>
            <p:nvPr/>
          </p:nvSpPr>
          <p:spPr>
            <a:xfrm rot="10800000" flipH="1">
              <a:off x="9779656" y="4957309"/>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5" name="Google Shape;215;p17"/>
            <p:cNvSpPr/>
            <p:nvPr/>
          </p:nvSpPr>
          <p:spPr>
            <a:xfrm>
              <a:off x="6701157" y="5265531"/>
              <a:ext cx="3200400" cy="1013737"/>
            </a:xfrm>
            <a:prstGeom prst="rect">
              <a:avLst/>
            </a:prstGeom>
            <a:solidFill>
              <a:srgbClr val="034EA8"/>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6" name="Google Shape;216;p17"/>
            <p:cNvSpPr/>
            <p:nvPr/>
          </p:nvSpPr>
          <p:spPr>
            <a:xfrm>
              <a:off x="3581400" y="5265531"/>
              <a:ext cx="3200400" cy="1013737"/>
            </a:xfrm>
            <a:prstGeom prst="rect">
              <a:avLst/>
            </a:prstGeom>
            <a:solidFill>
              <a:srgbClr val="A2A2A2"/>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7" name="Google Shape;217;p17"/>
            <p:cNvSpPr/>
            <p:nvPr/>
          </p:nvSpPr>
          <p:spPr>
            <a:xfrm>
              <a:off x="1001345" y="5265325"/>
              <a:ext cx="2585088" cy="1014062"/>
            </a:xfrm>
            <a:custGeom>
              <a:avLst/>
              <a:gdLst/>
              <a:ahLst/>
              <a:cxnLst/>
              <a:rect l="l" t="t" r="r" b="b"/>
              <a:pathLst>
                <a:path w="9552" h="3748" extrusionOk="0">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rgbClr val="A5A5A5"/>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8" name="Google Shape;218;p17"/>
            <p:cNvSpPr/>
            <p:nvPr/>
          </p:nvSpPr>
          <p:spPr>
            <a:xfrm>
              <a:off x="6749285" y="381000"/>
              <a:ext cx="3200400" cy="1013737"/>
            </a:xfrm>
            <a:prstGeom prst="rect">
              <a:avLst/>
            </a:prstGeom>
            <a:solidFill>
              <a:srgbClr val="FFF200"/>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19" name="Google Shape;219;p17"/>
            <p:cNvSpPr/>
            <p:nvPr/>
          </p:nvSpPr>
          <p:spPr>
            <a:xfrm rot="10800000">
              <a:off x="962529" y="3328995"/>
              <a:ext cx="1421744" cy="1322185"/>
            </a:xfrm>
            <a:custGeom>
              <a:avLst/>
              <a:gdLst/>
              <a:ahLst/>
              <a:cxnLst/>
              <a:rect l="l" t="t" r="r" b="b"/>
              <a:pathLst>
                <a:path w="9167" h="8526" extrusionOk="0">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FFF200"/>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sp>
          <p:nvSpPr>
            <p:cNvPr id="220" name="Google Shape;220;p17"/>
            <p:cNvSpPr/>
            <p:nvPr/>
          </p:nvSpPr>
          <p:spPr>
            <a:xfrm>
              <a:off x="3629528" y="5265531"/>
              <a:ext cx="3200400" cy="1013737"/>
            </a:xfrm>
            <a:prstGeom prst="rect">
              <a:avLst/>
            </a:prstGeom>
            <a:solidFill>
              <a:srgbClr val="FFF200"/>
            </a:solidFill>
            <a:ln w="1905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FFFFFF"/>
                </a:solidFill>
                <a:latin typeface="Arial"/>
                <a:ea typeface="Arial"/>
                <a:cs typeface="Arial"/>
                <a:sym typeface="Arial"/>
              </a:endParaRPr>
            </a:p>
          </p:txBody>
        </p:sp>
      </p:grpSp>
      <p:sp>
        <p:nvSpPr>
          <p:cNvPr id="221" name="Google Shape;221;p17"/>
          <p:cNvSpPr txBox="1">
            <a:spLocks noGrp="1"/>
          </p:cNvSpPr>
          <p:nvPr>
            <p:ph type="body" idx="1"/>
          </p:nvPr>
        </p:nvSpPr>
        <p:spPr>
          <a:xfrm>
            <a:off x="1977148" y="455678"/>
            <a:ext cx="1532496" cy="247222"/>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2" name="Google Shape;222;p17"/>
          <p:cNvSpPr txBox="1">
            <a:spLocks noGrp="1"/>
          </p:cNvSpPr>
          <p:nvPr>
            <p:ph type="body" idx="2"/>
          </p:nvPr>
        </p:nvSpPr>
        <p:spPr>
          <a:xfrm>
            <a:off x="1981200" y="703540"/>
            <a:ext cx="1528444"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3" name="Google Shape;223;p17"/>
          <p:cNvSpPr txBox="1">
            <a:spLocks noGrp="1"/>
          </p:cNvSpPr>
          <p:nvPr>
            <p:ph type="body" idx="3"/>
          </p:nvPr>
        </p:nvSpPr>
        <p:spPr>
          <a:xfrm>
            <a:off x="3787475" y="455678"/>
            <a:ext cx="280016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17"/>
          <p:cNvSpPr txBox="1">
            <a:spLocks noGrp="1"/>
          </p:cNvSpPr>
          <p:nvPr>
            <p:ph type="body" idx="4"/>
          </p:nvPr>
        </p:nvSpPr>
        <p:spPr>
          <a:xfrm>
            <a:off x="3791527" y="703540"/>
            <a:ext cx="2800166"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17"/>
          <p:cNvSpPr txBox="1">
            <a:spLocks noGrp="1"/>
          </p:cNvSpPr>
          <p:nvPr>
            <p:ph type="body" idx="5"/>
          </p:nvPr>
        </p:nvSpPr>
        <p:spPr>
          <a:xfrm>
            <a:off x="6937075" y="455678"/>
            <a:ext cx="280016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17"/>
          <p:cNvSpPr txBox="1">
            <a:spLocks noGrp="1"/>
          </p:cNvSpPr>
          <p:nvPr>
            <p:ph type="body" idx="6"/>
          </p:nvPr>
        </p:nvSpPr>
        <p:spPr>
          <a:xfrm>
            <a:off x="6941126" y="703540"/>
            <a:ext cx="2796115"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317500" algn="ctr">
              <a:lnSpc>
                <a:spcPct val="90000"/>
              </a:lnSpc>
              <a:spcBef>
                <a:spcPts val="1000"/>
              </a:spcBef>
              <a:spcAft>
                <a:spcPts val="0"/>
              </a:spcAft>
              <a:buSzPts val="1400"/>
              <a:buFont typeface="Arial"/>
              <a:buChar char="•"/>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7" name="Google Shape;227;p17"/>
          <p:cNvSpPr txBox="1">
            <a:spLocks noGrp="1"/>
          </p:cNvSpPr>
          <p:nvPr>
            <p:ph type="body" idx="7"/>
          </p:nvPr>
        </p:nvSpPr>
        <p:spPr>
          <a:xfrm>
            <a:off x="10014963" y="738933"/>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8" name="Google Shape;228;p17"/>
          <p:cNvSpPr txBox="1">
            <a:spLocks noGrp="1"/>
          </p:cNvSpPr>
          <p:nvPr>
            <p:ph type="body" idx="8"/>
          </p:nvPr>
        </p:nvSpPr>
        <p:spPr>
          <a:xfrm>
            <a:off x="10019015" y="986795"/>
            <a:ext cx="993833"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9" name="Google Shape;229;p17"/>
          <p:cNvSpPr txBox="1">
            <a:spLocks noGrp="1"/>
          </p:cNvSpPr>
          <p:nvPr>
            <p:ph type="body" idx="9"/>
          </p:nvPr>
        </p:nvSpPr>
        <p:spPr>
          <a:xfrm>
            <a:off x="9979947" y="1782845"/>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0" name="Google Shape;230;p17"/>
          <p:cNvSpPr txBox="1">
            <a:spLocks noGrp="1"/>
          </p:cNvSpPr>
          <p:nvPr>
            <p:ph type="body" idx="13"/>
          </p:nvPr>
        </p:nvSpPr>
        <p:spPr>
          <a:xfrm>
            <a:off x="9983999" y="2030707"/>
            <a:ext cx="993833"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17"/>
          <p:cNvSpPr txBox="1">
            <a:spLocks noGrp="1"/>
          </p:cNvSpPr>
          <p:nvPr>
            <p:ph type="body" idx="14"/>
          </p:nvPr>
        </p:nvSpPr>
        <p:spPr>
          <a:xfrm>
            <a:off x="7616943" y="2078738"/>
            <a:ext cx="2112677"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17"/>
          <p:cNvSpPr txBox="1">
            <a:spLocks noGrp="1"/>
          </p:cNvSpPr>
          <p:nvPr>
            <p:ph type="body" idx="15"/>
          </p:nvPr>
        </p:nvSpPr>
        <p:spPr>
          <a:xfrm>
            <a:off x="7620000" y="2326600"/>
            <a:ext cx="2109621"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317500" algn="ctr">
              <a:lnSpc>
                <a:spcPct val="90000"/>
              </a:lnSpc>
              <a:spcBef>
                <a:spcPts val="1000"/>
              </a:spcBef>
              <a:spcAft>
                <a:spcPts val="0"/>
              </a:spcAft>
              <a:buSzPts val="1400"/>
              <a:buFont typeface="Arial"/>
              <a:buChar char="•"/>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3" name="Google Shape;233;p17"/>
          <p:cNvSpPr txBox="1">
            <a:spLocks noGrp="1"/>
          </p:cNvSpPr>
          <p:nvPr>
            <p:ph type="body" idx="16"/>
          </p:nvPr>
        </p:nvSpPr>
        <p:spPr>
          <a:xfrm>
            <a:off x="5067674" y="2078738"/>
            <a:ext cx="2337641"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17"/>
          <p:cNvSpPr txBox="1">
            <a:spLocks noGrp="1"/>
          </p:cNvSpPr>
          <p:nvPr>
            <p:ph type="body" idx="17"/>
          </p:nvPr>
        </p:nvSpPr>
        <p:spPr>
          <a:xfrm>
            <a:off x="5071726" y="2326600"/>
            <a:ext cx="2337641"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5" name="Google Shape;235;p17"/>
          <p:cNvSpPr txBox="1">
            <a:spLocks noGrp="1"/>
          </p:cNvSpPr>
          <p:nvPr>
            <p:ph type="body" idx="18"/>
          </p:nvPr>
        </p:nvSpPr>
        <p:spPr>
          <a:xfrm>
            <a:off x="2406244" y="2078738"/>
            <a:ext cx="208953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6" name="Google Shape;236;p17"/>
          <p:cNvSpPr txBox="1">
            <a:spLocks noGrp="1"/>
          </p:cNvSpPr>
          <p:nvPr>
            <p:ph type="body" idx="19"/>
          </p:nvPr>
        </p:nvSpPr>
        <p:spPr>
          <a:xfrm>
            <a:off x="2409287" y="2326600"/>
            <a:ext cx="2086513"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317500" algn="ctr">
              <a:lnSpc>
                <a:spcPct val="90000"/>
              </a:lnSpc>
              <a:spcBef>
                <a:spcPts val="1000"/>
              </a:spcBef>
              <a:spcAft>
                <a:spcPts val="0"/>
              </a:spcAft>
              <a:buSzPts val="1400"/>
              <a:buFont typeface="Arial"/>
              <a:buChar char="•"/>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7" name="Google Shape;237;p17"/>
          <p:cNvSpPr txBox="1">
            <a:spLocks noGrp="1"/>
          </p:cNvSpPr>
          <p:nvPr>
            <p:ph type="body" idx="20"/>
          </p:nvPr>
        </p:nvSpPr>
        <p:spPr>
          <a:xfrm>
            <a:off x="1178804" y="2294000"/>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17"/>
          <p:cNvSpPr txBox="1">
            <a:spLocks noGrp="1"/>
          </p:cNvSpPr>
          <p:nvPr>
            <p:ph type="body" idx="21"/>
          </p:nvPr>
        </p:nvSpPr>
        <p:spPr>
          <a:xfrm>
            <a:off x="1182856" y="2541862"/>
            <a:ext cx="993833"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9" name="Google Shape;239;p17"/>
          <p:cNvSpPr txBox="1">
            <a:spLocks noGrp="1"/>
          </p:cNvSpPr>
          <p:nvPr>
            <p:ph type="body" idx="22"/>
          </p:nvPr>
        </p:nvSpPr>
        <p:spPr>
          <a:xfrm>
            <a:off x="1140294" y="3440159"/>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17"/>
          <p:cNvSpPr txBox="1">
            <a:spLocks noGrp="1"/>
          </p:cNvSpPr>
          <p:nvPr>
            <p:ph type="body" idx="23"/>
          </p:nvPr>
        </p:nvSpPr>
        <p:spPr>
          <a:xfrm>
            <a:off x="1144346" y="3688021"/>
            <a:ext cx="993833"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1" name="Google Shape;241;p17"/>
          <p:cNvSpPr txBox="1">
            <a:spLocks noGrp="1"/>
          </p:cNvSpPr>
          <p:nvPr>
            <p:ph type="body" idx="24"/>
          </p:nvPr>
        </p:nvSpPr>
        <p:spPr>
          <a:xfrm>
            <a:off x="5071726" y="3709418"/>
            <a:ext cx="1870430"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2" name="Google Shape;242;p17"/>
          <p:cNvSpPr txBox="1">
            <a:spLocks noGrp="1"/>
          </p:cNvSpPr>
          <p:nvPr>
            <p:ph type="body" idx="25"/>
          </p:nvPr>
        </p:nvSpPr>
        <p:spPr>
          <a:xfrm>
            <a:off x="5075778" y="3957280"/>
            <a:ext cx="1870430"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17"/>
          <p:cNvSpPr txBox="1">
            <a:spLocks noGrp="1"/>
          </p:cNvSpPr>
          <p:nvPr>
            <p:ph type="body" idx="26"/>
          </p:nvPr>
        </p:nvSpPr>
        <p:spPr>
          <a:xfrm>
            <a:off x="2412345" y="3709418"/>
            <a:ext cx="1998777"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17"/>
          <p:cNvSpPr txBox="1">
            <a:spLocks noGrp="1"/>
          </p:cNvSpPr>
          <p:nvPr>
            <p:ph type="body" idx="27"/>
          </p:nvPr>
        </p:nvSpPr>
        <p:spPr>
          <a:xfrm>
            <a:off x="2416397" y="3957280"/>
            <a:ext cx="1998777"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17"/>
          <p:cNvSpPr txBox="1">
            <a:spLocks noGrp="1"/>
          </p:cNvSpPr>
          <p:nvPr>
            <p:ph type="body" idx="28"/>
          </p:nvPr>
        </p:nvSpPr>
        <p:spPr>
          <a:xfrm>
            <a:off x="7647285" y="3709418"/>
            <a:ext cx="1998777"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17"/>
          <p:cNvSpPr txBox="1">
            <a:spLocks noGrp="1"/>
          </p:cNvSpPr>
          <p:nvPr>
            <p:ph type="body" idx="29"/>
          </p:nvPr>
        </p:nvSpPr>
        <p:spPr>
          <a:xfrm>
            <a:off x="7651337" y="3957280"/>
            <a:ext cx="1998777"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17"/>
          <p:cNvSpPr txBox="1">
            <a:spLocks noGrp="1"/>
          </p:cNvSpPr>
          <p:nvPr>
            <p:ph type="body" idx="30"/>
          </p:nvPr>
        </p:nvSpPr>
        <p:spPr>
          <a:xfrm>
            <a:off x="9983999" y="4015533"/>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8" name="Google Shape;248;p17"/>
          <p:cNvSpPr txBox="1">
            <a:spLocks noGrp="1"/>
          </p:cNvSpPr>
          <p:nvPr>
            <p:ph type="body" idx="31"/>
          </p:nvPr>
        </p:nvSpPr>
        <p:spPr>
          <a:xfrm>
            <a:off x="9988051" y="4263395"/>
            <a:ext cx="993833"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17"/>
          <p:cNvSpPr txBox="1">
            <a:spLocks noGrp="1"/>
          </p:cNvSpPr>
          <p:nvPr>
            <p:ph type="body" idx="32"/>
          </p:nvPr>
        </p:nvSpPr>
        <p:spPr>
          <a:xfrm>
            <a:off x="10009974" y="5052440"/>
            <a:ext cx="993833"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17"/>
          <p:cNvSpPr txBox="1">
            <a:spLocks noGrp="1"/>
          </p:cNvSpPr>
          <p:nvPr>
            <p:ph type="body" idx="33"/>
          </p:nvPr>
        </p:nvSpPr>
        <p:spPr>
          <a:xfrm>
            <a:off x="10014026" y="5300302"/>
            <a:ext cx="993833"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 name="Google Shape;251;p17"/>
          <p:cNvSpPr txBox="1">
            <a:spLocks noGrp="1"/>
          </p:cNvSpPr>
          <p:nvPr>
            <p:ph type="body" idx="34"/>
          </p:nvPr>
        </p:nvSpPr>
        <p:spPr>
          <a:xfrm>
            <a:off x="3790015" y="5340098"/>
            <a:ext cx="280016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17"/>
          <p:cNvSpPr txBox="1">
            <a:spLocks noGrp="1"/>
          </p:cNvSpPr>
          <p:nvPr>
            <p:ph type="body" idx="35"/>
          </p:nvPr>
        </p:nvSpPr>
        <p:spPr>
          <a:xfrm>
            <a:off x="3794066" y="5587960"/>
            <a:ext cx="2796115"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317500" algn="ctr">
              <a:lnSpc>
                <a:spcPct val="90000"/>
              </a:lnSpc>
              <a:spcBef>
                <a:spcPts val="1000"/>
              </a:spcBef>
              <a:spcAft>
                <a:spcPts val="0"/>
              </a:spcAft>
              <a:buSzPts val="1400"/>
              <a:buFont typeface="Arial"/>
              <a:buChar char="•"/>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17"/>
          <p:cNvSpPr txBox="1">
            <a:spLocks noGrp="1"/>
          </p:cNvSpPr>
          <p:nvPr>
            <p:ph type="body" idx="36"/>
          </p:nvPr>
        </p:nvSpPr>
        <p:spPr>
          <a:xfrm>
            <a:off x="6942155" y="5340098"/>
            <a:ext cx="2800166" cy="24722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17"/>
          <p:cNvSpPr txBox="1">
            <a:spLocks noGrp="1"/>
          </p:cNvSpPr>
          <p:nvPr>
            <p:ph type="body" idx="37"/>
          </p:nvPr>
        </p:nvSpPr>
        <p:spPr>
          <a:xfrm>
            <a:off x="6946207" y="5587960"/>
            <a:ext cx="2800166"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17"/>
          <p:cNvSpPr txBox="1">
            <a:spLocks noGrp="1"/>
          </p:cNvSpPr>
          <p:nvPr>
            <p:ph type="body" idx="38"/>
          </p:nvPr>
        </p:nvSpPr>
        <p:spPr>
          <a:xfrm>
            <a:off x="1977148" y="5340098"/>
            <a:ext cx="1532496" cy="247222"/>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SzPts val="1800"/>
              <a:buNone/>
              <a:defRPr sz="1800" b="0" cap="none">
                <a:solidFill>
                  <a:schemeClr val="lt1"/>
                </a:solidFill>
                <a:latin typeface="Arial"/>
                <a:ea typeface="Arial"/>
                <a:cs typeface="Arial"/>
                <a:sym typeface="Arial"/>
              </a:defRPr>
            </a:lvl1pPr>
            <a:lvl2pPr marL="914400" lvl="1" indent="-228600" algn="l">
              <a:lnSpc>
                <a:spcPct val="90000"/>
              </a:lnSpc>
              <a:spcBef>
                <a:spcPts val="500"/>
              </a:spcBef>
              <a:spcAft>
                <a:spcPts val="0"/>
              </a:spcAft>
              <a:buSzPts val="2800"/>
              <a:buNone/>
              <a:defRPr/>
            </a:lvl2pPr>
            <a:lvl3pPr marL="1371600" lvl="2" indent="-228600" algn="l">
              <a:lnSpc>
                <a:spcPct val="90000"/>
              </a:lnSpc>
              <a:spcBef>
                <a:spcPts val="500"/>
              </a:spcBef>
              <a:spcAft>
                <a:spcPts val="0"/>
              </a:spcAft>
              <a:buSzPts val="2400"/>
              <a:buNone/>
              <a:defRPr/>
            </a:lvl3pPr>
            <a:lvl4pPr marL="1828800" lvl="3" indent="-228600" algn="l">
              <a:lnSpc>
                <a:spcPct val="90000"/>
              </a:lnSpc>
              <a:spcBef>
                <a:spcPts val="500"/>
              </a:spcBef>
              <a:spcAft>
                <a:spcPts val="0"/>
              </a:spcAft>
              <a:buSzPts val="2000"/>
              <a:buNone/>
              <a:defRPr/>
            </a:lvl4pPr>
            <a:lvl5pPr marL="2286000" lvl="4" indent="-228600" algn="l">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17"/>
          <p:cNvSpPr txBox="1">
            <a:spLocks noGrp="1"/>
          </p:cNvSpPr>
          <p:nvPr>
            <p:ph type="body" idx="39"/>
          </p:nvPr>
        </p:nvSpPr>
        <p:spPr>
          <a:xfrm>
            <a:off x="1981200" y="5587960"/>
            <a:ext cx="1528444" cy="613405"/>
          </a:xfrm>
          <a:prstGeom prst="rect">
            <a:avLst/>
          </a:prstGeom>
          <a:noFill/>
          <a:ln>
            <a:noFill/>
          </a:ln>
          <a:effectLst>
            <a:outerShdw blurRad="63500" dist="38100" dir="2700000" algn="tl" rotWithShape="0">
              <a:srgbClr val="000000">
                <a:alpha val="49803"/>
              </a:srgbClr>
            </a:outerShdw>
          </a:effectLst>
        </p:spPr>
        <p:txBody>
          <a:bodyPr spcFirstLastPara="1" wrap="square" lIns="91425" tIns="45700" rIns="91425" bIns="45700" anchor="t" anchorCtr="0">
            <a:noAutofit/>
          </a:bodyPr>
          <a:lstStyle>
            <a:lvl1pPr marL="457200" lvl="0" indent="-228600" algn="r">
              <a:lnSpc>
                <a:spcPct val="90000"/>
              </a:lnSpc>
              <a:spcBef>
                <a:spcPts val="1000"/>
              </a:spcBef>
              <a:spcAft>
                <a:spcPts val="0"/>
              </a:spcAft>
              <a:buSzPts val="1400"/>
              <a:buNone/>
              <a:defRPr sz="1400">
                <a:solidFill>
                  <a:schemeClr val="lt1"/>
                </a:solidFill>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400"/>
              <a:buNone/>
              <a:defRPr sz="1400"/>
            </a:lvl3pPr>
            <a:lvl4pPr marL="1828800" lvl="3" indent="-228600" algn="l">
              <a:lnSpc>
                <a:spcPct val="90000"/>
              </a:lnSpc>
              <a:spcBef>
                <a:spcPts val="500"/>
              </a:spcBef>
              <a:spcAft>
                <a:spcPts val="0"/>
              </a:spcAft>
              <a:buSzPts val="1400"/>
              <a:buNone/>
              <a:defRPr sz="1400"/>
            </a:lvl4pPr>
            <a:lvl5pPr marL="2286000" lvl="4" indent="-228600" algn="l">
              <a:lnSpc>
                <a:spcPct val="90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3_Leer">
  <p:cSld name="3_Leer">
    <p:spTree>
      <p:nvGrpSpPr>
        <p:cNvPr id="1" name="Shape 257"/>
        <p:cNvGrpSpPr/>
        <p:nvPr/>
      </p:nvGrpSpPr>
      <p:grpSpPr>
        <a:xfrm>
          <a:off x="0" y="0"/>
          <a:ext cx="0" cy="0"/>
          <a:chOff x="0" y="0"/>
          <a:chExt cx="0" cy="0"/>
        </a:xfrm>
      </p:grpSpPr>
      <p:sp>
        <p:nvSpPr>
          <p:cNvPr id="258" name="Google Shape;258;p18"/>
          <p:cNvSpPr/>
          <p:nvPr/>
        </p:nvSpPr>
        <p:spPr>
          <a:xfrm>
            <a:off x="0" y="5867400"/>
            <a:ext cx="12192000" cy="571500"/>
          </a:xfrm>
          <a:prstGeom prst="rect">
            <a:avLst/>
          </a:prstGeom>
          <a:gradFill>
            <a:gsLst>
              <a:gs pos="0">
                <a:srgbClr val="D8D8D8"/>
              </a:gs>
              <a:gs pos="100000">
                <a:schemeClr val="lt1"/>
              </a:gs>
            </a:gsLst>
            <a:lin ang="1620000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cxnSp>
        <p:nvCxnSpPr>
          <p:cNvPr id="259" name="Google Shape;259;p18"/>
          <p:cNvCxnSpPr/>
          <p:nvPr/>
        </p:nvCxnSpPr>
        <p:spPr>
          <a:xfrm>
            <a:off x="6096000" y="3124200"/>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cxnSp>
        <p:nvCxnSpPr>
          <p:cNvPr id="260" name="Google Shape;260;p18"/>
          <p:cNvCxnSpPr/>
          <p:nvPr/>
        </p:nvCxnSpPr>
        <p:spPr>
          <a:xfrm>
            <a:off x="6096000" y="3124200"/>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cxnSp>
        <p:nvCxnSpPr>
          <p:cNvPr id="261" name="Google Shape;261;p18"/>
          <p:cNvCxnSpPr/>
          <p:nvPr/>
        </p:nvCxnSpPr>
        <p:spPr>
          <a:xfrm>
            <a:off x="6096000" y="3124200"/>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sp>
        <p:nvSpPr>
          <p:cNvPr id="262" name="Google Shape;262;p18"/>
          <p:cNvSpPr/>
          <p:nvPr/>
        </p:nvSpPr>
        <p:spPr>
          <a:xfrm>
            <a:off x="5088720" y="843566"/>
            <a:ext cx="1007280" cy="2280634"/>
          </a:xfrm>
          <a:custGeom>
            <a:avLst/>
            <a:gdLst/>
            <a:ahLst/>
            <a:cxnLst/>
            <a:rect l="l" t="t" r="r" b="b"/>
            <a:pathLst>
              <a:path w="954" h="2160" extrusionOk="0">
                <a:moveTo>
                  <a:pt x="641" y="566"/>
                </a:moveTo>
                <a:lnTo>
                  <a:pt x="641" y="566"/>
                </a:lnTo>
                <a:lnTo>
                  <a:pt x="598" y="485"/>
                </a:lnTo>
                <a:lnTo>
                  <a:pt x="598" y="485"/>
                </a:lnTo>
                <a:lnTo>
                  <a:pt x="564" y="422"/>
                </a:lnTo>
                <a:lnTo>
                  <a:pt x="526" y="359"/>
                </a:lnTo>
                <a:lnTo>
                  <a:pt x="526" y="359"/>
                </a:lnTo>
                <a:lnTo>
                  <a:pt x="488" y="297"/>
                </a:lnTo>
                <a:lnTo>
                  <a:pt x="446" y="236"/>
                </a:lnTo>
                <a:lnTo>
                  <a:pt x="446" y="236"/>
                </a:lnTo>
                <a:lnTo>
                  <a:pt x="402" y="176"/>
                </a:lnTo>
                <a:lnTo>
                  <a:pt x="356" y="116"/>
                </a:lnTo>
                <a:lnTo>
                  <a:pt x="356" y="116"/>
                </a:lnTo>
                <a:lnTo>
                  <a:pt x="332" y="86"/>
                </a:lnTo>
                <a:lnTo>
                  <a:pt x="306" y="57"/>
                </a:lnTo>
                <a:lnTo>
                  <a:pt x="281" y="29"/>
                </a:lnTo>
                <a:lnTo>
                  <a:pt x="252" y="0"/>
                </a:lnTo>
                <a:lnTo>
                  <a:pt x="252" y="0"/>
                </a:lnTo>
                <a:lnTo>
                  <a:pt x="246" y="40"/>
                </a:lnTo>
                <a:lnTo>
                  <a:pt x="242" y="79"/>
                </a:lnTo>
                <a:lnTo>
                  <a:pt x="238" y="117"/>
                </a:lnTo>
                <a:lnTo>
                  <a:pt x="236" y="156"/>
                </a:lnTo>
                <a:lnTo>
                  <a:pt x="236" y="156"/>
                </a:lnTo>
                <a:lnTo>
                  <a:pt x="233" y="230"/>
                </a:lnTo>
                <a:lnTo>
                  <a:pt x="233" y="304"/>
                </a:lnTo>
                <a:lnTo>
                  <a:pt x="233" y="304"/>
                </a:lnTo>
                <a:lnTo>
                  <a:pt x="236" y="379"/>
                </a:lnTo>
                <a:lnTo>
                  <a:pt x="241" y="452"/>
                </a:lnTo>
                <a:lnTo>
                  <a:pt x="241" y="452"/>
                </a:lnTo>
                <a:lnTo>
                  <a:pt x="248" y="525"/>
                </a:lnTo>
                <a:lnTo>
                  <a:pt x="258" y="596"/>
                </a:lnTo>
                <a:lnTo>
                  <a:pt x="258" y="596"/>
                </a:lnTo>
                <a:lnTo>
                  <a:pt x="271" y="686"/>
                </a:lnTo>
                <a:lnTo>
                  <a:pt x="271" y="686"/>
                </a:lnTo>
                <a:lnTo>
                  <a:pt x="236" y="703"/>
                </a:lnTo>
                <a:lnTo>
                  <a:pt x="202" y="720"/>
                </a:lnTo>
                <a:lnTo>
                  <a:pt x="168" y="739"/>
                </a:lnTo>
                <a:lnTo>
                  <a:pt x="135" y="759"/>
                </a:lnTo>
                <a:lnTo>
                  <a:pt x="100" y="781"/>
                </a:lnTo>
                <a:lnTo>
                  <a:pt x="68" y="802"/>
                </a:lnTo>
                <a:lnTo>
                  <a:pt x="33" y="825"/>
                </a:lnTo>
                <a:lnTo>
                  <a:pt x="0" y="848"/>
                </a:lnTo>
                <a:lnTo>
                  <a:pt x="954" y="2160"/>
                </a:lnTo>
                <a:lnTo>
                  <a:pt x="954" y="537"/>
                </a:lnTo>
                <a:lnTo>
                  <a:pt x="954" y="537"/>
                </a:lnTo>
                <a:lnTo>
                  <a:pt x="914" y="539"/>
                </a:lnTo>
                <a:lnTo>
                  <a:pt x="872" y="540"/>
                </a:lnTo>
                <a:lnTo>
                  <a:pt x="834" y="542"/>
                </a:lnTo>
                <a:lnTo>
                  <a:pt x="794" y="545"/>
                </a:lnTo>
                <a:lnTo>
                  <a:pt x="755" y="549"/>
                </a:lnTo>
                <a:lnTo>
                  <a:pt x="717" y="553"/>
                </a:lnTo>
                <a:lnTo>
                  <a:pt x="678" y="559"/>
                </a:lnTo>
                <a:lnTo>
                  <a:pt x="641" y="566"/>
                </a:lnTo>
                <a:lnTo>
                  <a:pt x="641" y="566"/>
                </a:lnTo>
                <a:close/>
              </a:path>
            </a:pathLst>
          </a:custGeom>
          <a:solidFill>
            <a:srgbClr val="FFF200"/>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63" name="Google Shape;263;p18"/>
          <p:cNvSpPr/>
          <p:nvPr/>
        </p:nvSpPr>
        <p:spPr>
          <a:xfrm>
            <a:off x="4156406" y="1714642"/>
            <a:ext cx="1939595" cy="1409559"/>
          </a:xfrm>
          <a:custGeom>
            <a:avLst/>
            <a:gdLst/>
            <a:ahLst/>
            <a:cxnLst/>
            <a:rect l="l" t="t" r="r" b="b"/>
            <a:pathLst>
              <a:path w="1837" h="1335" extrusionOk="0">
                <a:moveTo>
                  <a:pt x="1837" y="1335"/>
                </a:moveTo>
                <a:lnTo>
                  <a:pt x="883" y="23"/>
                </a:lnTo>
                <a:lnTo>
                  <a:pt x="883" y="23"/>
                </a:lnTo>
                <a:lnTo>
                  <a:pt x="850" y="47"/>
                </a:lnTo>
                <a:lnTo>
                  <a:pt x="819" y="71"/>
                </a:lnTo>
                <a:lnTo>
                  <a:pt x="788" y="97"/>
                </a:lnTo>
                <a:lnTo>
                  <a:pt x="757" y="123"/>
                </a:lnTo>
                <a:lnTo>
                  <a:pt x="729" y="149"/>
                </a:lnTo>
                <a:lnTo>
                  <a:pt x="700" y="176"/>
                </a:lnTo>
                <a:lnTo>
                  <a:pt x="673" y="203"/>
                </a:lnTo>
                <a:lnTo>
                  <a:pt x="646" y="230"/>
                </a:lnTo>
                <a:lnTo>
                  <a:pt x="646" y="230"/>
                </a:lnTo>
                <a:lnTo>
                  <a:pt x="564" y="189"/>
                </a:lnTo>
                <a:lnTo>
                  <a:pt x="564" y="189"/>
                </a:lnTo>
                <a:lnTo>
                  <a:pt x="499" y="159"/>
                </a:lnTo>
                <a:lnTo>
                  <a:pt x="499" y="159"/>
                </a:lnTo>
                <a:lnTo>
                  <a:pt x="433" y="128"/>
                </a:lnTo>
                <a:lnTo>
                  <a:pt x="433" y="128"/>
                </a:lnTo>
                <a:lnTo>
                  <a:pt x="364" y="101"/>
                </a:lnTo>
                <a:lnTo>
                  <a:pt x="296" y="77"/>
                </a:lnTo>
                <a:lnTo>
                  <a:pt x="296" y="77"/>
                </a:lnTo>
                <a:lnTo>
                  <a:pt x="224" y="53"/>
                </a:lnTo>
                <a:lnTo>
                  <a:pt x="151" y="33"/>
                </a:lnTo>
                <a:lnTo>
                  <a:pt x="151" y="33"/>
                </a:lnTo>
                <a:lnTo>
                  <a:pt x="115" y="23"/>
                </a:lnTo>
                <a:lnTo>
                  <a:pt x="77" y="14"/>
                </a:lnTo>
                <a:lnTo>
                  <a:pt x="38" y="7"/>
                </a:lnTo>
                <a:lnTo>
                  <a:pt x="0" y="0"/>
                </a:lnTo>
                <a:lnTo>
                  <a:pt x="0" y="0"/>
                </a:lnTo>
                <a:lnTo>
                  <a:pt x="17" y="36"/>
                </a:lnTo>
                <a:lnTo>
                  <a:pt x="37" y="70"/>
                </a:lnTo>
                <a:lnTo>
                  <a:pt x="57" y="103"/>
                </a:lnTo>
                <a:lnTo>
                  <a:pt x="77" y="136"/>
                </a:lnTo>
                <a:lnTo>
                  <a:pt x="77" y="136"/>
                </a:lnTo>
                <a:lnTo>
                  <a:pt x="118" y="199"/>
                </a:lnTo>
                <a:lnTo>
                  <a:pt x="163" y="259"/>
                </a:lnTo>
                <a:lnTo>
                  <a:pt x="163" y="259"/>
                </a:lnTo>
                <a:lnTo>
                  <a:pt x="208" y="316"/>
                </a:lnTo>
                <a:lnTo>
                  <a:pt x="256" y="373"/>
                </a:lnTo>
                <a:lnTo>
                  <a:pt x="256" y="373"/>
                </a:lnTo>
                <a:lnTo>
                  <a:pt x="304" y="427"/>
                </a:lnTo>
                <a:lnTo>
                  <a:pt x="304" y="427"/>
                </a:lnTo>
                <a:lnTo>
                  <a:pt x="353" y="480"/>
                </a:lnTo>
                <a:lnTo>
                  <a:pt x="353" y="480"/>
                </a:lnTo>
                <a:lnTo>
                  <a:pt x="417" y="544"/>
                </a:lnTo>
                <a:lnTo>
                  <a:pt x="417" y="544"/>
                </a:lnTo>
                <a:lnTo>
                  <a:pt x="400" y="579"/>
                </a:lnTo>
                <a:lnTo>
                  <a:pt x="383" y="613"/>
                </a:lnTo>
                <a:lnTo>
                  <a:pt x="366" y="649"/>
                </a:lnTo>
                <a:lnTo>
                  <a:pt x="350" y="685"/>
                </a:lnTo>
                <a:lnTo>
                  <a:pt x="336" y="720"/>
                </a:lnTo>
                <a:lnTo>
                  <a:pt x="320" y="757"/>
                </a:lnTo>
                <a:lnTo>
                  <a:pt x="307" y="796"/>
                </a:lnTo>
                <a:lnTo>
                  <a:pt x="294" y="835"/>
                </a:lnTo>
                <a:lnTo>
                  <a:pt x="1837" y="1335"/>
                </a:lnTo>
                <a:close/>
              </a:path>
            </a:pathLst>
          </a:custGeom>
          <a:solidFill>
            <a:srgbClr val="8DC63F"/>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64" name="Google Shape;264;p18"/>
          <p:cNvSpPr/>
          <p:nvPr/>
        </p:nvSpPr>
        <p:spPr>
          <a:xfrm>
            <a:off x="3697111" y="2596275"/>
            <a:ext cx="2398889" cy="1057961"/>
          </a:xfrm>
          <a:custGeom>
            <a:avLst/>
            <a:gdLst/>
            <a:ahLst/>
            <a:cxnLst/>
            <a:rect l="l" t="t" r="r" b="b"/>
            <a:pathLst>
              <a:path w="2272" h="1002" extrusionOk="0">
                <a:moveTo>
                  <a:pt x="2272" y="500"/>
                </a:moveTo>
                <a:lnTo>
                  <a:pt x="729" y="0"/>
                </a:lnTo>
                <a:lnTo>
                  <a:pt x="729" y="0"/>
                </a:lnTo>
                <a:lnTo>
                  <a:pt x="716" y="38"/>
                </a:lnTo>
                <a:lnTo>
                  <a:pt x="706" y="77"/>
                </a:lnTo>
                <a:lnTo>
                  <a:pt x="695" y="115"/>
                </a:lnTo>
                <a:lnTo>
                  <a:pt x="686" y="153"/>
                </a:lnTo>
                <a:lnTo>
                  <a:pt x="678" y="191"/>
                </a:lnTo>
                <a:lnTo>
                  <a:pt x="671" y="230"/>
                </a:lnTo>
                <a:lnTo>
                  <a:pt x="665" y="267"/>
                </a:lnTo>
                <a:lnTo>
                  <a:pt x="659" y="306"/>
                </a:lnTo>
                <a:lnTo>
                  <a:pt x="659" y="306"/>
                </a:lnTo>
                <a:lnTo>
                  <a:pt x="569" y="320"/>
                </a:lnTo>
                <a:lnTo>
                  <a:pt x="569" y="320"/>
                </a:lnTo>
                <a:lnTo>
                  <a:pt x="498" y="334"/>
                </a:lnTo>
                <a:lnTo>
                  <a:pt x="498" y="334"/>
                </a:lnTo>
                <a:lnTo>
                  <a:pt x="426" y="350"/>
                </a:lnTo>
                <a:lnTo>
                  <a:pt x="426" y="350"/>
                </a:lnTo>
                <a:lnTo>
                  <a:pt x="356" y="367"/>
                </a:lnTo>
                <a:lnTo>
                  <a:pt x="285" y="388"/>
                </a:lnTo>
                <a:lnTo>
                  <a:pt x="285" y="388"/>
                </a:lnTo>
                <a:lnTo>
                  <a:pt x="213" y="411"/>
                </a:lnTo>
                <a:lnTo>
                  <a:pt x="143" y="436"/>
                </a:lnTo>
                <a:lnTo>
                  <a:pt x="143" y="436"/>
                </a:lnTo>
                <a:lnTo>
                  <a:pt x="107" y="450"/>
                </a:lnTo>
                <a:lnTo>
                  <a:pt x="71" y="466"/>
                </a:lnTo>
                <a:lnTo>
                  <a:pt x="36" y="483"/>
                </a:lnTo>
                <a:lnTo>
                  <a:pt x="0" y="500"/>
                </a:lnTo>
                <a:lnTo>
                  <a:pt x="0" y="500"/>
                </a:lnTo>
                <a:lnTo>
                  <a:pt x="36" y="519"/>
                </a:lnTo>
                <a:lnTo>
                  <a:pt x="71" y="534"/>
                </a:lnTo>
                <a:lnTo>
                  <a:pt x="107" y="550"/>
                </a:lnTo>
                <a:lnTo>
                  <a:pt x="143" y="564"/>
                </a:lnTo>
                <a:lnTo>
                  <a:pt x="143" y="564"/>
                </a:lnTo>
                <a:lnTo>
                  <a:pt x="213" y="590"/>
                </a:lnTo>
                <a:lnTo>
                  <a:pt x="285" y="613"/>
                </a:lnTo>
                <a:lnTo>
                  <a:pt x="285" y="613"/>
                </a:lnTo>
                <a:lnTo>
                  <a:pt x="356" y="633"/>
                </a:lnTo>
                <a:lnTo>
                  <a:pt x="426" y="652"/>
                </a:lnTo>
                <a:lnTo>
                  <a:pt x="426" y="652"/>
                </a:lnTo>
                <a:lnTo>
                  <a:pt x="498" y="667"/>
                </a:lnTo>
                <a:lnTo>
                  <a:pt x="498" y="667"/>
                </a:lnTo>
                <a:lnTo>
                  <a:pt x="569" y="680"/>
                </a:lnTo>
                <a:lnTo>
                  <a:pt x="569" y="680"/>
                </a:lnTo>
                <a:lnTo>
                  <a:pt x="659" y="696"/>
                </a:lnTo>
                <a:lnTo>
                  <a:pt x="659" y="696"/>
                </a:lnTo>
                <a:lnTo>
                  <a:pt x="665" y="733"/>
                </a:lnTo>
                <a:lnTo>
                  <a:pt x="671" y="772"/>
                </a:lnTo>
                <a:lnTo>
                  <a:pt x="678" y="809"/>
                </a:lnTo>
                <a:lnTo>
                  <a:pt x="686" y="847"/>
                </a:lnTo>
                <a:lnTo>
                  <a:pt x="695" y="886"/>
                </a:lnTo>
                <a:lnTo>
                  <a:pt x="706" y="925"/>
                </a:lnTo>
                <a:lnTo>
                  <a:pt x="716" y="963"/>
                </a:lnTo>
                <a:lnTo>
                  <a:pt x="729" y="1002"/>
                </a:lnTo>
                <a:lnTo>
                  <a:pt x="2272" y="500"/>
                </a:lnTo>
                <a:close/>
              </a:path>
            </a:pathLst>
          </a:custGeom>
          <a:solidFill>
            <a:srgbClr val="8DC63F"/>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65" name="Google Shape;265;p18"/>
          <p:cNvSpPr/>
          <p:nvPr/>
        </p:nvSpPr>
        <p:spPr>
          <a:xfrm>
            <a:off x="4156406" y="3124200"/>
            <a:ext cx="1939595" cy="1409559"/>
          </a:xfrm>
          <a:custGeom>
            <a:avLst/>
            <a:gdLst/>
            <a:ahLst/>
            <a:cxnLst/>
            <a:rect l="l" t="t" r="r" b="b"/>
            <a:pathLst>
              <a:path w="1837" h="1335" extrusionOk="0">
                <a:moveTo>
                  <a:pt x="294" y="502"/>
                </a:moveTo>
                <a:lnTo>
                  <a:pt x="294" y="502"/>
                </a:lnTo>
                <a:lnTo>
                  <a:pt x="307" y="540"/>
                </a:lnTo>
                <a:lnTo>
                  <a:pt x="320" y="578"/>
                </a:lnTo>
                <a:lnTo>
                  <a:pt x="336" y="615"/>
                </a:lnTo>
                <a:lnTo>
                  <a:pt x="350" y="652"/>
                </a:lnTo>
                <a:lnTo>
                  <a:pt x="366" y="688"/>
                </a:lnTo>
                <a:lnTo>
                  <a:pt x="383" y="722"/>
                </a:lnTo>
                <a:lnTo>
                  <a:pt x="400" y="756"/>
                </a:lnTo>
                <a:lnTo>
                  <a:pt x="417" y="791"/>
                </a:lnTo>
                <a:lnTo>
                  <a:pt x="417" y="791"/>
                </a:lnTo>
                <a:lnTo>
                  <a:pt x="353" y="856"/>
                </a:lnTo>
                <a:lnTo>
                  <a:pt x="353" y="856"/>
                </a:lnTo>
                <a:lnTo>
                  <a:pt x="304" y="909"/>
                </a:lnTo>
                <a:lnTo>
                  <a:pt x="304" y="909"/>
                </a:lnTo>
                <a:lnTo>
                  <a:pt x="256" y="963"/>
                </a:lnTo>
                <a:lnTo>
                  <a:pt x="256" y="963"/>
                </a:lnTo>
                <a:lnTo>
                  <a:pt x="208" y="1019"/>
                </a:lnTo>
                <a:lnTo>
                  <a:pt x="163" y="1078"/>
                </a:lnTo>
                <a:lnTo>
                  <a:pt x="163" y="1078"/>
                </a:lnTo>
                <a:lnTo>
                  <a:pt x="118" y="1138"/>
                </a:lnTo>
                <a:lnTo>
                  <a:pt x="77" y="1199"/>
                </a:lnTo>
                <a:lnTo>
                  <a:pt x="77" y="1199"/>
                </a:lnTo>
                <a:lnTo>
                  <a:pt x="57" y="1232"/>
                </a:lnTo>
                <a:lnTo>
                  <a:pt x="37" y="1265"/>
                </a:lnTo>
                <a:lnTo>
                  <a:pt x="17" y="1299"/>
                </a:lnTo>
                <a:lnTo>
                  <a:pt x="0" y="1335"/>
                </a:lnTo>
                <a:lnTo>
                  <a:pt x="0" y="1335"/>
                </a:lnTo>
                <a:lnTo>
                  <a:pt x="38" y="1329"/>
                </a:lnTo>
                <a:lnTo>
                  <a:pt x="77" y="1321"/>
                </a:lnTo>
                <a:lnTo>
                  <a:pt x="115" y="1312"/>
                </a:lnTo>
                <a:lnTo>
                  <a:pt x="151" y="1304"/>
                </a:lnTo>
                <a:lnTo>
                  <a:pt x="151" y="1304"/>
                </a:lnTo>
                <a:lnTo>
                  <a:pt x="224" y="1282"/>
                </a:lnTo>
                <a:lnTo>
                  <a:pt x="296" y="1259"/>
                </a:lnTo>
                <a:lnTo>
                  <a:pt x="296" y="1259"/>
                </a:lnTo>
                <a:lnTo>
                  <a:pt x="364" y="1234"/>
                </a:lnTo>
                <a:lnTo>
                  <a:pt x="433" y="1207"/>
                </a:lnTo>
                <a:lnTo>
                  <a:pt x="433" y="1207"/>
                </a:lnTo>
                <a:lnTo>
                  <a:pt x="499" y="1178"/>
                </a:lnTo>
                <a:lnTo>
                  <a:pt x="499" y="1178"/>
                </a:lnTo>
                <a:lnTo>
                  <a:pt x="564" y="1146"/>
                </a:lnTo>
                <a:lnTo>
                  <a:pt x="564" y="1146"/>
                </a:lnTo>
                <a:lnTo>
                  <a:pt x="646" y="1106"/>
                </a:lnTo>
                <a:lnTo>
                  <a:pt x="646" y="1106"/>
                </a:lnTo>
                <a:lnTo>
                  <a:pt x="673" y="1134"/>
                </a:lnTo>
                <a:lnTo>
                  <a:pt x="700" y="1161"/>
                </a:lnTo>
                <a:lnTo>
                  <a:pt x="729" y="1186"/>
                </a:lnTo>
                <a:lnTo>
                  <a:pt x="757" y="1214"/>
                </a:lnTo>
                <a:lnTo>
                  <a:pt x="788" y="1239"/>
                </a:lnTo>
                <a:lnTo>
                  <a:pt x="819" y="1264"/>
                </a:lnTo>
                <a:lnTo>
                  <a:pt x="850" y="1288"/>
                </a:lnTo>
                <a:lnTo>
                  <a:pt x="883" y="1312"/>
                </a:lnTo>
                <a:lnTo>
                  <a:pt x="1837" y="0"/>
                </a:lnTo>
                <a:lnTo>
                  <a:pt x="294" y="502"/>
                </a:lnTo>
                <a:close/>
              </a:path>
            </a:pathLst>
          </a:custGeom>
          <a:solidFill>
            <a:srgbClr val="9499FE"/>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66" name="Google Shape;266;p18"/>
          <p:cNvSpPr/>
          <p:nvPr/>
        </p:nvSpPr>
        <p:spPr>
          <a:xfrm>
            <a:off x="5088720" y="3124200"/>
            <a:ext cx="1007280" cy="2280634"/>
          </a:xfrm>
          <a:custGeom>
            <a:avLst/>
            <a:gdLst/>
            <a:ahLst/>
            <a:cxnLst/>
            <a:rect l="l" t="t" r="r" b="b"/>
            <a:pathLst>
              <a:path w="954" h="2160" extrusionOk="0">
                <a:moveTo>
                  <a:pt x="954" y="0"/>
                </a:moveTo>
                <a:lnTo>
                  <a:pt x="0" y="1312"/>
                </a:lnTo>
                <a:lnTo>
                  <a:pt x="0" y="1312"/>
                </a:lnTo>
                <a:lnTo>
                  <a:pt x="33" y="1337"/>
                </a:lnTo>
                <a:lnTo>
                  <a:pt x="68" y="1359"/>
                </a:lnTo>
                <a:lnTo>
                  <a:pt x="100" y="1381"/>
                </a:lnTo>
                <a:lnTo>
                  <a:pt x="133" y="1401"/>
                </a:lnTo>
                <a:lnTo>
                  <a:pt x="168" y="1421"/>
                </a:lnTo>
                <a:lnTo>
                  <a:pt x="202" y="1440"/>
                </a:lnTo>
                <a:lnTo>
                  <a:pt x="236" y="1457"/>
                </a:lnTo>
                <a:lnTo>
                  <a:pt x="271" y="1474"/>
                </a:lnTo>
                <a:lnTo>
                  <a:pt x="271" y="1474"/>
                </a:lnTo>
                <a:lnTo>
                  <a:pt x="256" y="1565"/>
                </a:lnTo>
                <a:lnTo>
                  <a:pt x="256" y="1565"/>
                </a:lnTo>
                <a:lnTo>
                  <a:pt x="248" y="1637"/>
                </a:lnTo>
                <a:lnTo>
                  <a:pt x="248" y="1637"/>
                </a:lnTo>
                <a:lnTo>
                  <a:pt x="241" y="1708"/>
                </a:lnTo>
                <a:lnTo>
                  <a:pt x="241" y="1708"/>
                </a:lnTo>
                <a:lnTo>
                  <a:pt x="236" y="1781"/>
                </a:lnTo>
                <a:lnTo>
                  <a:pt x="233" y="1856"/>
                </a:lnTo>
                <a:lnTo>
                  <a:pt x="233" y="1856"/>
                </a:lnTo>
                <a:lnTo>
                  <a:pt x="233" y="1930"/>
                </a:lnTo>
                <a:lnTo>
                  <a:pt x="235" y="2006"/>
                </a:lnTo>
                <a:lnTo>
                  <a:pt x="235" y="2006"/>
                </a:lnTo>
                <a:lnTo>
                  <a:pt x="238" y="2044"/>
                </a:lnTo>
                <a:lnTo>
                  <a:pt x="241" y="2081"/>
                </a:lnTo>
                <a:lnTo>
                  <a:pt x="246" y="2121"/>
                </a:lnTo>
                <a:lnTo>
                  <a:pt x="252" y="2160"/>
                </a:lnTo>
                <a:lnTo>
                  <a:pt x="252" y="2160"/>
                </a:lnTo>
                <a:lnTo>
                  <a:pt x="281" y="2131"/>
                </a:lnTo>
                <a:lnTo>
                  <a:pt x="308" y="2103"/>
                </a:lnTo>
                <a:lnTo>
                  <a:pt x="332" y="2074"/>
                </a:lnTo>
                <a:lnTo>
                  <a:pt x="356" y="2046"/>
                </a:lnTo>
                <a:lnTo>
                  <a:pt x="356" y="2046"/>
                </a:lnTo>
                <a:lnTo>
                  <a:pt x="404" y="1986"/>
                </a:lnTo>
                <a:lnTo>
                  <a:pt x="446" y="1926"/>
                </a:lnTo>
                <a:lnTo>
                  <a:pt x="446" y="1926"/>
                </a:lnTo>
                <a:lnTo>
                  <a:pt x="488" y="1864"/>
                </a:lnTo>
                <a:lnTo>
                  <a:pt x="526" y="1801"/>
                </a:lnTo>
                <a:lnTo>
                  <a:pt x="526" y="1801"/>
                </a:lnTo>
                <a:lnTo>
                  <a:pt x="564" y="1740"/>
                </a:lnTo>
                <a:lnTo>
                  <a:pt x="564" y="1740"/>
                </a:lnTo>
                <a:lnTo>
                  <a:pt x="599" y="1675"/>
                </a:lnTo>
                <a:lnTo>
                  <a:pt x="599" y="1675"/>
                </a:lnTo>
                <a:lnTo>
                  <a:pt x="641" y="1594"/>
                </a:lnTo>
                <a:lnTo>
                  <a:pt x="641" y="1594"/>
                </a:lnTo>
                <a:lnTo>
                  <a:pt x="678" y="1601"/>
                </a:lnTo>
                <a:lnTo>
                  <a:pt x="717" y="1607"/>
                </a:lnTo>
                <a:lnTo>
                  <a:pt x="755" y="1611"/>
                </a:lnTo>
                <a:lnTo>
                  <a:pt x="794" y="1615"/>
                </a:lnTo>
                <a:lnTo>
                  <a:pt x="834" y="1618"/>
                </a:lnTo>
                <a:lnTo>
                  <a:pt x="874" y="1621"/>
                </a:lnTo>
                <a:lnTo>
                  <a:pt x="914" y="1623"/>
                </a:lnTo>
                <a:lnTo>
                  <a:pt x="954" y="1623"/>
                </a:lnTo>
                <a:lnTo>
                  <a:pt x="954" y="0"/>
                </a:lnTo>
                <a:close/>
              </a:path>
            </a:pathLst>
          </a:custGeom>
          <a:solidFill>
            <a:srgbClr val="9499FE"/>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67" name="Google Shape;267;p18"/>
          <p:cNvSpPr/>
          <p:nvPr/>
        </p:nvSpPr>
        <p:spPr>
          <a:xfrm>
            <a:off x="6096000" y="3124200"/>
            <a:ext cx="1007280" cy="2280634"/>
          </a:xfrm>
          <a:custGeom>
            <a:avLst/>
            <a:gdLst/>
            <a:ahLst/>
            <a:cxnLst/>
            <a:rect l="l" t="t" r="r" b="b"/>
            <a:pathLst>
              <a:path w="954" h="2160" extrusionOk="0">
                <a:moveTo>
                  <a:pt x="713" y="1708"/>
                </a:moveTo>
                <a:lnTo>
                  <a:pt x="713" y="1708"/>
                </a:lnTo>
                <a:lnTo>
                  <a:pt x="706" y="1637"/>
                </a:lnTo>
                <a:lnTo>
                  <a:pt x="706" y="1637"/>
                </a:lnTo>
                <a:lnTo>
                  <a:pt x="698" y="1564"/>
                </a:lnTo>
                <a:lnTo>
                  <a:pt x="698" y="1564"/>
                </a:lnTo>
                <a:lnTo>
                  <a:pt x="683" y="1474"/>
                </a:lnTo>
                <a:lnTo>
                  <a:pt x="683" y="1474"/>
                </a:lnTo>
                <a:lnTo>
                  <a:pt x="718" y="1457"/>
                </a:lnTo>
                <a:lnTo>
                  <a:pt x="752" y="1440"/>
                </a:lnTo>
                <a:lnTo>
                  <a:pt x="786" y="1421"/>
                </a:lnTo>
                <a:lnTo>
                  <a:pt x="821" y="1401"/>
                </a:lnTo>
                <a:lnTo>
                  <a:pt x="854" y="1381"/>
                </a:lnTo>
                <a:lnTo>
                  <a:pt x="888" y="1359"/>
                </a:lnTo>
                <a:lnTo>
                  <a:pt x="921" y="1337"/>
                </a:lnTo>
                <a:lnTo>
                  <a:pt x="954" y="1312"/>
                </a:lnTo>
                <a:lnTo>
                  <a:pt x="0" y="0"/>
                </a:lnTo>
                <a:lnTo>
                  <a:pt x="0" y="1623"/>
                </a:lnTo>
                <a:lnTo>
                  <a:pt x="0" y="1623"/>
                </a:lnTo>
                <a:lnTo>
                  <a:pt x="40" y="1623"/>
                </a:lnTo>
                <a:lnTo>
                  <a:pt x="82" y="1621"/>
                </a:lnTo>
                <a:lnTo>
                  <a:pt x="120" y="1618"/>
                </a:lnTo>
                <a:lnTo>
                  <a:pt x="160" y="1615"/>
                </a:lnTo>
                <a:lnTo>
                  <a:pt x="199" y="1611"/>
                </a:lnTo>
                <a:lnTo>
                  <a:pt x="237" y="1607"/>
                </a:lnTo>
                <a:lnTo>
                  <a:pt x="276" y="1601"/>
                </a:lnTo>
                <a:lnTo>
                  <a:pt x="313" y="1594"/>
                </a:lnTo>
                <a:lnTo>
                  <a:pt x="313" y="1594"/>
                </a:lnTo>
                <a:lnTo>
                  <a:pt x="355" y="1675"/>
                </a:lnTo>
                <a:lnTo>
                  <a:pt x="355" y="1675"/>
                </a:lnTo>
                <a:lnTo>
                  <a:pt x="390" y="1740"/>
                </a:lnTo>
                <a:lnTo>
                  <a:pt x="390" y="1740"/>
                </a:lnTo>
                <a:lnTo>
                  <a:pt x="428" y="1801"/>
                </a:lnTo>
                <a:lnTo>
                  <a:pt x="428" y="1801"/>
                </a:lnTo>
                <a:lnTo>
                  <a:pt x="466" y="1864"/>
                </a:lnTo>
                <a:lnTo>
                  <a:pt x="508" y="1926"/>
                </a:lnTo>
                <a:lnTo>
                  <a:pt x="508" y="1926"/>
                </a:lnTo>
                <a:lnTo>
                  <a:pt x="550" y="1986"/>
                </a:lnTo>
                <a:lnTo>
                  <a:pt x="598" y="2046"/>
                </a:lnTo>
                <a:lnTo>
                  <a:pt x="598" y="2046"/>
                </a:lnTo>
                <a:lnTo>
                  <a:pt x="622" y="2074"/>
                </a:lnTo>
                <a:lnTo>
                  <a:pt x="648" y="2103"/>
                </a:lnTo>
                <a:lnTo>
                  <a:pt x="673" y="2131"/>
                </a:lnTo>
                <a:lnTo>
                  <a:pt x="702" y="2160"/>
                </a:lnTo>
                <a:lnTo>
                  <a:pt x="702" y="2160"/>
                </a:lnTo>
                <a:lnTo>
                  <a:pt x="708" y="2121"/>
                </a:lnTo>
                <a:lnTo>
                  <a:pt x="713" y="2081"/>
                </a:lnTo>
                <a:lnTo>
                  <a:pt x="716" y="2044"/>
                </a:lnTo>
                <a:lnTo>
                  <a:pt x="719" y="2006"/>
                </a:lnTo>
                <a:lnTo>
                  <a:pt x="719" y="2006"/>
                </a:lnTo>
                <a:lnTo>
                  <a:pt x="722" y="1930"/>
                </a:lnTo>
                <a:lnTo>
                  <a:pt x="721" y="1856"/>
                </a:lnTo>
                <a:lnTo>
                  <a:pt x="721" y="1856"/>
                </a:lnTo>
                <a:lnTo>
                  <a:pt x="719" y="1781"/>
                </a:lnTo>
                <a:lnTo>
                  <a:pt x="713" y="1708"/>
                </a:lnTo>
                <a:lnTo>
                  <a:pt x="713" y="1708"/>
                </a:lnTo>
                <a:close/>
              </a:path>
            </a:pathLst>
          </a:custGeom>
          <a:solidFill>
            <a:srgbClr val="034EA8"/>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68" name="Google Shape;268;p18"/>
          <p:cNvSpPr/>
          <p:nvPr/>
        </p:nvSpPr>
        <p:spPr>
          <a:xfrm>
            <a:off x="6096000" y="3124200"/>
            <a:ext cx="1939595" cy="1409559"/>
          </a:xfrm>
          <a:custGeom>
            <a:avLst/>
            <a:gdLst/>
            <a:ahLst/>
            <a:cxnLst/>
            <a:rect l="l" t="t" r="r" b="b"/>
            <a:pathLst>
              <a:path w="1837" h="1335" extrusionOk="0">
                <a:moveTo>
                  <a:pt x="1760" y="1199"/>
                </a:moveTo>
                <a:lnTo>
                  <a:pt x="1760" y="1199"/>
                </a:lnTo>
                <a:lnTo>
                  <a:pt x="1719" y="1138"/>
                </a:lnTo>
                <a:lnTo>
                  <a:pt x="1674" y="1078"/>
                </a:lnTo>
                <a:lnTo>
                  <a:pt x="1674" y="1078"/>
                </a:lnTo>
                <a:lnTo>
                  <a:pt x="1629" y="1019"/>
                </a:lnTo>
                <a:lnTo>
                  <a:pt x="1581" y="963"/>
                </a:lnTo>
                <a:lnTo>
                  <a:pt x="1581" y="963"/>
                </a:lnTo>
                <a:lnTo>
                  <a:pt x="1534" y="909"/>
                </a:lnTo>
                <a:lnTo>
                  <a:pt x="1534" y="909"/>
                </a:lnTo>
                <a:lnTo>
                  <a:pt x="1484" y="856"/>
                </a:lnTo>
                <a:lnTo>
                  <a:pt x="1484" y="856"/>
                </a:lnTo>
                <a:lnTo>
                  <a:pt x="1420" y="791"/>
                </a:lnTo>
                <a:lnTo>
                  <a:pt x="1420" y="791"/>
                </a:lnTo>
                <a:lnTo>
                  <a:pt x="1438" y="756"/>
                </a:lnTo>
                <a:lnTo>
                  <a:pt x="1456" y="722"/>
                </a:lnTo>
                <a:lnTo>
                  <a:pt x="1471" y="688"/>
                </a:lnTo>
                <a:lnTo>
                  <a:pt x="1487" y="652"/>
                </a:lnTo>
                <a:lnTo>
                  <a:pt x="1503" y="615"/>
                </a:lnTo>
                <a:lnTo>
                  <a:pt x="1517" y="578"/>
                </a:lnTo>
                <a:lnTo>
                  <a:pt x="1530" y="540"/>
                </a:lnTo>
                <a:lnTo>
                  <a:pt x="1543" y="502"/>
                </a:lnTo>
                <a:lnTo>
                  <a:pt x="0" y="0"/>
                </a:lnTo>
                <a:lnTo>
                  <a:pt x="954" y="1312"/>
                </a:lnTo>
                <a:lnTo>
                  <a:pt x="954" y="1312"/>
                </a:lnTo>
                <a:lnTo>
                  <a:pt x="987" y="1288"/>
                </a:lnTo>
                <a:lnTo>
                  <a:pt x="1018" y="1264"/>
                </a:lnTo>
                <a:lnTo>
                  <a:pt x="1049" y="1239"/>
                </a:lnTo>
                <a:lnTo>
                  <a:pt x="1080" y="1214"/>
                </a:lnTo>
                <a:lnTo>
                  <a:pt x="1108" y="1186"/>
                </a:lnTo>
                <a:lnTo>
                  <a:pt x="1137" y="1161"/>
                </a:lnTo>
                <a:lnTo>
                  <a:pt x="1164" y="1134"/>
                </a:lnTo>
                <a:lnTo>
                  <a:pt x="1191" y="1106"/>
                </a:lnTo>
                <a:lnTo>
                  <a:pt x="1191" y="1106"/>
                </a:lnTo>
                <a:lnTo>
                  <a:pt x="1273" y="1146"/>
                </a:lnTo>
                <a:lnTo>
                  <a:pt x="1273" y="1146"/>
                </a:lnTo>
                <a:lnTo>
                  <a:pt x="1338" y="1178"/>
                </a:lnTo>
                <a:lnTo>
                  <a:pt x="1338" y="1178"/>
                </a:lnTo>
                <a:lnTo>
                  <a:pt x="1404" y="1207"/>
                </a:lnTo>
                <a:lnTo>
                  <a:pt x="1404" y="1207"/>
                </a:lnTo>
                <a:lnTo>
                  <a:pt x="1473" y="1234"/>
                </a:lnTo>
                <a:lnTo>
                  <a:pt x="1541" y="1259"/>
                </a:lnTo>
                <a:lnTo>
                  <a:pt x="1541" y="1259"/>
                </a:lnTo>
                <a:lnTo>
                  <a:pt x="1613" y="1282"/>
                </a:lnTo>
                <a:lnTo>
                  <a:pt x="1686" y="1304"/>
                </a:lnTo>
                <a:lnTo>
                  <a:pt x="1686" y="1304"/>
                </a:lnTo>
                <a:lnTo>
                  <a:pt x="1723" y="1312"/>
                </a:lnTo>
                <a:lnTo>
                  <a:pt x="1760" y="1321"/>
                </a:lnTo>
                <a:lnTo>
                  <a:pt x="1799" y="1329"/>
                </a:lnTo>
                <a:lnTo>
                  <a:pt x="1837" y="1335"/>
                </a:lnTo>
                <a:lnTo>
                  <a:pt x="1837" y="1335"/>
                </a:lnTo>
                <a:lnTo>
                  <a:pt x="1820" y="1299"/>
                </a:lnTo>
                <a:lnTo>
                  <a:pt x="1800" y="1265"/>
                </a:lnTo>
                <a:lnTo>
                  <a:pt x="1782" y="1232"/>
                </a:lnTo>
                <a:lnTo>
                  <a:pt x="1760" y="1199"/>
                </a:lnTo>
                <a:lnTo>
                  <a:pt x="1760" y="1199"/>
                </a:lnTo>
                <a:close/>
              </a:path>
            </a:pathLst>
          </a:custGeom>
          <a:solidFill>
            <a:srgbClr val="034EA8"/>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69" name="Google Shape;269;p18"/>
          <p:cNvSpPr/>
          <p:nvPr/>
        </p:nvSpPr>
        <p:spPr>
          <a:xfrm>
            <a:off x="6096000" y="2596275"/>
            <a:ext cx="2398889" cy="1057961"/>
          </a:xfrm>
          <a:custGeom>
            <a:avLst/>
            <a:gdLst/>
            <a:ahLst/>
            <a:cxnLst/>
            <a:rect l="l" t="t" r="r" b="b"/>
            <a:pathLst>
              <a:path w="2272" h="1002" extrusionOk="0">
                <a:moveTo>
                  <a:pt x="2129" y="437"/>
                </a:moveTo>
                <a:lnTo>
                  <a:pt x="2129" y="437"/>
                </a:lnTo>
                <a:lnTo>
                  <a:pt x="2059" y="411"/>
                </a:lnTo>
                <a:lnTo>
                  <a:pt x="1987" y="388"/>
                </a:lnTo>
                <a:lnTo>
                  <a:pt x="1987" y="388"/>
                </a:lnTo>
                <a:lnTo>
                  <a:pt x="1917" y="367"/>
                </a:lnTo>
                <a:lnTo>
                  <a:pt x="1846" y="350"/>
                </a:lnTo>
                <a:lnTo>
                  <a:pt x="1846" y="350"/>
                </a:lnTo>
                <a:lnTo>
                  <a:pt x="1774" y="334"/>
                </a:lnTo>
                <a:lnTo>
                  <a:pt x="1774" y="334"/>
                </a:lnTo>
                <a:lnTo>
                  <a:pt x="1704" y="320"/>
                </a:lnTo>
                <a:lnTo>
                  <a:pt x="1704" y="320"/>
                </a:lnTo>
                <a:lnTo>
                  <a:pt x="1613" y="306"/>
                </a:lnTo>
                <a:lnTo>
                  <a:pt x="1613" y="306"/>
                </a:lnTo>
                <a:lnTo>
                  <a:pt x="1609" y="267"/>
                </a:lnTo>
                <a:lnTo>
                  <a:pt x="1601" y="230"/>
                </a:lnTo>
                <a:lnTo>
                  <a:pt x="1594" y="191"/>
                </a:lnTo>
                <a:lnTo>
                  <a:pt x="1586" y="153"/>
                </a:lnTo>
                <a:lnTo>
                  <a:pt x="1577" y="115"/>
                </a:lnTo>
                <a:lnTo>
                  <a:pt x="1567" y="77"/>
                </a:lnTo>
                <a:lnTo>
                  <a:pt x="1556" y="38"/>
                </a:lnTo>
                <a:lnTo>
                  <a:pt x="1543" y="0"/>
                </a:lnTo>
                <a:lnTo>
                  <a:pt x="0" y="500"/>
                </a:lnTo>
                <a:lnTo>
                  <a:pt x="1543" y="1002"/>
                </a:lnTo>
                <a:lnTo>
                  <a:pt x="1543" y="1002"/>
                </a:lnTo>
                <a:lnTo>
                  <a:pt x="1556" y="963"/>
                </a:lnTo>
                <a:lnTo>
                  <a:pt x="1567" y="925"/>
                </a:lnTo>
                <a:lnTo>
                  <a:pt x="1577" y="886"/>
                </a:lnTo>
                <a:lnTo>
                  <a:pt x="1586" y="847"/>
                </a:lnTo>
                <a:lnTo>
                  <a:pt x="1594" y="809"/>
                </a:lnTo>
                <a:lnTo>
                  <a:pt x="1601" y="772"/>
                </a:lnTo>
                <a:lnTo>
                  <a:pt x="1609" y="733"/>
                </a:lnTo>
                <a:lnTo>
                  <a:pt x="1613" y="696"/>
                </a:lnTo>
                <a:lnTo>
                  <a:pt x="1613" y="696"/>
                </a:lnTo>
                <a:lnTo>
                  <a:pt x="1704" y="680"/>
                </a:lnTo>
                <a:lnTo>
                  <a:pt x="1704" y="680"/>
                </a:lnTo>
                <a:lnTo>
                  <a:pt x="1774" y="667"/>
                </a:lnTo>
                <a:lnTo>
                  <a:pt x="1774" y="667"/>
                </a:lnTo>
                <a:lnTo>
                  <a:pt x="1846" y="652"/>
                </a:lnTo>
                <a:lnTo>
                  <a:pt x="1846" y="652"/>
                </a:lnTo>
                <a:lnTo>
                  <a:pt x="1917" y="633"/>
                </a:lnTo>
                <a:lnTo>
                  <a:pt x="1987" y="613"/>
                </a:lnTo>
                <a:lnTo>
                  <a:pt x="1987" y="613"/>
                </a:lnTo>
                <a:lnTo>
                  <a:pt x="2059" y="590"/>
                </a:lnTo>
                <a:lnTo>
                  <a:pt x="2129" y="564"/>
                </a:lnTo>
                <a:lnTo>
                  <a:pt x="2129" y="564"/>
                </a:lnTo>
                <a:lnTo>
                  <a:pt x="2165" y="550"/>
                </a:lnTo>
                <a:lnTo>
                  <a:pt x="2201" y="534"/>
                </a:lnTo>
                <a:lnTo>
                  <a:pt x="2236" y="519"/>
                </a:lnTo>
                <a:lnTo>
                  <a:pt x="2272" y="500"/>
                </a:lnTo>
                <a:lnTo>
                  <a:pt x="2272" y="500"/>
                </a:lnTo>
                <a:lnTo>
                  <a:pt x="2236" y="483"/>
                </a:lnTo>
                <a:lnTo>
                  <a:pt x="2201" y="466"/>
                </a:lnTo>
                <a:lnTo>
                  <a:pt x="2165" y="450"/>
                </a:lnTo>
                <a:lnTo>
                  <a:pt x="2129" y="437"/>
                </a:lnTo>
                <a:lnTo>
                  <a:pt x="2129" y="437"/>
                </a:lnTo>
                <a:close/>
              </a:path>
            </a:pathLst>
          </a:custGeom>
          <a:solidFill>
            <a:srgbClr val="BFBFBF"/>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70" name="Google Shape;270;p18"/>
          <p:cNvSpPr/>
          <p:nvPr/>
        </p:nvSpPr>
        <p:spPr>
          <a:xfrm>
            <a:off x="6096000" y="1714642"/>
            <a:ext cx="1939595" cy="1409559"/>
          </a:xfrm>
          <a:custGeom>
            <a:avLst/>
            <a:gdLst/>
            <a:ahLst/>
            <a:cxnLst/>
            <a:rect l="l" t="t" r="r" b="b"/>
            <a:pathLst>
              <a:path w="1837" h="1335" extrusionOk="0">
                <a:moveTo>
                  <a:pt x="1686" y="33"/>
                </a:moveTo>
                <a:lnTo>
                  <a:pt x="1686" y="33"/>
                </a:lnTo>
                <a:lnTo>
                  <a:pt x="1613" y="53"/>
                </a:lnTo>
                <a:lnTo>
                  <a:pt x="1541" y="77"/>
                </a:lnTo>
                <a:lnTo>
                  <a:pt x="1541" y="77"/>
                </a:lnTo>
                <a:lnTo>
                  <a:pt x="1473" y="101"/>
                </a:lnTo>
                <a:lnTo>
                  <a:pt x="1404" y="128"/>
                </a:lnTo>
                <a:lnTo>
                  <a:pt x="1404" y="128"/>
                </a:lnTo>
                <a:lnTo>
                  <a:pt x="1338" y="159"/>
                </a:lnTo>
                <a:lnTo>
                  <a:pt x="1338" y="159"/>
                </a:lnTo>
                <a:lnTo>
                  <a:pt x="1273" y="189"/>
                </a:lnTo>
                <a:lnTo>
                  <a:pt x="1273" y="189"/>
                </a:lnTo>
                <a:lnTo>
                  <a:pt x="1191" y="230"/>
                </a:lnTo>
                <a:lnTo>
                  <a:pt x="1191" y="230"/>
                </a:lnTo>
                <a:lnTo>
                  <a:pt x="1164" y="201"/>
                </a:lnTo>
                <a:lnTo>
                  <a:pt x="1137" y="176"/>
                </a:lnTo>
                <a:lnTo>
                  <a:pt x="1108" y="149"/>
                </a:lnTo>
                <a:lnTo>
                  <a:pt x="1080" y="123"/>
                </a:lnTo>
                <a:lnTo>
                  <a:pt x="1049" y="97"/>
                </a:lnTo>
                <a:lnTo>
                  <a:pt x="1018" y="71"/>
                </a:lnTo>
                <a:lnTo>
                  <a:pt x="987" y="47"/>
                </a:lnTo>
                <a:lnTo>
                  <a:pt x="954" y="23"/>
                </a:lnTo>
                <a:lnTo>
                  <a:pt x="0" y="1335"/>
                </a:lnTo>
                <a:lnTo>
                  <a:pt x="1543" y="835"/>
                </a:lnTo>
                <a:lnTo>
                  <a:pt x="1543" y="835"/>
                </a:lnTo>
                <a:lnTo>
                  <a:pt x="1530" y="796"/>
                </a:lnTo>
                <a:lnTo>
                  <a:pt x="1517" y="757"/>
                </a:lnTo>
                <a:lnTo>
                  <a:pt x="1503" y="720"/>
                </a:lnTo>
                <a:lnTo>
                  <a:pt x="1487" y="685"/>
                </a:lnTo>
                <a:lnTo>
                  <a:pt x="1471" y="649"/>
                </a:lnTo>
                <a:lnTo>
                  <a:pt x="1456" y="613"/>
                </a:lnTo>
                <a:lnTo>
                  <a:pt x="1438" y="579"/>
                </a:lnTo>
                <a:lnTo>
                  <a:pt x="1420" y="544"/>
                </a:lnTo>
                <a:lnTo>
                  <a:pt x="1420" y="544"/>
                </a:lnTo>
                <a:lnTo>
                  <a:pt x="1484" y="480"/>
                </a:lnTo>
                <a:lnTo>
                  <a:pt x="1484" y="480"/>
                </a:lnTo>
                <a:lnTo>
                  <a:pt x="1534" y="427"/>
                </a:lnTo>
                <a:lnTo>
                  <a:pt x="1534" y="427"/>
                </a:lnTo>
                <a:lnTo>
                  <a:pt x="1581" y="373"/>
                </a:lnTo>
                <a:lnTo>
                  <a:pt x="1581" y="373"/>
                </a:lnTo>
                <a:lnTo>
                  <a:pt x="1629" y="316"/>
                </a:lnTo>
                <a:lnTo>
                  <a:pt x="1674" y="259"/>
                </a:lnTo>
                <a:lnTo>
                  <a:pt x="1674" y="259"/>
                </a:lnTo>
                <a:lnTo>
                  <a:pt x="1719" y="199"/>
                </a:lnTo>
                <a:lnTo>
                  <a:pt x="1760" y="136"/>
                </a:lnTo>
                <a:lnTo>
                  <a:pt x="1760" y="136"/>
                </a:lnTo>
                <a:lnTo>
                  <a:pt x="1782" y="103"/>
                </a:lnTo>
                <a:lnTo>
                  <a:pt x="1800" y="70"/>
                </a:lnTo>
                <a:lnTo>
                  <a:pt x="1820" y="36"/>
                </a:lnTo>
                <a:lnTo>
                  <a:pt x="1837" y="0"/>
                </a:lnTo>
                <a:lnTo>
                  <a:pt x="1837" y="0"/>
                </a:lnTo>
                <a:lnTo>
                  <a:pt x="1799" y="7"/>
                </a:lnTo>
                <a:lnTo>
                  <a:pt x="1760" y="14"/>
                </a:lnTo>
                <a:lnTo>
                  <a:pt x="1723" y="23"/>
                </a:lnTo>
                <a:lnTo>
                  <a:pt x="1686" y="33"/>
                </a:lnTo>
                <a:lnTo>
                  <a:pt x="1686" y="33"/>
                </a:lnTo>
                <a:close/>
              </a:path>
            </a:pathLst>
          </a:custGeom>
          <a:solidFill>
            <a:srgbClr val="BFBFBF"/>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sp>
        <p:nvSpPr>
          <p:cNvPr id="271" name="Google Shape;271;p18"/>
          <p:cNvSpPr/>
          <p:nvPr/>
        </p:nvSpPr>
        <p:spPr>
          <a:xfrm>
            <a:off x="6096000" y="843566"/>
            <a:ext cx="1007280" cy="2280634"/>
          </a:xfrm>
          <a:custGeom>
            <a:avLst/>
            <a:gdLst/>
            <a:ahLst/>
            <a:cxnLst/>
            <a:rect l="l" t="t" r="r" b="b"/>
            <a:pathLst>
              <a:path w="954" h="2160" extrusionOk="0">
                <a:moveTo>
                  <a:pt x="683" y="686"/>
                </a:moveTo>
                <a:lnTo>
                  <a:pt x="683" y="686"/>
                </a:lnTo>
                <a:lnTo>
                  <a:pt x="698" y="596"/>
                </a:lnTo>
                <a:lnTo>
                  <a:pt x="698" y="596"/>
                </a:lnTo>
                <a:lnTo>
                  <a:pt x="706" y="525"/>
                </a:lnTo>
                <a:lnTo>
                  <a:pt x="706" y="525"/>
                </a:lnTo>
                <a:lnTo>
                  <a:pt x="713" y="452"/>
                </a:lnTo>
                <a:lnTo>
                  <a:pt x="713" y="452"/>
                </a:lnTo>
                <a:lnTo>
                  <a:pt x="719" y="379"/>
                </a:lnTo>
                <a:lnTo>
                  <a:pt x="721" y="306"/>
                </a:lnTo>
                <a:lnTo>
                  <a:pt x="721" y="306"/>
                </a:lnTo>
                <a:lnTo>
                  <a:pt x="722" y="230"/>
                </a:lnTo>
                <a:lnTo>
                  <a:pt x="719" y="156"/>
                </a:lnTo>
                <a:lnTo>
                  <a:pt x="719" y="156"/>
                </a:lnTo>
                <a:lnTo>
                  <a:pt x="716" y="117"/>
                </a:lnTo>
                <a:lnTo>
                  <a:pt x="713" y="79"/>
                </a:lnTo>
                <a:lnTo>
                  <a:pt x="708" y="40"/>
                </a:lnTo>
                <a:lnTo>
                  <a:pt x="702" y="0"/>
                </a:lnTo>
                <a:lnTo>
                  <a:pt x="702" y="0"/>
                </a:lnTo>
                <a:lnTo>
                  <a:pt x="673" y="29"/>
                </a:lnTo>
                <a:lnTo>
                  <a:pt x="648" y="57"/>
                </a:lnTo>
                <a:lnTo>
                  <a:pt x="622" y="86"/>
                </a:lnTo>
                <a:lnTo>
                  <a:pt x="598" y="116"/>
                </a:lnTo>
                <a:lnTo>
                  <a:pt x="598" y="116"/>
                </a:lnTo>
                <a:lnTo>
                  <a:pt x="550" y="176"/>
                </a:lnTo>
                <a:lnTo>
                  <a:pt x="508" y="236"/>
                </a:lnTo>
                <a:lnTo>
                  <a:pt x="508" y="236"/>
                </a:lnTo>
                <a:lnTo>
                  <a:pt x="466" y="297"/>
                </a:lnTo>
                <a:lnTo>
                  <a:pt x="428" y="359"/>
                </a:lnTo>
                <a:lnTo>
                  <a:pt x="428" y="359"/>
                </a:lnTo>
                <a:lnTo>
                  <a:pt x="390" y="422"/>
                </a:lnTo>
                <a:lnTo>
                  <a:pt x="390" y="422"/>
                </a:lnTo>
                <a:lnTo>
                  <a:pt x="355" y="485"/>
                </a:lnTo>
                <a:lnTo>
                  <a:pt x="355" y="485"/>
                </a:lnTo>
                <a:lnTo>
                  <a:pt x="313" y="566"/>
                </a:lnTo>
                <a:lnTo>
                  <a:pt x="313" y="566"/>
                </a:lnTo>
                <a:lnTo>
                  <a:pt x="276" y="559"/>
                </a:lnTo>
                <a:lnTo>
                  <a:pt x="237" y="553"/>
                </a:lnTo>
                <a:lnTo>
                  <a:pt x="199" y="549"/>
                </a:lnTo>
                <a:lnTo>
                  <a:pt x="160" y="545"/>
                </a:lnTo>
                <a:lnTo>
                  <a:pt x="120" y="542"/>
                </a:lnTo>
                <a:lnTo>
                  <a:pt x="82" y="540"/>
                </a:lnTo>
                <a:lnTo>
                  <a:pt x="40" y="539"/>
                </a:lnTo>
                <a:lnTo>
                  <a:pt x="0" y="537"/>
                </a:lnTo>
                <a:lnTo>
                  <a:pt x="0" y="2160"/>
                </a:lnTo>
                <a:lnTo>
                  <a:pt x="954" y="848"/>
                </a:lnTo>
                <a:lnTo>
                  <a:pt x="954" y="848"/>
                </a:lnTo>
                <a:lnTo>
                  <a:pt x="921" y="825"/>
                </a:lnTo>
                <a:lnTo>
                  <a:pt x="888" y="802"/>
                </a:lnTo>
                <a:lnTo>
                  <a:pt x="854" y="781"/>
                </a:lnTo>
                <a:lnTo>
                  <a:pt x="821" y="759"/>
                </a:lnTo>
                <a:lnTo>
                  <a:pt x="786" y="740"/>
                </a:lnTo>
                <a:lnTo>
                  <a:pt x="752" y="722"/>
                </a:lnTo>
                <a:lnTo>
                  <a:pt x="718" y="703"/>
                </a:lnTo>
                <a:lnTo>
                  <a:pt x="683" y="686"/>
                </a:lnTo>
                <a:lnTo>
                  <a:pt x="683" y="686"/>
                </a:lnTo>
                <a:close/>
              </a:path>
            </a:pathLst>
          </a:custGeom>
          <a:solidFill>
            <a:srgbClr val="FFF200"/>
          </a:solidFill>
          <a:ln w="28575" cap="flat" cmpd="sng">
            <a:solidFill>
              <a:srgbClr val="FFFEFB"/>
            </a:solidFill>
            <a:prstDash val="solid"/>
            <a:miter lim="800000"/>
            <a:headEnd type="none" w="sm" len="sm"/>
            <a:tailEnd type="none" w="sm" len="sm"/>
          </a:ln>
        </p:spPr>
        <p:txBody>
          <a:bodyPr spcFirstLastPara="1" wrap="square" lIns="18275" tIns="18275" rIns="18275" bIns="18275" anchor="ctr" anchorCtr="1">
            <a:noAutofit/>
          </a:bodyPr>
          <a:lstStyle/>
          <a:p>
            <a:pPr marL="0" marR="0" lvl="0" indent="0" algn="ctr" rtl="0">
              <a:lnSpc>
                <a:spcPct val="85000"/>
              </a:lnSpc>
              <a:spcBef>
                <a:spcPts val="0"/>
              </a:spcBef>
              <a:spcAft>
                <a:spcPts val="0"/>
              </a:spcAft>
              <a:buNone/>
            </a:pPr>
            <a:endParaRPr sz="1600">
              <a:solidFill>
                <a:srgbClr val="FFFFFF"/>
              </a:solidFill>
              <a:latin typeface="Arial Narrow"/>
              <a:ea typeface="Arial Narrow"/>
              <a:cs typeface="Arial Narrow"/>
              <a:sym typeface="Arial Narrow"/>
            </a:endParaRPr>
          </a:p>
        </p:txBody>
      </p:sp>
      <p:cxnSp>
        <p:nvCxnSpPr>
          <p:cNvPr id="272" name="Google Shape;272;p18"/>
          <p:cNvCxnSpPr/>
          <p:nvPr/>
        </p:nvCxnSpPr>
        <p:spPr>
          <a:xfrm>
            <a:off x="6095787" y="3124589"/>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cxnSp>
        <p:nvCxnSpPr>
          <p:cNvPr id="273" name="Google Shape;273;p18"/>
          <p:cNvCxnSpPr/>
          <p:nvPr/>
        </p:nvCxnSpPr>
        <p:spPr>
          <a:xfrm>
            <a:off x="6096403" y="3125097"/>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cxnSp>
        <p:nvCxnSpPr>
          <p:cNvPr id="274" name="Google Shape;274;p18"/>
          <p:cNvCxnSpPr/>
          <p:nvPr/>
        </p:nvCxnSpPr>
        <p:spPr>
          <a:xfrm>
            <a:off x="6095880" y="3124705"/>
            <a:ext cx="1056" cy="1056"/>
          </a:xfrm>
          <a:prstGeom prst="straightConnector1">
            <a:avLst/>
          </a:prstGeom>
          <a:gradFill>
            <a:gsLst>
              <a:gs pos="0">
                <a:srgbClr val="A33537"/>
              </a:gs>
              <a:gs pos="100000">
                <a:srgbClr val="8F2527"/>
              </a:gs>
            </a:gsLst>
            <a:lin ang="5400000" scaled="0"/>
          </a:gradFill>
          <a:ln w="28575" cap="flat" cmpd="sng">
            <a:solidFill>
              <a:srgbClr val="FFFEFB"/>
            </a:solidFill>
            <a:prstDash val="solid"/>
            <a:miter lim="800000"/>
            <a:headEnd type="none" w="sm" len="sm"/>
            <a:tailEnd type="none" w="sm" len="sm"/>
          </a:ln>
        </p:spPr>
      </p:cxnSp>
      <p:sp>
        <p:nvSpPr>
          <p:cNvPr id="275" name="Google Shape;275;p18"/>
          <p:cNvSpPr txBox="1">
            <a:spLocks noGrp="1"/>
          </p:cNvSpPr>
          <p:nvPr>
            <p:ph type="body" idx="1"/>
          </p:nvPr>
        </p:nvSpPr>
        <p:spPr>
          <a:xfrm>
            <a:off x="8458200" y="2819400"/>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6" name="Google Shape;276;p18"/>
          <p:cNvSpPr txBox="1">
            <a:spLocks noGrp="1"/>
          </p:cNvSpPr>
          <p:nvPr>
            <p:ph type="body" idx="2"/>
          </p:nvPr>
        </p:nvSpPr>
        <p:spPr>
          <a:xfrm>
            <a:off x="8458376" y="3162837"/>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7" name="Google Shape;277;p18"/>
          <p:cNvSpPr txBox="1">
            <a:spLocks noGrp="1"/>
          </p:cNvSpPr>
          <p:nvPr>
            <p:ph type="body" idx="3"/>
          </p:nvPr>
        </p:nvSpPr>
        <p:spPr>
          <a:xfrm>
            <a:off x="8077200" y="1371600"/>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18"/>
          <p:cNvSpPr txBox="1">
            <a:spLocks noGrp="1"/>
          </p:cNvSpPr>
          <p:nvPr>
            <p:ph type="body" idx="4"/>
          </p:nvPr>
        </p:nvSpPr>
        <p:spPr>
          <a:xfrm>
            <a:off x="8077376" y="1715037"/>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9" name="Google Shape;279;p18"/>
          <p:cNvSpPr txBox="1">
            <a:spLocks noGrp="1"/>
          </p:cNvSpPr>
          <p:nvPr>
            <p:ph type="body" idx="5"/>
          </p:nvPr>
        </p:nvSpPr>
        <p:spPr>
          <a:xfrm>
            <a:off x="8153048" y="4231464"/>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18"/>
          <p:cNvSpPr txBox="1">
            <a:spLocks noGrp="1"/>
          </p:cNvSpPr>
          <p:nvPr>
            <p:ph type="body" idx="6"/>
          </p:nvPr>
        </p:nvSpPr>
        <p:spPr>
          <a:xfrm>
            <a:off x="8153224" y="4574901"/>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18"/>
          <p:cNvSpPr txBox="1">
            <a:spLocks noGrp="1"/>
          </p:cNvSpPr>
          <p:nvPr>
            <p:ph type="body" idx="7"/>
          </p:nvPr>
        </p:nvSpPr>
        <p:spPr>
          <a:xfrm>
            <a:off x="6629400" y="53556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18"/>
          <p:cNvSpPr txBox="1">
            <a:spLocks noGrp="1"/>
          </p:cNvSpPr>
          <p:nvPr>
            <p:ph type="body" idx="8"/>
          </p:nvPr>
        </p:nvSpPr>
        <p:spPr>
          <a:xfrm>
            <a:off x="6629576" y="56991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3" name="Google Shape;283;p18"/>
          <p:cNvSpPr txBox="1">
            <a:spLocks noGrp="1"/>
          </p:cNvSpPr>
          <p:nvPr>
            <p:ph type="body" idx="9"/>
          </p:nvPr>
        </p:nvSpPr>
        <p:spPr>
          <a:xfrm>
            <a:off x="3276600" y="53556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4" name="Google Shape;284;p18"/>
          <p:cNvSpPr txBox="1">
            <a:spLocks noGrp="1"/>
          </p:cNvSpPr>
          <p:nvPr>
            <p:ph type="body" idx="13"/>
          </p:nvPr>
        </p:nvSpPr>
        <p:spPr>
          <a:xfrm>
            <a:off x="3276776" y="56991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5" name="Google Shape;285;p18"/>
          <p:cNvSpPr txBox="1">
            <a:spLocks noGrp="1"/>
          </p:cNvSpPr>
          <p:nvPr>
            <p:ph type="body" idx="14"/>
          </p:nvPr>
        </p:nvSpPr>
        <p:spPr>
          <a:xfrm>
            <a:off x="1752600" y="4267200"/>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6" name="Google Shape;286;p18"/>
          <p:cNvSpPr txBox="1">
            <a:spLocks noGrp="1"/>
          </p:cNvSpPr>
          <p:nvPr>
            <p:ph type="body" idx="15"/>
          </p:nvPr>
        </p:nvSpPr>
        <p:spPr>
          <a:xfrm>
            <a:off x="1752776" y="4610637"/>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7" name="Google Shape;287;p18"/>
          <p:cNvSpPr txBox="1">
            <a:spLocks noGrp="1"/>
          </p:cNvSpPr>
          <p:nvPr>
            <p:ph type="body" idx="16"/>
          </p:nvPr>
        </p:nvSpPr>
        <p:spPr>
          <a:xfrm>
            <a:off x="1295400" y="2819400"/>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18"/>
          <p:cNvSpPr txBox="1">
            <a:spLocks noGrp="1"/>
          </p:cNvSpPr>
          <p:nvPr>
            <p:ph type="body" idx="17"/>
          </p:nvPr>
        </p:nvSpPr>
        <p:spPr>
          <a:xfrm>
            <a:off x="1295576" y="3162837"/>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18"/>
          <p:cNvSpPr txBox="1">
            <a:spLocks noGrp="1"/>
          </p:cNvSpPr>
          <p:nvPr>
            <p:ph type="body" idx="18"/>
          </p:nvPr>
        </p:nvSpPr>
        <p:spPr>
          <a:xfrm>
            <a:off x="1676400" y="13932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18"/>
          <p:cNvSpPr txBox="1">
            <a:spLocks noGrp="1"/>
          </p:cNvSpPr>
          <p:nvPr>
            <p:ph type="body" idx="19"/>
          </p:nvPr>
        </p:nvSpPr>
        <p:spPr>
          <a:xfrm>
            <a:off x="1676576" y="17367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1" name="Google Shape;291;p18"/>
          <p:cNvSpPr txBox="1">
            <a:spLocks noGrp="1"/>
          </p:cNvSpPr>
          <p:nvPr>
            <p:ph type="body" idx="20"/>
          </p:nvPr>
        </p:nvSpPr>
        <p:spPr>
          <a:xfrm>
            <a:off x="6629400" y="3264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2" name="Google Shape;292;p18"/>
          <p:cNvSpPr txBox="1">
            <a:spLocks noGrp="1"/>
          </p:cNvSpPr>
          <p:nvPr>
            <p:ph type="body" idx="21"/>
          </p:nvPr>
        </p:nvSpPr>
        <p:spPr>
          <a:xfrm>
            <a:off x="6629576" y="6699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3" name="Google Shape;293;p18"/>
          <p:cNvSpPr txBox="1">
            <a:spLocks noGrp="1"/>
          </p:cNvSpPr>
          <p:nvPr>
            <p:ph type="body" idx="22"/>
          </p:nvPr>
        </p:nvSpPr>
        <p:spPr>
          <a:xfrm>
            <a:off x="3276600" y="326488"/>
            <a:ext cx="2362376" cy="3206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2400"/>
              <a:buNone/>
              <a:defRPr sz="2400">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4" name="Google Shape;294;p18"/>
          <p:cNvSpPr txBox="1">
            <a:spLocks noGrp="1"/>
          </p:cNvSpPr>
          <p:nvPr>
            <p:ph type="body" idx="23"/>
          </p:nvPr>
        </p:nvSpPr>
        <p:spPr>
          <a:xfrm>
            <a:off x="3276776" y="669925"/>
            <a:ext cx="2362376" cy="244475"/>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SzPts val="1600"/>
              <a:buNone/>
              <a:defRPr sz="1600">
                <a:solidFill>
                  <a:srgbClr val="7F7F7F"/>
                </a:solidFill>
                <a:latin typeface="Arial"/>
                <a:ea typeface="Arial"/>
                <a:cs typeface="Arial"/>
                <a:sym typeface="Arial"/>
              </a:defRPr>
            </a:lvl1pPr>
            <a:lvl2pPr marL="914400" lvl="1" indent="-228600" algn="ctr">
              <a:lnSpc>
                <a:spcPct val="90000"/>
              </a:lnSpc>
              <a:spcBef>
                <a:spcPts val="500"/>
              </a:spcBef>
              <a:spcAft>
                <a:spcPts val="0"/>
              </a:spcAft>
              <a:buSzPts val="2800"/>
              <a:buNone/>
              <a:defRPr/>
            </a:lvl2pPr>
            <a:lvl3pPr marL="1371600" lvl="2" indent="-228600" algn="ctr">
              <a:lnSpc>
                <a:spcPct val="90000"/>
              </a:lnSpc>
              <a:spcBef>
                <a:spcPts val="500"/>
              </a:spcBef>
              <a:spcAft>
                <a:spcPts val="0"/>
              </a:spcAft>
              <a:buSzPts val="2400"/>
              <a:buNone/>
              <a:defRPr/>
            </a:lvl3pPr>
            <a:lvl4pPr marL="1828800" lvl="3" indent="-228600" algn="ctr">
              <a:lnSpc>
                <a:spcPct val="90000"/>
              </a:lnSpc>
              <a:spcBef>
                <a:spcPts val="500"/>
              </a:spcBef>
              <a:spcAft>
                <a:spcPts val="0"/>
              </a:spcAft>
              <a:buSzPts val="2000"/>
              <a:buNone/>
              <a:defRPr/>
            </a:lvl4pPr>
            <a:lvl5pPr marL="2286000" lvl="4" indent="-228600" algn="ctr">
              <a:lnSpc>
                <a:spcPct val="90000"/>
              </a:lnSpc>
              <a:spcBef>
                <a:spcPts val="500"/>
              </a:spcBef>
              <a:spcAft>
                <a:spcPts val="0"/>
              </a:spcAft>
              <a:buSzPts val="20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18"/>
          <p:cNvSpPr txBox="1">
            <a:spLocks noGrp="1"/>
          </p:cNvSpPr>
          <p:nvPr>
            <p:ph type="title"/>
          </p:nvPr>
        </p:nvSpPr>
        <p:spPr>
          <a:xfrm>
            <a:off x="139964" y="173889"/>
            <a:ext cx="2819224" cy="964511"/>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034EA8"/>
              </a:buClr>
              <a:buSzPts val="4000"/>
              <a:buFont typeface="Aria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7_Benutzerdefiniertes Layout">
  <p:cSld name="7_Benutzerdefiniertes Layout">
    <p:spTree>
      <p:nvGrpSpPr>
        <p:cNvPr id="1" name="Shape 296"/>
        <p:cNvGrpSpPr/>
        <p:nvPr/>
      </p:nvGrpSpPr>
      <p:grpSpPr>
        <a:xfrm>
          <a:off x="0" y="0"/>
          <a:ext cx="0" cy="0"/>
          <a:chOff x="0" y="0"/>
          <a:chExt cx="0" cy="0"/>
        </a:xfrm>
      </p:grpSpPr>
      <p:sp>
        <p:nvSpPr>
          <p:cNvPr id="297" name="Google Shape;297;p19"/>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8" name="Google Shape;29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E7881A5D-2A66-4C41-BFA3-03D707FBFD66}" type="datetime1">
              <a:rPr lang="en-GB" smtClean="0"/>
              <a:t>24/05/2022</a:t>
            </a:fld>
            <a:endParaRPr/>
          </a:p>
        </p:txBody>
      </p:sp>
      <p:sp>
        <p:nvSpPr>
          <p:cNvPr id="299" name="Google Shape;29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300" name="Google Shape;300;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301" name="Google Shape;301;p19"/>
          <p:cNvPicPr preferRelativeResize="0"/>
          <p:nvPr/>
        </p:nvPicPr>
        <p:blipFill rotWithShape="1">
          <a:blip r:embed="rId2">
            <a:alphaModFix/>
          </a:blip>
          <a:srcRect/>
          <a:stretch/>
        </p:blipFill>
        <p:spPr>
          <a:xfrm>
            <a:off x="2032000" y="2241176"/>
            <a:ext cx="8128000" cy="3897157"/>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8_Benutzerdefiniertes Layout">
  <p:cSld name="8_Benutzerdefiniertes Layout">
    <p:spTree>
      <p:nvGrpSpPr>
        <p:cNvPr id="1" name="Shape 302"/>
        <p:cNvGrpSpPr/>
        <p:nvPr/>
      </p:nvGrpSpPr>
      <p:grpSpPr>
        <a:xfrm>
          <a:off x="0" y="0"/>
          <a:ext cx="0" cy="0"/>
          <a:chOff x="0" y="0"/>
          <a:chExt cx="0" cy="0"/>
        </a:xfrm>
      </p:grpSpPr>
      <p:sp>
        <p:nvSpPr>
          <p:cNvPr id="303" name="Google Shape;303;p20"/>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4" name="Google Shape;304;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12E4C1C3-71C2-4518-BCA3-F54849982CB7}" type="datetime1">
              <a:rPr lang="en-GB" smtClean="0"/>
              <a:t>24/05/2022</a:t>
            </a:fld>
            <a:endParaRPr/>
          </a:p>
        </p:txBody>
      </p:sp>
      <p:sp>
        <p:nvSpPr>
          <p:cNvPr id="305" name="Google Shape;30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306" name="Google Shape;306;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307" name="Google Shape;307;p20"/>
          <p:cNvPicPr preferRelativeResize="0"/>
          <p:nvPr/>
        </p:nvPicPr>
        <p:blipFill rotWithShape="1">
          <a:blip r:embed="rId2">
            <a:alphaModFix/>
          </a:blip>
          <a:srcRect/>
          <a:stretch/>
        </p:blipFill>
        <p:spPr>
          <a:xfrm>
            <a:off x="2032000" y="2043953"/>
            <a:ext cx="8128000" cy="409438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p:cSld name="Titelfolie">
    <p:spTree>
      <p:nvGrpSpPr>
        <p:cNvPr id="1" name="Shape 22"/>
        <p:cNvGrpSpPr/>
        <p:nvPr/>
      </p:nvGrpSpPr>
      <p:grpSpPr>
        <a:xfrm>
          <a:off x="0" y="0"/>
          <a:ext cx="0" cy="0"/>
          <a:chOff x="0" y="0"/>
          <a:chExt cx="0" cy="0"/>
        </a:xfrm>
      </p:grpSpPr>
      <p:pic>
        <p:nvPicPr>
          <p:cNvPr id="23" name="Google Shape;23;p3"/>
          <p:cNvPicPr preferRelativeResize="0"/>
          <p:nvPr/>
        </p:nvPicPr>
        <p:blipFill rotWithShape="1">
          <a:blip r:embed="rId2">
            <a:alphaModFix/>
          </a:blip>
          <a:srcRect/>
          <a:stretch/>
        </p:blipFill>
        <p:spPr>
          <a:xfrm>
            <a:off x="0" y="0"/>
            <a:ext cx="6794205" cy="5228352"/>
          </a:xfrm>
          <a:prstGeom prst="rect">
            <a:avLst/>
          </a:prstGeom>
          <a:noFill/>
          <a:ln>
            <a:noFill/>
          </a:ln>
        </p:spPr>
      </p:pic>
      <p:sp>
        <p:nvSpPr>
          <p:cNvPr id="24" name="Google Shape;24;p3"/>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nl-NL" sz="600" b="0" i="0" u="none" strike="noStrike" cap="none">
                <a:solidFill>
                  <a:schemeClr val="dk1"/>
                </a:solidFill>
                <a:latin typeface="Arial"/>
                <a:ea typeface="Arial"/>
                <a:cs typeface="Arial"/>
                <a:sym typeface="Arial"/>
              </a:rPr>
              <a:t>This project has received funding from the European Union’s H2020 Coordination Support Action under Grant Agreement No. 894356.</a:t>
            </a:r>
            <a:endParaRPr sz="1100" b="0" i="0" u="none" strike="noStrike" cap="none">
              <a:solidFill>
                <a:srgbClr val="FF0000"/>
              </a:solidFill>
              <a:latin typeface="Arial"/>
              <a:ea typeface="Arial"/>
              <a:cs typeface="Arial"/>
              <a:sym typeface="Arial"/>
            </a:endParaRPr>
          </a:p>
          <a:p>
            <a:pPr marL="0" marR="0" lvl="0" indent="0" algn="l" rtl="0">
              <a:lnSpc>
                <a:spcPct val="115000"/>
              </a:lnSpc>
              <a:spcBef>
                <a:spcPts val="1000"/>
              </a:spcBef>
              <a:spcAft>
                <a:spcPts val="0"/>
              </a:spcAft>
              <a:buNone/>
            </a:pPr>
            <a:r>
              <a:rPr lang="nl-NL" sz="600" b="0" i="0" u="none" strike="noStrike" cap="none">
                <a:solidFill>
                  <a:schemeClr val="dk1"/>
                </a:solidFill>
                <a:latin typeface="Arial"/>
                <a:ea typeface="Arial"/>
                <a:cs typeface="Arial"/>
                <a:sym typeface="Arial"/>
              </a:rPr>
              <a:t> </a:t>
            </a:r>
            <a:endParaRPr sz="1100" b="0" i="0" u="none" strike="noStrike" cap="none">
              <a:solidFill>
                <a:schemeClr val="dk1"/>
              </a:solidFill>
              <a:latin typeface="Arial"/>
              <a:ea typeface="Arial"/>
              <a:cs typeface="Arial"/>
              <a:sym typeface="Arial"/>
            </a:endParaRPr>
          </a:p>
        </p:txBody>
      </p:sp>
      <p:pic>
        <p:nvPicPr>
          <p:cNvPr id="25" name="Google Shape;25;p3"/>
          <p:cNvPicPr preferRelativeResize="0"/>
          <p:nvPr/>
        </p:nvPicPr>
        <p:blipFill rotWithShape="1">
          <a:blip r:embed="rId3">
            <a:alphaModFix/>
          </a:blip>
          <a:srcRect/>
          <a:stretch/>
        </p:blipFill>
        <p:spPr>
          <a:xfrm>
            <a:off x="336755" y="6193807"/>
            <a:ext cx="705236" cy="502857"/>
          </a:xfrm>
          <a:prstGeom prst="rect">
            <a:avLst/>
          </a:prstGeom>
          <a:noFill/>
          <a:ln>
            <a:noFill/>
          </a:ln>
        </p:spPr>
      </p:pic>
      <p:pic>
        <p:nvPicPr>
          <p:cNvPr id="26" name="Google Shape;26;p3"/>
          <p:cNvPicPr preferRelativeResize="0"/>
          <p:nvPr/>
        </p:nvPicPr>
        <p:blipFill rotWithShape="1">
          <a:blip r:embed="rId4">
            <a:alphaModFix/>
          </a:blip>
          <a:srcRect/>
          <a:stretch/>
        </p:blipFill>
        <p:spPr>
          <a:xfrm>
            <a:off x="4428321" y="6216170"/>
            <a:ext cx="919086" cy="354787"/>
          </a:xfrm>
          <a:prstGeom prst="rect">
            <a:avLst/>
          </a:prstGeom>
          <a:noFill/>
          <a:ln>
            <a:noFill/>
          </a:ln>
        </p:spPr>
      </p:pic>
      <p:pic>
        <p:nvPicPr>
          <p:cNvPr id="27" name="Google Shape;27;p3" descr="https://365tno.sharepoint.com/sites/intranet/Organisation/CS/Marketing_Communications/Externe-profilering/Logos/426_1_TNO_ifl_zwart.png"/>
          <p:cNvPicPr preferRelativeResize="0"/>
          <p:nvPr/>
        </p:nvPicPr>
        <p:blipFill rotWithShape="1">
          <a:blip r:embed="rId5">
            <a:alphaModFix/>
          </a:blip>
          <a:srcRect l="7704" t="16984" r="4714" b="21686"/>
          <a:stretch/>
        </p:blipFill>
        <p:spPr>
          <a:xfrm>
            <a:off x="3309309" y="6307868"/>
            <a:ext cx="1015908" cy="171393"/>
          </a:xfrm>
          <a:prstGeom prst="rect">
            <a:avLst/>
          </a:prstGeom>
          <a:noFill/>
          <a:ln>
            <a:noFill/>
          </a:ln>
        </p:spPr>
      </p:pic>
      <p:pic>
        <p:nvPicPr>
          <p:cNvPr id="28" name="Google Shape;28;p3"/>
          <p:cNvPicPr preferRelativeResize="0"/>
          <p:nvPr/>
        </p:nvPicPr>
        <p:blipFill rotWithShape="1">
          <a:blip r:embed="rId6">
            <a:alphaModFix/>
          </a:blip>
          <a:srcRect/>
          <a:stretch/>
        </p:blipFill>
        <p:spPr>
          <a:xfrm>
            <a:off x="5473799" y="6257882"/>
            <a:ext cx="722915" cy="271360"/>
          </a:xfrm>
          <a:prstGeom prst="rect">
            <a:avLst/>
          </a:prstGeom>
          <a:noFill/>
          <a:ln>
            <a:noFill/>
          </a:ln>
        </p:spPr>
      </p:pic>
      <p:pic>
        <p:nvPicPr>
          <p:cNvPr id="29" name="Google Shape;29;p3" descr="R:\PR\01_Unternehmenskommunikation\12_Corporate_Design\02_Logo\bea_logo_black_font\bea_logo_black_font_c4_transp.jpg"/>
          <p:cNvPicPr preferRelativeResize="0"/>
          <p:nvPr/>
        </p:nvPicPr>
        <p:blipFill rotWithShape="1">
          <a:blip r:embed="rId7">
            <a:alphaModFix/>
          </a:blip>
          <a:srcRect/>
          <a:stretch/>
        </p:blipFill>
        <p:spPr>
          <a:xfrm>
            <a:off x="6454745" y="6239379"/>
            <a:ext cx="517496" cy="288447"/>
          </a:xfrm>
          <a:prstGeom prst="rect">
            <a:avLst/>
          </a:prstGeom>
          <a:noFill/>
          <a:ln>
            <a:noFill/>
          </a:ln>
        </p:spPr>
      </p:pic>
      <p:pic>
        <p:nvPicPr>
          <p:cNvPr id="30" name="Google Shape;30;p3"/>
          <p:cNvPicPr preferRelativeResize="0"/>
          <p:nvPr/>
        </p:nvPicPr>
        <p:blipFill rotWithShape="1">
          <a:blip r:embed="rId8">
            <a:alphaModFix/>
          </a:blip>
          <a:srcRect t="8772" b="16666"/>
          <a:stretch/>
        </p:blipFill>
        <p:spPr>
          <a:xfrm>
            <a:off x="7166080" y="6153650"/>
            <a:ext cx="968118" cy="356046"/>
          </a:xfrm>
          <a:prstGeom prst="rect">
            <a:avLst/>
          </a:prstGeom>
          <a:noFill/>
          <a:ln>
            <a:noFill/>
          </a:ln>
        </p:spPr>
      </p:pic>
      <p:pic>
        <p:nvPicPr>
          <p:cNvPr id="31" name="Google Shape;31;p3"/>
          <p:cNvPicPr preferRelativeResize="0"/>
          <p:nvPr/>
        </p:nvPicPr>
        <p:blipFill rotWithShape="1">
          <a:blip r:embed="rId9">
            <a:alphaModFix/>
          </a:blip>
          <a:srcRect/>
          <a:stretch/>
        </p:blipFill>
        <p:spPr>
          <a:xfrm>
            <a:off x="8359881" y="6144862"/>
            <a:ext cx="447505" cy="439814"/>
          </a:xfrm>
          <a:prstGeom prst="rect">
            <a:avLst/>
          </a:prstGeom>
          <a:noFill/>
          <a:ln>
            <a:noFill/>
          </a:ln>
        </p:spPr>
      </p:pic>
      <p:pic>
        <p:nvPicPr>
          <p:cNvPr id="32" name="Google Shape;32;p3"/>
          <p:cNvPicPr preferRelativeResize="0"/>
          <p:nvPr/>
        </p:nvPicPr>
        <p:blipFill rotWithShape="1">
          <a:blip r:embed="rId10">
            <a:alphaModFix/>
          </a:blip>
          <a:srcRect/>
          <a:stretch/>
        </p:blipFill>
        <p:spPr>
          <a:xfrm>
            <a:off x="9106177" y="6273252"/>
            <a:ext cx="520986" cy="240621"/>
          </a:xfrm>
          <a:prstGeom prst="rect">
            <a:avLst/>
          </a:prstGeom>
          <a:noFill/>
          <a:ln>
            <a:noFill/>
          </a:ln>
        </p:spPr>
      </p:pic>
      <p:pic>
        <p:nvPicPr>
          <p:cNvPr id="33" name="Google Shape;33;p3" descr="header_E"/>
          <p:cNvPicPr preferRelativeResize="0"/>
          <p:nvPr/>
        </p:nvPicPr>
        <p:blipFill rotWithShape="1">
          <a:blip r:embed="rId11">
            <a:alphaModFix/>
          </a:blip>
          <a:srcRect l="31882" r="31726"/>
          <a:stretch/>
        </p:blipFill>
        <p:spPr>
          <a:xfrm>
            <a:off x="9910752" y="6227605"/>
            <a:ext cx="786800" cy="367285"/>
          </a:xfrm>
          <a:prstGeom prst="rect">
            <a:avLst/>
          </a:prstGeom>
          <a:noFill/>
          <a:ln>
            <a:noFill/>
          </a:ln>
        </p:spPr>
      </p:pic>
      <p:pic>
        <p:nvPicPr>
          <p:cNvPr id="34" name="Google Shape;34;p3"/>
          <p:cNvPicPr preferRelativeResize="0"/>
          <p:nvPr/>
        </p:nvPicPr>
        <p:blipFill rotWithShape="1">
          <a:blip r:embed="rId12">
            <a:alphaModFix/>
          </a:blip>
          <a:srcRect/>
          <a:stretch/>
        </p:blipFill>
        <p:spPr>
          <a:xfrm>
            <a:off x="10847630" y="6137161"/>
            <a:ext cx="463100" cy="546600"/>
          </a:xfrm>
          <a:prstGeom prst="rect">
            <a:avLst/>
          </a:prstGeom>
          <a:noFill/>
          <a:ln>
            <a:noFill/>
          </a:ln>
        </p:spPr>
      </p:pic>
      <p:pic>
        <p:nvPicPr>
          <p:cNvPr id="35" name="Google Shape;35;p3" descr="cidimage002.png@01D4FECE.D63D32C0"/>
          <p:cNvPicPr preferRelativeResize="0"/>
          <p:nvPr/>
        </p:nvPicPr>
        <p:blipFill rotWithShape="1">
          <a:blip r:embed="rId13">
            <a:alphaModFix/>
          </a:blip>
          <a:srcRect/>
          <a:stretch/>
        </p:blipFill>
        <p:spPr>
          <a:xfrm>
            <a:off x="11569993" y="6153650"/>
            <a:ext cx="414671" cy="401685"/>
          </a:xfrm>
          <a:prstGeom prst="rect">
            <a:avLst/>
          </a:prstGeom>
          <a:noFill/>
          <a:ln>
            <a:noFill/>
          </a:ln>
        </p:spPr>
      </p:pic>
      <p:sp>
        <p:nvSpPr>
          <p:cNvPr id="36" name="Google Shape;36;p3"/>
          <p:cNvSpPr txBox="1">
            <a:spLocks noGrp="1"/>
          </p:cNvSpPr>
          <p:nvPr>
            <p:ph type="title"/>
          </p:nvPr>
        </p:nvSpPr>
        <p:spPr>
          <a:xfrm>
            <a:off x="6103087" y="1486284"/>
            <a:ext cx="5881575" cy="50388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3200"/>
              <a:buFont typeface="Arial"/>
              <a:buNone/>
              <a:defRPr>
                <a:solidFill>
                  <a:srgbClr val="034EA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3"/>
          <p:cNvSpPr txBox="1"/>
          <p:nvPr/>
        </p:nvSpPr>
        <p:spPr>
          <a:xfrm>
            <a:off x="6103086" y="2110294"/>
            <a:ext cx="5881575" cy="503882"/>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2400"/>
              <a:buFont typeface="Arial"/>
              <a:buNone/>
            </a:pPr>
            <a:endParaRPr sz="2400" b="0" i="0" u="none" strike="noStrike" cap="none">
              <a:solidFill>
                <a:srgbClr val="034EA8"/>
              </a:solidFill>
              <a:latin typeface="Arial"/>
              <a:ea typeface="Arial"/>
              <a:cs typeface="Arial"/>
              <a:sym typeface="Arial"/>
            </a:endParaRPr>
          </a:p>
        </p:txBody>
      </p:sp>
      <p:sp>
        <p:nvSpPr>
          <p:cNvPr id="38" name="Google Shape;38;p3"/>
          <p:cNvSpPr txBox="1">
            <a:spLocks noGrp="1"/>
          </p:cNvSpPr>
          <p:nvPr>
            <p:ph type="body" idx="1"/>
          </p:nvPr>
        </p:nvSpPr>
        <p:spPr>
          <a:xfrm>
            <a:off x="6196013" y="2384425"/>
            <a:ext cx="5681662" cy="555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400"/>
              <a:buNone/>
              <a:defRPr sz="2400">
                <a:solidFill>
                  <a:schemeClr val="dk1"/>
                </a:solidFill>
              </a:defRPr>
            </a:lvl1pPr>
            <a:lvl2pPr marL="914400" lvl="1" indent="-406400" algn="l">
              <a:lnSpc>
                <a:spcPct val="90000"/>
              </a:lnSpc>
              <a:spcBef>
                <a:spcPts val="500"/>
              </a:spcBef>
              <a:spcAft>
                <a:spcPts val="0"/>
              </a:spcAft>
              <a:buSzPts val="2800"/>
              <a:buChar char="•"/>
              <a:defRPr>
                <a:solidFill>
                  <a:schemeClr val="dk1"/>
                </a:solidFill>
              </a:defRPr>
            </a:lvl2pPr>
            <a:lvl3pPr marL="1371600" lvl="2" indent="-381000" algn="l">
              <a:lnSpc>
                <a:spcPct val="90000"/>
              </a:lnSpc>
              <a:spcBef>
                <a:spcPts val="500"/>
              </a:spcBef>
              <a:spcAft>
                <a:spcPts val="0"/>
              </a:spcAft>
              <a:buSzPts val="2400"/>
              <a:buChar char="•"/>
              <a:defRPr>
                <a:solidFill>
                  <a:schemeClr val="dk1"/>
                </a:solidFill>
              </a:defRPr>
            </a:lvl3pPr>
            <a:lvl4pPr marL="1828800" lvl="3" indent="-355600" algn="l">
              <a:lnSpc>
                <a:spcPct val="90000"/>
              </a:lnSpc>
              <a:spcBef>
                <a:spcPts val="500"/>
              </a:spcBef>
              <a:spcAft>
                <a:spcPts val="0"/>
              </a:spcAft>
              <a:buSzPts val="2000"/>
              <a:buChar char="•"/>
              <a:defRPr>
                <a:solidFill>
                  <a:schemeClr val="dk1"/>
                </a:solidFill>
              </a:defRPr>
            </a:lvl4pPr>
            <a:lvl5pPr marL="2286000" lvl="4" indent="-355600" algn="l">
              <a:lnSpc>
                <a:spcPct val="90000"/>
              </a:lnSpc>
              <a:spcBef>
                <a:spcPts val="500"/>
              </a:spcBef>
              <a:spcAft>
                <a:spcPts val="0"/>
              </a:spcAft>
              <a:buSzPts val="20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
          <p:cNvSpPr txBox="1">
            <a:spLocks noGrp="1"/>
          </p:cNvSpPr>
          <p:nvPr>
            <p:ph type="body" idx="2"/>
          </p:nvPr>
        </p:nvSpPr>
        <p:spPr>
          <a:xfrm>
            <a:off x="7467600" y="3298825"/>
            <a:ext cx="2733675" cy="13001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None/>
              <a:defRPr sz="1400">
                <a:solidFill>
                  <a:srgbClr val="7F7F7F"/>
                </a:solidFill>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9_Benutzerdefiniertes Layout">
  <p:cSld name="9_Benutzerdefiniertes Layout">
    <p:spTree>
      <p:nvGrpSpPr>
        <p:cNvPr id="1" name="Shape 308"/>
        <p:cNvGrpSpPr/>
        <p:nvPr/>
      </p:nvGrpSpPr>
      <p:grpSpPr>
        <a:xfrm>
          <a:off x="0" y="0"/>
          <a:ext cx="0" cy="0"/>
          <a:chOff x="0" y="0"/>
          <a:chExt cx="0" cy="0"/>
        </a:xfrm>
      </p:grpSpPr>
      <p:sp>
        <p:nvSpPr>
          <p:cNvPr id="309" name="Google Shape;309;p2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0" name="Google Shape;310;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8B7C395D-292F-4D45-8D93-82E9AF1DD78B}" type="datetime1">
              <a:rPr lang="en-GB" smtClean="0"/>
              <a:t>24/05/2022</a:t>
            </a:fld>
            <a:endParaRPr/>
          </a:p>
        </p:txBody>
      </p:sp>
      <p:sp>
        <p:nvSpPr>
          <p:cNvPr id="311" name="Google Shape;311;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312" name="Google Shape;312;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313" name="Google Shape;313;p21"/>
          <p:cNvPicPr preferRelativeResize="0"/>
          <p:nvPr/>
        </p:nvPicPr>
        <p:blipFill rotWithShape="1">
          <a:blip r:embed="rId2">
            <a:alphaModFix/>
          </a:blip>
          <a:srcRect/>
          <a:stretch/>
        </p:blipFill>
        <p:spPr>
          <a:xfrm>
            <a:off x="2032000" y="2088776"/>
            <a:ext cx="8128000" cy="404955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40"/>
        <p:cNvGrpSpPr/>
        <p:nvPr/>
      </p:nvGrpSpPr>
      <p:grpSpPr>
        <a:xfrm>
          <a:off x="0" y="0"/>
          <a:ext cx="0" cy="0"/>
          <a:chOff x="0" y="0"/>
          <a:chExt cx="0" cy="0"/>
        </a:xfrm>
      </p:grpSpPr>
      <p:sp>
        <p:nvSpPr>
          <p:cNvPr id="41" name="Google Shape;41;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034EA8"/>
              </a:buClr>
              <a:buSzPts val="6000"/>
              <a:buFont typeface="Arial"/>
              <a:buNone/>
              <a:defRPr sz="6000">
                <a:solidFill>
                  <a:srgbClr val="034EA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400"/>
              <a:buNone/>
              <a:defRPr sz="2400">
                <a:solidFill>
                  <a:srgbClr val="888888"/>
                </a:solidFill>
              </a:defRPr>
            </a:lvl1pPr>
            <a:lvl2pPr marL="914400" lvl="1" indent="-228600" algn="l">
              <a:lnSpc>
                <a:spcPct val="90000"/>
              </a:lnSpc>
              <a:spcBef>
                <a:spcPts val="500"/>
              </a:spcBef>
              <a:spcAft>
                <a:spcPts val="0"/>
              </a:spcAft>
              <a:buSzPts val="2000"/>
              <a:buNone/>
              <a:defRPr sz="2000">
                <a:solidFill>
                  <a:srgbClr val="888888"/>
                </a:solidFill>
              </a:defRPr>
            </a:lvl2pPr>
            <a:lvl3pPr marL="1371600" lvl="2" indent="-228600" algn="l">
              <a:lnSpc>
                <a:spcPct val="90000"/>
              </a:lnSpc>
              <a:spcBef>
                <a:spcPts val="500"/>
              </a:spcBef>
              <a:spcAft>
                <a:spcPts val="0"/>
              </a:spcAft>
              <a:buSzPts val="1800"/>
              <a:buNone/>
              <a:defRPr sz="1800">
                <a:solidFill>
                  <a:srgbClr val="888888"/>
                </a:solidFill>
              </a:defRPr>
            </a:lvl3pPr>
            <a:lvl4pPr marL="1828800" lvl="3" indent="-228600" algn="l">
              <a:lnSpc>
                <a:spcPct val="90000"/>
              </a:lnSpc>
              <a:spcBef>
                <a:spcPts val="500"/>
              </a:spcBef>
              <a:spcAft>
                <a:spcPts val="0"/>
              </a:spcAft>
              <a:buSzPts val="1600"/>
              <a:buNone/>
              <a:defRPr sz="1600">
                <a:solidFill>
                  <a:srgbClr val="888888"/>
                </a:solidFill>
              </a:defRPr>
            </a:lvl4pPr>
            <a:lvl5pPr marL="2286000" lvl="4" indent="-228600" algn="l">
              <a:lnSpc>
                <a:spcPct val="9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3" name="Google Shape;43;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8BC8D79B-998B-45D3-B6C9-CE952B2B9B17}" type="datetime1">
              <a:rPr lang="en-GB" smtClean="0"/>
              <a:t>24/05/2022</a:t>
            </a:fld>
            <a:endParaRPr/>
          </a:p>
        </p:txBody>
      </p:sp>
      <p:pic>
        <p:nvPicPr>
          <p:cNvPr id="44" name="Google Shape;44;p4"/>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45" name="Google Shape;45;p4"/>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Titelfolie">
  <p:cSld name="1_Titelfolie">
    <p:spTree>
      <p:nvGrpSpPr>
        <p:cNvPr id="1" name="Shape 46"/>
        <p:cNvGrpSpPr/>
        <p:nvPr/>
      </p:nvGrpSpPr>
      <p:grpSpPr>
        <a:xfrm>
          <a:off x="0" y="0"/>
          <a:ext cx="0" cy="0"/>
          <a:chOff x="0" y="0"/>
          <a:chExt cx="0" cy="0"/>
        </a:xfrm>
      </p:grpSpPr>
      <p:pic>
        <p:nvPicPr>
          <p:cNvPr id="47" name="Google Shape;47;p5"/>
          <p:cNvPicPr preferRelativeResize="0"/>
          <p:nvPr/>
        </p:nvPicPr>
        <p:blipFill rotWithShape="1">
          <a:blip r:embed="rId2">
            <a:alphaModFix/>
          </a:blip>
          <a:srcRect/>
          <a:stretch/>
        </p:blipFill>
        <p:spPr>
          <a:xfrm>
            <a:off x="0" y="0"/>
            <a:ext cx="6794205" cy="5228354"/>
          </a:xfrm>
          <a:prstGeom prst="rect">
            <a:avLst/>
          </a:prstGeom>
          <a:noFill/>
          <a:ln>
            <a:noFill/>
          </a:ln>
        </p:spPr>
      </p:pic>
      <p:sp>
        <p:nvSpPr>
          <p:cNvPr id="48" name="Google Shape;48;p5"/>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nl-NL" sz="600">
                <a:solidFill>
                  <a:schemeClr val="dk1"/>
                </a:solidFill>
                <a:latin typeface="Arial"/>
                <a:ea typeface="Arial"/>
                <a:cs typeface="Arial"/>
                <a:sym typeface="Arial"/>
              </a:rPr>
              <a:t>This project has received funding from the European Union’s H2020 Coordination Support Action under Grant Agreement No. 894356.</a:t>
            </a:r>
            <a:endParaRPr sz="1100">
              <a:solidFill>
                <a:srgbClr val="FF0000"/>
              </a:solidFill>
              <a:latin typeface="Arial"/>
              <a:ea typeface="Arial"/>
              <a:cs typeface="Arial"/>
              <a:sym typeface="Arial"/>
            </a:endParaRPr>
          </a:p>
          <a:p>
            <a:pPr marL="0" marR="0" lvl="0" indent="0" algn="l" rtl="0">
              <a:lnSpc>
                <a:spcPct val="115000"/>
              </a:lnSpc>
              <a:spcBef>
                <a:spcPts val="1000"/>
              </a:spcBef>
              <a:spcAft>
                <a:spcPts val="0"/>
              </a:spcAft>
              <a:buNone/>
            </a:pPr>
            <a:r>
              <a:rPr lang="nl-NL" sz="600">
                <a:solidFill>
                  <a:schemeClr val="dk1"/>
                </a:solidFill>
                <a:latin typeface="Arial"/>
                <a:ea typeface="Arial"/>
                <a:cs typeface="Arial"/>
                <a:sym typeface="Arial"/>
              </a:rPr>
              <a:t> </a:t>
            </a:r>
            <a:endParaRPr sz="1100">
              <a:solidFill>
                <a:schemeClr val="dk1"/>
              </a:solidFill>
              <a:latin typeface="Arial"/>
              <a:ea typeface="Arial"/>
              <a:cs typeface="Arial"/>
              <a:sym typeface="Arial"/>
            </a:endParaRPr>
          </a:p>
        </p:txBody>
      </p:sp>
      <p:pic>
        <p:nvPicPr>
          <p:cNvPr id="49" name="Google Shape;49;p5"/>
          <p:cNvPicPr preferRelativeResize="0"/>
          <p:nvPr/>
        </p:nvPicPr>
        <p:blipFill rotWithShape="1">
          <a:blip r:embed="rId3">
            <a:alphaModFix/>
          </a:blip>
          <a:srcRect/>
          <a:stretch/>
        </p:blipFill>
        <p:spPr>
          <a:xfrm>
            <a:off x="336755" y="6193807"/>
            <a:ext cx="705236" cy="502857"/>
          </a:xfrm>
          <a:prstGeom prst="rect">
            <a:avLst/>
          </a:prstGeom>
          <a:noFill/>
          <a:ln>
            <a:noFill/>
          </a:ln>
        </p:spPr>
      </p:pic>
      <p:pic>
        <p:nvPicPr>
          <p:cNvPr id="50" name="Google Shape;50;p5"/>
          <p:cNvPicPr preferRelativeResize="0"/>
          <p:nvPr/>
        </p:nvPicPr>
        <p:blipFill rotWithShape="1">
          <a:blip r:embed="rId4">
            <a:alphaModFix/>
          </a:blip>
          <a:srcRect/>
          <a:stretch/>
        </p:blipFill>
        <p:spPr>
          <a:xfrm>
            <a:off x="4428321" y="6216170"/>
            <a:ext cx="919086" cy="354787"/>
          </a:xfrm>
          <a:prstGeom prst="rect">
            <a:avLst/>
          </a:prstGeom>
          <a:noFill/>
          <a:ln>
            <a:noFill/>
          </a:ln>
        </p:spPr>
      </p:pic>
      <p:pic>
        <p:nvPicPr>
          <p:cNvPr id="51" name="Google Shape;51;p5" descr="https://365tno.sharepoint.com/sites/intranet/Organisation/CS/Marketing_Communications/Externe-profilering/Logos/426_1_TNO_ifl_zwart.png"/>
          <p:cNvPicPr preferRelativeResize="0"/>
          <p:nvPr/>
        </p:nvPicPr>
        <p:blipFill rotWithShape="1">
          <a:blip r:embed="rId5">
            <a:alphaModFix/>
          </a:blip>
          <a:srcRect l="7704" t="16984" r="4714" b="21686"/>
          <a:stretch/>
        </p:blipFill>
        <p:spPr>
          <a:xfrm>
            <a:off x="3309309" y="6307868"/>
            <a:ext cx="1015908" cy="171393"/>
          </a:xfrm>
          <a:prstGeom prst="rect">
            <a:avLst/>
          </a:prstGeom>
          <a:noFill/>
          <a:ln>
            <a:noFill/>
          </a:ln>
        </p:spPr>
      </p:pic>
      <p:pic>
        <p:nvPicPr>
          <p:cNvPr id="52" name="Google Shape;52;p5"/>
          <p:cNvPicPr preferRelativeResize="0"/>
          <p:nvPr/>
        </p:nvPicPr>
        <p:blipFill rotWithShape="1">
          <a:blip r:embed="rId6">
            <a:alphaModFix/>
          </a:blip>
          <a:srcRect/>
          <a:stretch/>
        </p:blipFill>
        <p:spPr>
          <a:xfrm>
            <a:off x="5473799" y="6257882"/>
            <a:ext cx="722915" cy="271360"/>
          </a:xfrm>
          <a:prstGeom prst="rect">
            <a:avLst/>
          </a:prstGeom>
          <a:noFill/>
          <a:ln>
            <a:noFill/>
          </a:ln>
        </p:spPr>
      </p:pic>
      <p:pic>
        <p:nvPicPr>
          <p:cNvPr id="53" name="Google Shape;53;p5" descr="R:\PR\01_Unternehmenskommunikation\12_Corporate_Design\02_Logo\bea_logo_black_font\bea_logo_black_font_c4_transp.jpg"/>
          <p:cNvPicPr preferRelativeResize="0"/>
          <p:nvPr/>
        </p:nvPicPr>
        <p:blipFill rotWithShape="1">
          <a:blip r:embed="rId7">
            <a:alphaModFix/>
          </a:blip>
          <a:srcRect/>
          <a:stretch/>
        </p:blipFill>
        <p:spPr>
          <a:xfrm>
            <a:off x="6454745" y="6239379"/>
            <a:ext cx="517496" cy="288447"/>
          </a:xfrm>
          <a:prstGeom prst="rect">
            <a:avLst/>
          </a:prstGeom>
          <a:noFill/>
          <a:ln>
            <a:noFill/>
          </a:ln>
        </p:spPr>
      </p:pic>
      <p:pic>
        <p:nvPicPr>
          <p:cNvPr id="54" name="Google Shape;54;p5"/>
          <p:cNvPicPr preferRelativeResize="0"/>
          <p:nvPr/>
        </p:nvPicPr>
        <p:blipFill rotWithShape="1">
          <a:blip r:embed="rId8">
            <a:alphaModFix/>
          </a:blip>
          <a:srcRect t="8772" b="16666"/>
          <a:stretch/>
        </p:blipFill>
        <p:spPr>
          <a:xfrm>
            <a:off x="7166080" y="6153650"/>
            <a:ext cx="968118" cy="356046"/>
          </a:xfrm>
          <a:prstGeom prst="rect">
            <a:avLst/>
          </a:prstGeom>
          <a:noFill/>
          <a:ln>
            <a:noFill/>
          </a:ln>
        </p:spPr>
      </p:pic>
      <p:pic>
        <p:nvPicPr>
          <p:cNvPr id="55" name="Google Shape;55;p5"/>
          <p:cNvPicPr preferRelativeResize="0"/>
          <p:nvPr/>
        </p:nvPicPr>
        <p:blipFill rotWithShape="1">
          <a:blip r:embed="rId9">
            <a:alphaModFix/>
          </a:blip>
          <a:srcRect/>
          <a:stretch/>
        </p:blipFill>
        <p:spPr>
          <a:xfrm>
            <a:off x="8359881" y="6144862"/>
            <a:ext cx="447505" cy="439814"/>
          </a:xfrm>
          <a:prstGeom prst="rect">
            <a:avLst/>
          </a:prstGeom>
          <a:noFill/>
          <a:ln>
            <a:noFill/>
          </a:ln>
        </p:spPr>
      </p:pic>
      <p:pic>
        <p:nvPicPr>
          <p:cNvPr id="56" name="Google Shape;56;p5"/>
          <p:cNvPicPr preferRelativeResize="0"/>
          <p:nvPr/>
        </p:nvPicPr>
        <p:blipFill rotWithShape="1">
          <a:blip r:embed="rId10">
            <a:alphaModFix/>
          </a:blip>
          <a:srcRect/>
          <a:stretch/>
        </p:blipFill>
        <p:spPr>
          <a:xfrm>
            <a:off x="9106177" y="6273252"/>
            <a:ext cx="520986" cy="240621"/>
          </a:xfrm>
          <a:prstGeom prst="rect">
            <a:avLst/>
          </a:prstGeom>
          <a:noFill/>
          <a:ln>
            <a:noFill/>
          </a:ln>
        </p:spPr>
      </p:pic>
      <p:pic>
        <p:nvPicPr>
          <p:cNvPr id="57" name="Google Shape;57;p5" descr="header_E"/>
          <p:cNvPicPr preferRelativeResize="0"/>
          <p:nvPr/>
        </p:nvPicPr>
        <p:blipFill rotWithShape="1">
          <a:blip r:embed="rId11">
            <a:alphaModFix/>
          </a:blip>
          <a:srcRect l="31882" r="31726"/>
          <a:stretch/>
        </p:blipFill>
        <p:spPr>
          <a:xfrm>
            <a:off x="9910752" y="6227605"/>
            <a:ext cx="786800" cy="367285"/>
          </a:xfrm>
          <a:prstGeom prst="rect">
            <a:avLst/>
          </a:prstGeom>
          <a:noFill/>
          <a:ln>
            <a:noFill/>
          </a:ln>
        </p:spPr>
      </p:pic>
      <p:pic>
        <p:nvPicPr>
          <p:cNvPr id="58" name="Google Shape;58;p5"/>
          <p:cNvPicPr preferRelativeResize="0"/>
          <p:nvPr/>
        </p:nvPicPr>
        <p:blipFill rotWithShape="1">
          <a:blip r:embed="rId12">
            <a:alphaModFix/>
          </a:blip>
          <a:srcRect/>
          <a:stretch/>
        </p:blipFill>
        <p:spPr>
          <a:xfrm>
            <a:off x="10847630" y="6137161"/>
            <a:ext cx="463100" cy="546600"/>
          </a:xfrm>
          <a:prstGeom prst="rect">
            <a:avLst/>
          </a:prstGeom>
          <a:noFill/>
          <a:ln>
            <a:noFill/>
          </a:ln>
        </p:spPr>
      </p:pic>
      <p:pic>
        <p:nvPicPr>
          <p:cNvPr id="59" name="Google Shape;59;p5" descr="cidimage002.png@01D4FECE.D63D32C0"/>
          <p:cNvPicPr preferRelativeResize="0"/>
          <p:nvPr/>
        </p:nvPicPr>
        <p:blipFill rotWithShape="1">
          <a:blip r:embed="rId13">
            <a:alphaModFix/>
          </a:blip>
          <a:srcRect/>
          <a:stretch/>
        </p:blipFill>
        <p:spPr>
          <a:xfrm>
            <a:off x="11569993" y="6153650"/>
            <a:ext cx="414671" cy="401685"/>
          </a:xfrm>
          <a:prstGeom prst="rect">
            <a:avLst/>
          </a:prstGeom>
          <a:noFill/>
          <a:ln>
            <a:noFill/>
          </a:ln>
        </p:spPr>
      </p:pic>
      <p:sp>
        <p:nvSpPr>
          <p:cNvPr id="60" name="Google Shape;60;p5"/>
          <p:cNvSpPr txBox="1">
            <a:spLocks noGrp="1"/>
          </p:cNvSpPr>
          <p:nvPr>
            <p:ph type="title"/>
          </p:nvPr>
        </p:nvSpPr>
        <p:spPr>
          <a:xfrm>
            <a:off x="6103087" y="1486284"/>
            <a:ext cx="5881575" cy="50388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200"/>
              <a:buFont typeface="Arial"/>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1" name="Google Shape;61;p5"/>
          <p:cNvSpPr txBox="1">
            <a:spLocks noGrp="1"/>
          </p:cNvSpPr>
          <p:nvPr>
            <p:ph type="body" idx="1"/>
          </p:nvPr>
        </p:nvSpPr>
        <p:spPr>
          <a:xfrm>
            <a:off x="6196013" y="2384425"/>
            <a:ext cx="5681662" cy="555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400"/>
              <a:buNone/>
              <a:defRPr sz="2400">
                <a:solidFill>
                  <a:schemeClr val="dk1"/>
                </a:solidFill>
              </a:defRPr>
            </a:lvl1pPr>
            <a:lvl2pPr marL="914400" lvl="1" indent="-406400" algn="l">
              <a:lnSpc>
                <a:spcPct val="90000"/>
              </a:lnSpc>
              <a:spcBef>
                <a:spcPts val="500"/>
              </a:spcBef>
              <a:spcAft>
                <a:spcPts val="0"/>
              </a:spcAft>
              <a:buSzPts val="2800"/>
              <a:buChar char="•"/>
              <a:defRPr>
                <a:solidFill>
                  <a:schemeClr val="dk1"/>
                </a:solidFill>
              </a:defRPr>
            </a:lvl2pPr>
            <a:lvl3pPr marL="1371600" lvl="2" indent="-381000" algn="l">
              <a:lnSpc>
                <a:spcPct val="90000"/>
              </a:lnSpc>
              <a:spcBef>
                <a:spcPts val="500"/>
              </a:spcBef>
              <a:spcAft>
                <a:spcPts val="0"/>
              </a:spcAft>
              <a:buSzPts val="2400"/>
              <a:buChar char="•"/>
              <a:defRPr>
                <a:solidFill>
                  <a:schemeClr val="dk1"/>
                </a:solidFill>
              </a:defRPr>
            </a:lvl3pPr>
            <a:lvl4pPr marL="1828800" lvl="3" indent="-355600" algn="l">
              <a:lnSpc>
                <a:spcPct val="90000"/>
              </a:lnSpc>
              <a:spcBef>
                <a:spcPts val="500"/>
              </a:spcBef>
              <a:spcAft>
                <a:spcPts val="0"/>
              </a:spcAft>
              <a:buSzPts val="2000"/>
              <a:buChar char="•"/>
              <a:defRPr>
                <a:solidFill>
                  <a:schemeClr val="dk1"/>
                </a:solidFill>
              </a:defRPr>
            </a:lvl4pPr>
            <a:lvl5pPr marL="2286000" lvl="4" indent="-355600" algn="l">
              <a:lnSpc>
                <a:spcPct val="90000"/>
              </a:lnSpc>
              <a:spcBef>
                <a:spcPts val="500"/>
              </a:spcBef>
              <a:spcAft>
                <a:spcPts val="0"/>
              </a:spcAft>
              <a:buSzPts val="20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5"/>
          <p:cNvSpPr txBox="1">
            <a:spLocks noGrp="1"/>
          </p:cNvSpPr>
          <p:nvPr>
            <p:ph type="body" idx="2"/>
          </p:nvPr>
        </p:nvSpPr>
        <p:spPr>
          <a:xfrm>
            <a:off x="7467600" y="3298825"/>
            <a:ext cx="2733675" cy="13001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400"/>
              <a:buNone/>
              <a:defRPr sz="1400">
                <a:solidFill>
                  <a:srgbClr val="7F7F7F"/>
                </a:solidFill>
              </a:defRPr>
            </a:lvl1pPr>
            <a:lvl2pPr marL="914400" lvl="1" indent="-342900" algn="l">
              <a:lnSpc>
                <a:spcPct val="90000"/>
              </a:lnSpc>
              <a:spcBef>
                <a:spcPts val="500"/>
              </a:spcBef>
              <a:spcAft>
                <a:spcPts val="0"/>
              </a:spcAft>
              <a:buSzPts val="1800"/>
              <a:buChar char="•"/>
              <a:defRPr/>
            </a:lvl2pPr>
            <a:lvl3pPr marL="1371600" lvl="2" indent="-342900" algn="l">
              <a:lnSpc>
                <a:spcPct val="90000"/>
              </a:lnSpc>
              <a:spcBef>
                <a:spcPts val="500"/>
              </a:spcBef>
              <a:spcAft>
                <a:spcPts val="0"/>
              </a:spcAft>
              <a:buSzPts val="18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5_Benutzerdefiniertes Layout">
  <p:cSld name="5_Benutzerdefiniertes Layout">
    <p:spTree>
      <p:nvGrpSpPr>
        <p:cNvPr id="1" name="Shape 63"/>
        <p:cNvGrpSpPr/>
        <p:nvPr/>
      </p:nvGrpSpPr>
      <p:grpSpPr>
        <a:xfrm>
          <a:off x="0" y="0"/>
          <a:ext cx="0" cy="0"/>
          <a:chOff x="0" y="0"/>
          <a:chExt cx="0" cy="0"/>
        </a:xfrm>
      </p:grpSpPr>
      <p:sp>
        <p:nvSpPr>
          <p:cNvPr id="64" name="Google Shape;64;p6"/>
          <p:cNvSpPr txBox="1"/>
          <p:nvPr/>
        </p:nvSpPr>
        <p:spPr>
          <a:xfrm>
            <a:off x="1144800" y="6193806"/>
            <a:ext cx="1963480" cy="502858"/>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nl-NL" sz="600">
                <a:solidFill>
                  <a:schemeClr val="dk1"/>
                </a:solidFill>
                <a:latin typeface="Arial"/>
                <a:ea typeface="Arial"/>
                <a:cs typeface="Arial"/>
                <a:sym typeface="Arial"/>
              </a:rPr>
              <a:t>This project has received funding from the European Union’s H2020 Coordination Support Action under Grant Agreement No. 894356.</a:t>
            </a:r>
            <a:endParaRPr sz="1100">
              <a:solidFill>
                <a:srgbClr val="FF0000"/>
              </a:solidFill>
              <a:latin typeface="Arial"/>
              <a:ea typeface="Arial"/>
              <a:cs typeface="Arial"/>
              <a:sym typeface="Arial"/>
            </a:endParaRPr>
          </a:p>
          <a:p>
            <a:pPr marL="0" marR="0" lvl="0" indent="0" algn="l" rtl="0">
              <a:lnSpc>
                <a:spcPct val="115000"/>
              </a:lnSpc>
              <a:spcBef>
                <a:spcPts val="1000"/>
              </a:spcBef>
              <a:spcAft>
                <a:spcPts val="0"/>
              </a:spcAft>
              <a:buNone/>
            </a:pPr>
            <a:r>
              <a:rPr lang="nl-NL" sz="600">
                <a:solidFill>
                  <a:schemeClr val="dk1"/>
                </a:solidFill>
                <a:latin typeface="Arial"/>
                <a:ea typeface="Arial"/>
                <a:cs typeface="Arial"/>
                <a:sym typeface="Arial"/>
              </a:rPr>
              <a:t> </a:t>
            </a:r>
            <a:endParaRPr sz="1100">
              <a:solidFill>
                <a:schemeClr val="dk1"/>
              </a:solidFill>
              <a:latin typeface="Arial"/>
              <a:ea typeface="Arial"/>
              <a:cs typeface="Arial"/>
              <a:sym typeface="Arial"/>
            </a:endParaRPr>
          </a:p>
        </p:txBody>
      </p:sp>
      <p:pic>
        <p:nvPicPr>
          <p:cNvPr id="65" name="Google Shape;65;p6"/>
          <p:cNvPicPr preferRelativeResize="0"/>
          <p:nvPr/>
        </p:nvPicPr>
        <p:blipFill rotWithShape="1">
          <a:blip r:embed="rId2">
            <a:alphaModFix/>
          </a:blip>
          <a:srcRect/>
          <a:stretch/>
        </p:blipFill>
        <p:spPr>
          <a:xfrm>
            <a:off x="4428321" y="6216170"/>
            <a:ext cx="919086" cy="354787"/>
          </a:xfrm>
          <a:prstGeom prst="rect">
            <a:avLst/>
          </a:prstGeom>
          <a:noFill/>
          <a:ln>
            <a:noFill/>
          </a:ln>
        </p:spPr>
      </p:pic>
      <p:pic>
        <p:nvPicPr>
          <p:cNvPr id="66" name="Google Shape;66;p6" descr="https://365tno.sharepoint.com/sites/intranet/Organisation/CS/Marketing_Communications/Externe-profilering/Logos/426_1_TNO_ifl_zwart.png"/>
          <p:cNvPicPr preferRelativeResize="0"/>
          <p:nvPr/>
        </p:nvPicPr>
        <p:blipFill rotWithShape="1">
          <a:blip r:embed="rId3">
            <a:alphaModFix/>
          </a:blip>
          <a:srcRect l="7704" t="16984" r="4714" b="21686"/>
          <a:stretch/>
        </p:blipFill>
        <p:spPr>
          <a:xfrm>
            <a:off x="3309309" y="6307868"/>
            <a:ext cx="1015908" cy="171393"/>
          </a:xfrm>
          <a:prstGeom prst="rect">
            <a:avLst/>
          </a:prstGeom>
          <a:noFill/>
          <a:ln>
            <a:noFill/>
          </a:ln>
        </p:spPr>
      </p:pic>
      <p:pic>
        <p:nvPicPr>
          <p:cNvPr id="67" name="Google Shape;67;p6"/>
          <p:cNvPicPr preferRelativeResize="0"/>
          <p:nvPr/>
        </p:nvPicPr>
        <p:blipFill rotWithShape="1">
          <a:blip r:embed="rId4">
            <a:alphaModFix/>
          </a:blip>
          <a:srcRect/>
          <a:stretch/>
        </p:blipFill>
        <p:spPr>
          <a:xfrm>
            <a:off x="5473799" y="6257882"/>
            <a:ext cx="722915" cy="271360"/>
          </a:xfrm>
          <a:prstGeom prst="rect">
            <a:avLst/>
          </a:prstGeom>
          <a:noFill/>
          <a:ln>
            <a:noFill/>
          </a:ln>
        </p:spPr>
      </p:pic>
      <p:pic>
        <p:nvPicPr>
          <p:cNvPr id="68" name="Google Shape;68;p6" descr="R:\PR\01_Unternehmenskommunikation\12_Corporate_Design\02_Logo\bea_logo_black_font\bea_logo_black_font_c4_transp.jpg"/>
          <p:cNvPicPr preferRelativeResize="0"/>
          <p:nvPr/>
        </p:nvPicPr>
        <p:blipFill rotWithShape="1">
          <a:blip r:embed="rId5">
            <a:alphaModFix/>
          </a:blip>
          <a:srcRect/>
          <a:stretch/>
        </p:blipFill>
        <p:spPr>
          <a:xfrm>
            <a:off x="6454745" y="6239379"/>
            <a:ext cx="517496" cy="288447"/>
          </a:xfrm>
          <a:prstGeom prst="rect">
            <a:avLst/>
          </a:prstGeom>
          <a:noFill/>
          <a:ln>
            <a:noFill/>
          </a:ln>
        </p:spPr>
      </p:pic>
      <p:pic>
        <p:nvPicPr>
          <p:cNvPr id="69" name="Google Shape;69;p6"/>
          <p:cNvPicPr preferRelativeResize="0"/>
          <p:nvPr/>
        </p:nvPicPr>
        <p:blipFill rotWithShape="1">
          <a:blip r:embed="rId6">
            <a:alphaModFix/>
          </a:blip>
          <a:srcRect t="8772" b="16666"/>
          <a:stretch/>
        </p:blipFill>
        <p:spPr>
          <a:xfrm>
            <a:off x="7166080" y="6153650"/>
            <a:ext cx="968118" cy="356046"/>
          </a:xfrm>
          <a:prstGeom prst="rect">
            <a:avLst/>
          </a:prstGeom>
          <a:noFill/>
          <a:ln>
            <a:noFill/>
          </a:ln>
        </p:spPr>
      </p:pic>
      <p:pic>
        <p:nvPicPr>
          <p:cNvPr id="70" name="Google Shape;70;p6"/>
          <p:cNvPicPr preferRelativeResize="0"/>
          <p:nvPr/>
        </p:nvPicPr>
        <p:blipFill rotWithShape="1">
          <a:blip r:embed="rId7">
            <a:alphaModFix/>
          </a:blip>
          <a:srcRect/>
          <a:stretch/>
        </p:blipFill>
        <p:spPr>
          <a:xfrm>
            <a:off x="8359881" y="6144862"/>
            <a:ext cx="447505" cy="439814"/>
          </a:xfrm>
          <a:prstGeom prst="rect">
            <a:avLst/>
          </a:prstGeom>
          <a:noFill/>
          <a:ln>
            <a:noFill/>
          </a:ln>
        </p:spPr>
      </p:pic>
      <p:pic>
        <p:nvPicPr>
          <p:cNvPr id="71" name="Google Shape;71;p6"/>
          <p:cNvPicPr preferRelativeResize="0"/>
          <p:nvPr/>
        </p:nvPicPr>
        <p:blipFill rotWithShape="1">
          <a:blip r:embed="rId8">
            <a:alphaModFix/>
          </a:blip>
          <a:srcRect/>
          <a:stretch/>
        </p:blipFill>
        <p:spPr>
          <a:xfrm>
            <a:off x="9106177" y="6273252"/>
            <a:ext cx="520986" cy="240621"/>
          </a:xfrm>
          <a:prstGeom prst="rect">
            <a:avLst/>
          </a:prstGeom>
          <a:noFill/>
          <a:ln>
            <a:noFill/>
          </a:ln>
        </p:spPr>
      </p:pic>
      <p:pic>
        <p:nvPicPr>
          <p:cNvPr id="72" name="Google Shape;72;p6" descr="header_E"/>
          <p:cNvPicPr preferRelativeResize="0"/>
          <p:nvPr/>
        </p:nvPicPr>
        <p:blipFill rotWithShape="1">
          <a:blip r:embed="rId9">
            <a:alphaModFix/>
          </a:blip>
          <a:srcRect l="31882" r="31726"/>
          <a:stretch/>
        </p:blipFill>
        <p:spPr>
          <a:xfrm>
            <a:off x="9910752" y="6227605"/>
            <a:ext cx="786800" cy="367285"/>
          </a:xfrm>
          <a:prstGeom prst="rect">
            <a:avLst/>
          </a:prstGeom>
          <a:noFill/>
          <a:ln>
            <a:noFill/>
          </a:ln>
        </p:spPr>
      </p:pic>
      <p:pic>
        <p:nvPicPr>
          <p:cNvPr id="73" name="Google Shape;73;p6"/>
          <p:cNvPicPr preferRelativeResize="0"/>
          <p:nvPr/>
        </p:nvPicPr>
        <p:blipFill rotWithShape="1">
          <a:blip r:embed="rId10">
            <a:alphaModFix/>
          </a:blip>
          <a:srcRect/>
          <a:stretch/>
        </p:blipFill>
        <p:spPr>
          <a:xfrm>
            <a:off x="10847630" y="6137161"/>
            <a:ext cx="463100" cy="546600"/>
          </a:xfrm>
          <a:prstGeom prst="rect">
            <a:avLst/>
          </a:prstGeom>
          <a:noFill/>
          <a:ln>
            <a:noFill/>
          </a:ln>
        </p:spPr>
      </p:pic>
      <p:pic>
        <p:nvPicPr>
          <p:cNvPr id="74" name="Google Shape;74;p6" descr="cidimage002.png@01D4FECE.D63D32C0"/>
          <p:cNvPicPr preferRelativeResize="0"/>
          <p:nvPr/>
        </p:nvPicPr>
        <p:blipFill rotWithShape="1">
          <a:blip r:embed="rId11">
            <a:alphaModFix/>
          </a:blip>
          <a:srcRect/>
          <a:stretch/>
        </p:blipFill>
        <p:spPr>
          <a:xfrm>
            <a:off x="11569993" y="6153650"/>
            <a:ext cx="414671" cy="401685"/>
          </a:xfrm>
          <a:prstGeom prst="rect">
            <a:avLst/>
          </a:prstGeom>
          <a:noFill/>
          <a:ln>
            <a:noFill/>
          </a:ln>
        </p:spPr>
      </p:pic>
      <p:pic>
        <p:nvPicPr>
          <p:cNvPr id="75" name="Google Shape;75;p6"/>
          <p:cNvPicPr preferRelativeResize="0"/>
          <p:nvPr/>
        </p:nvPicPr>
        <p:blipFill rotWithShape="1">
          <a:blip r:embed="rId12">
            <a:alphaModFix/>
          </a:blip>
          <a:srcRect/>
          <a:stretch/>
        </p:blipFill>
        <p:spPr>
          <a:xfrm>
            <a:off x="336755" y="6193807"/>
            <a:ext cx="705236" cy="502857"/>
          </a:xfrm>
          <a:prstGeom prst="rect">
            <a:avLst/>
          </a:prstGeom>
          <a:noFill/>
          <a:ln>
            <a:noFill/>
          </a:ln>
        </p:spPr>
      </p:pic>
      <p:pic>
        <p:nvPicPr>
          <p:cNvPr id="76" name="Google Shape;76;p6"/>
          <p:cNvPicPr preferRelativeResize="0"/>
          <p:nvPr/>
        </p:nvPicPr>
        <p:blipFill rotWithShape="1">
          <a:blip r:embed="rId13">
            <a:alphaModFix/>
          </a:blip>
          <a:srcRect/>
          <a:stretch/>
        </p:blipFill>
        <p:spPr>
          <a:xfrm>
            <a:off x="4150242" y="2487922"/>
            <a:ext cx="3891516" cy="299464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el und Inhalt">
  <p:cSld name="1_Titel und Inhalt">
    <p:spTree>
      <p:nvGrpSpPr>
        <p:cNvPr id="1" name="Shape 77"/>
        <p:cNvGrpSpPr/>
        <p:nvPr/>
      </p:nvGrpSpPr>
      <p:grpSpPr>
        <a:xfrm>
          <a:off x="0" y="0"/>
          <a:ext cx="0" cy="0"/>
          <a:chOff x="0" y="0"/>
          <a:chExt cx="0" cy="0"/>
        </a:xfrm>
      </p:grpSpPr>
      <p:sp>
        <p:nvSpPr>
          <p:cNvPr id="78" name="Google Shape;78;p7"/>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3200"/>
              <a:buFont typeface="Arial"/>
              <a:buNone/>
              <a:defRPr>
                <a:solidFill>
                  <a:srgbClr val="034EA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800"/>
              <a:buNone/>
              <a:defRPr/>
            </a:lvl1pPr>
            <a:lvl2pPr marL="914400" lvl="1" indent="-406400" algn="l">
              <a:lnSpc>
                <a:spcPct val="90000"/>
              </a:lnSpc>
              <a:spcBef>
                <a:spcPts val="500"/>
              </a:spcBef>
              <a:spcAft>
                <a:spcPts val="0"/>
              </a:spcAft>
              <a:buSzPts val="2800"/>
              <a:buChar char="•"/>
              <a:defRPr/>
            </a:lvl2pPr>
            <a:lvl3pPr marL="1371600" lvl="2" indent="-381000" algn="l">
              <a:lnSpc>
                <a:spcPct val="90000"/>
              </a:lnSpc>
              <a:spcBef>
                <a:spcPts val="500"/>
              </a:spcBef>
              <a:spcAft>
                <a:spcPts val="0"/>
              </a:spcAft>
              <a:buSzPts val="2400"/>
              <a:buChar char="•"/>
              <a:defRPr/>
            </a:lvl3pPr>
            <a:lvl4pPr marL="1828800" lvl="3" indent="-355600" algn="l">
              <a:lnSpc>
                <a:spcPct val="90000"/>
              </a:lnSpc>
              <a:spcBef>
                <a:spcPts val="500"/>
              </a:spcBef>
              <a:spcAft>
                <a:spcPts val="0"/>
              </a:spcAft>
              <a:buSzPts val="2000"/>
              <a:buChar char="•"/>
              <a:defRPr/>
            </a:lvl4pPr>
            <a:lvl5pPr marL="2286000" lvl="4" indent="-355600" algn="l">
              <a:lnSpc>
                <a:spcPct val="90000"/>
              </a:lnSpc>
              <a:spcBef>
                <a:spcPts val="500"/>
              </a:spcBef>
              <a:spcAft>
                <a:spcPts val="0"/>
              </a:spcAft>
              <a:buSzPts val="20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E74BA54-18CA-4FF4-A3E4-71F98C850591}" type="datetime1">
              <a:rPr lang="en-GB" smtClean="0"/>
              <a:t>24/05/2022</a:t>
            </a:fld>
            <a:endParaRPr/>
          </a:p>
        </p:txBody>
      </p:sp>
      <p:pic>
        <p:nvPicPr>
          <p:cNvPr id="81" name="Google Shape;81;p7"/>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82" name="Google Shape;82;p7"/>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83"/>
        <p:cNvGrpSpPr/>
        <p:nvPr/>
      </p:nvGrpSpPr>
      <p:grpSpPr>
        <a:xfrm>
          <a:off x="0" y="0"/>
          <a:ext cx="0" cy="0"/>
          <a:chOff x="0" y="0"/>
          <a:chExt cx="0" cy="0"/>
        </a:xfrm>
      </p:grpSpPr>
      <p:sp>
        <p:nvSpPr>
          <p:cNvPr id="84" name="Google Shape;84;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D2C8C2BB-2EC9-471E-8F41-C15B38028334}" type="datetime1">
              <a:rPr lang="en-GB" smtClean="0"/>
              <a:t>24/05/2022</a:t>
            </a:fld>
            <a:endParaRPr/>
          </a:p>
        </p:txBody>
      </p:sp>
      <p:pic>
        <p:nvPicPr>
          <p:cNvPr id="85" name="Google Shape;85;p8"/>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86" name="Google Shape;86;p8"/>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87"/>
        <p:cNvGrpSpPr/>
        <p:nvPr/>
      </p:nvGrpSpPr>
      <p:grpSpPr>
        <a:xfrm>
          <a:off x="0" y="0"/>
          <a:ext cx="0" cy="0"/>
          <a:chOff x="0" y="0"/>
          <a:chExt cx="0" cy="0"/>
        </a:xfrm>
      </p:grpSpPr>
      <p:sp>
        <p:nvSpPr>
          <p:cNvPr id="88" name="Google Shape;88;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034EA8"/>
              </a:buClr>
              <a:buSzPts val="3200"/>
              <a:buFont typeface="Arial"/>
              <a:buNone/>
              <a:defRPr sz="3200">
                <a:solidFill>
                  <a:srgbClr val="034EA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200"/>
              <a:buNone/>
              <a:defRPr sz="3200"/>
            </a:lvl1pPr>
            <a:lvl2pPr marL="914400" lvl="1" indent="-406400" algn="l">
              <a:lnSpc>
                <a:spcPct val="90000"/>
              </a:lnSpc>
              <a:spcBef>
                <a:spcPts val="500"/>
              </a:spcBef>
              <a:spcAft>
                <a:spcPts val="0"/>
              </a:spcAft>
              <a:buSzPts val="2800"/>
              <a:buChar char="•"/>
              <a:defRPr sz="2800"/>
            </a:lvl2pPr>
            <a:lvl3pPr marL="1371600" lvl="2" indent="-381000" algn="l">
              <a:lnSpc>
                <a:spcPct val="90000"/>
              </a:lnSpc>
              <a:spcBef>
                <a:spcPts val="500"/>
              </a:spcBef>
              <a:spcAft>
                <a:spcPts val="0"/>
              </a:spcAft>
              <a:buSzPts val="2400"/>
              <a:buChar char="•"/>
              <a:defRPr sz="2400"/>
            </a:lvl3pPr>
            <a:lvl4pPr marL="1828800" lvl="3" indent="-355600" algn="l">
              <a:lnSpc>
                <a:spcPct val="90000"/>
              </a:lnSpc>
              <a:spcBef>
                <a:spcPts val="500"/>
              </a:spcBef>
              <a:spcAft>
                <a:spcPts val="0"/>
              </a:spcAft>
              <a:buSzPts val="2000"/>
              <a:buChar char="•"/>
              <a:defRPr sz="2000"/>
            </a:lvl4pPr>
            <a:lvl5pPr marL="2286000" lvl="4" indent="-355600" algn="l">
              <a:lnSpc>
                <a:spcPct val="9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0" name="Google Shape;90;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600"/>
              <a:buNone/>
              <a:defRPr sz="1600"/>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1" name="Google Shape;91;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0226E715-92EA-4B96-9AAA-97014B5EF2D2}" type="datetime1">
              <a:rPr lang="en-GB" smtClean="0"/>
              <a:t>24/05/2022</a:t>
            </a:fld>
            <a:endParaRPr/>
          </a:p>
        </p:txBody>
      </p:sp>
      <p:pic>
        <p:nvPicPr>
          <p:cNvPr id="92" name="Google Shape;92;p9"/>
          <p:cNvPicPr preferRelativeResize="0"/>
          <p:nvPr/>
        </p:nvPicPr>
        <p:blipFill rotWithShape="1">
          <a:blip r:embed="rId2">
            <a:alphaModFix/>
          </a:blip>
          <a:srcRect/>
          <a:stretch/>
        </p:blipFill>
        <p:spPr>
          <a:xfrm>
            <a:off x="11375122" y="6356350"/>
            <a:ext cx="501445" cy="340314"/>
          </a:xfrm>
          <a:prstGeom prst="rect">
            <a:avLst/>
          </a:prstGeom>
          <a:noFill/>
          <a:ln>
            <a:noFill/>
          </a:ln>
        </p:spPr>
      </p:pic>
      <p:sp>
        <p:nvSpPr>
          <p:cNvPr id="93" name="Google Shape;93;p9"/>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4_Benutzerdefiniertes Layout">
  <p:cSld name="4_Benutzerdefiniertes Layout">
    <p:spTree>
      <p:nvGrpSpPr>
        <p:cNvPr id="1" name="Shape 94"/>
        <p:cNvGrpSpPr/>
        <p:nvPr/>
      </p:nvGrpSpPr>
      <p:grpSpPr>
        <a:xfrm>
          <a:off x="0" y="0"/>
          <a:ext cx="0" cy="0"/>
          <a:chOff x="0" y="0"/>
          <a:chExt cx="0" cy="0"/>
        </a:xfrm>
      </p:grpSpPr>
      <p:sp>
        <p:nvSpPr>
          <p:cNvPr id="95" name="Google Shape;95;p10"/>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34EA8"/>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6" name="Google Shape;96;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F64F9CBB-872F-41BC-B208-08AB88DB0070}" type="datetime1">
              <a:rPr lang="en-GB" smtClean="0"/>
              <a:t>24/05/2022</a:t>
            </a:fld>
            <a:endParaRPr/>
          </a:p>
        </p:txBody>
      </p:sp>
      <p:sp>
        <p:nvSpPr>
          <p:cNvPr id="97" name="Google Shape;97;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nl-NL"/>
              <a:t>‹#›</a:t>
            </a:fld>
            <a:endParaRPr/>
          </a:p>
        </p:txBody>
      </p:sp>
      <p:sp>
        <p:nvSpPr>
          <p:cNvPr id="98" name="Google Shape;98;p10"/>
          <p:cNvSpPr txBox="1">
            <a:spLocks noGrp="1"/>
          </p:cNvSpPr>
          <p:nvPr>
            <p:ph type="body" idx="1"/>
          </p:nvPr>
        </p:nvSpPr>
        <p:spPr>
          <a:xfrm>
            <a:off x="824790" y="2061883"/>
            <a:ext cx="4957763" cy="410583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a:solidFill>
                  <a:schemeClr val="lt1"/>
                </a:solidFill>
              </a:defRPr>
            </a:lvl1pPr>
            <a:lvl2pPr marL="914400" lvl="1" indent="-406400" algn="l">
              <a:lnSpc>
                <a:spcPct val="90000"/>
              </a:lnSpc>
              <a:spcBef>
                <a:spcPts val="500"/>
              </a:spcBef>
              <a:spcAft>
                <a:spcPts val="0"/>
              </a:spcAft>
              <a:buSzPts val="2800"/>
              <a:buChar char="•"/>
              <a:defRPr>
                <a:solidFill>
                  <a:schemeClr val="lt1"/>
                </a:solidFill>
              </a:defRPr>
            </a:lvl2pPr>
            <a:lvl3pPr marL="1371600" lvl="2" indent="-381000" algn="l">
              <a:lnSpc>
                <a:spcPct val="90000"/>
              </a:lnSpc>
              <a:spcBef>
                <a:spcPts val="500"/>
              </a:spcBef>
              <a:spcAft>
                <a:spcPts val="0"/>
              </a:spcAft>
              <a:buSzPts val="2400"/>
              <a:buChar char="•"/>
              <a:defRPr>
                <a:solidFill>
                  <a:schemeClr val="lt1"/>
                </a:solidFill>
              </a:defRPr>
            </a:lvl3pPr>
            <a:lvl4pPr marL="1828800" lvl="3" indent="-355600" algn="l">
              <a:lnSpc>
                <a:spcPct val="90000"/>
              </a:lnSpc>
              <a:spcBef>
                <a:spcPts val="500"/>
              </a:spcBef>
              <a:spcAft>
                <a:spcPts val="0"/>
              </a:spcAft>
              <a:buSzPts val="2000"/>
              <a:buChar char="•"/>
              <a:defRPr>
                <a:solidFill>
                  <a:schemeClr val="lt1"/>
                </a:solidFill>
              </a:defRPr>
            </a:lvl4pPr>
            <a:lvl5pPr marL="2286000" lvl="4" indent="-355600" algn="l">
              <a:lnSpc>
                <a:spcPct val="90000"/>
              </a:lnSpc>
              <a:spcBef>
                <a:spcPts val="500"/>
              </a:spcBef>
              <a:spcAft>
                <a:spcPts val="0"/>
              </a:spcAft>
              <a:buSzPts val="20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9" name="Google Shape;99;p10"/>
          <p:cNvSpPr txBox="1">
            <a:spLocks noGrp="1"/>
          </p:cNvSpPr>
          <p:nvPr>
            <p:ph type="body" idx="2"/>
          </p:nvPr>
        </p:nvSpPr>
        <p:spPr>
          <a:xfrm>
            <a:off x="6396037" y="2061883"/>
            <a:ext cx="4957763" cy="410583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a:solidFill>
                  <a:schemeClr val="lt1"/>
                </a:solidFill>
              </a:defRPr>
            </a:lvl1pPr>
            <a:lvl2pPr marL="914400" lvl="1" indent="-406400" algn="l">
              <a:lnSpc>
                <a:spcPct val="90000"/>
              </a:lnSpc>
              <a:spcBef>
                <a:spcPts val="500"/>
              </a:spcBef>
              <a:spcAft>
                <a:spcPts val="0"/>
              </a:spcAft>
              <a:buSzPts val="2800"/>
              <a:buChar char="•"/>
              <a:defRPr>
                <a:solidFill>
                  <a:schemeClr val="lt1"/>
                </a:solidFill>
              </a:defRPr>
            </a:lvl2pPr>
            <a:lvl3pPr marL="1371600" lvl="2" indent="-381000" algn="l">
              <a:lnSpc>
                <a:spcPct val="90000"/>
              </a:lnSpc>
              <a:spcBef>
                <a:spcPts val="500"/>
              </a:spcBef>
              <a:spcAft>
                <a:spcPts val="0"/>
              </a:spcAft>
              <a:buSzPts val="2400"/>
              <a:buChar char="•"/>
              <a:defRPr>
                <a:solidFill>
                  <a:schemeClr val="lt1"/>
                </a:solidFill>
              </a:defRPr>
            </a:lvl3pPr>
            <a:lvl4pPr marL="1828800" lvl="3" indent="-355600" algn="l">
              <a:lnSpc>
                <a:spcPct val="90000"/>
              </a:lnSpc>
              <a:spcBef>
                <a:spcPts val="500"/>
              </a:spcBef>
              <a:spcAft>
                <a:spcPts val="0"/>
              </a:spcAft>
              <a:buSzPts val="2000"/>
              <a:buChar char="•"/>
              <a:defRPr>
                <a:solidFill>
                  <a:schemeClr val="lt1"/>
                </a:solidFill>
              </a:defRPr>
            </a:lvl4pPr>
            <a:lvl5pPr marL="2286000" lvl="4" indent="-355600" algn="l">
              <a:lnSpc>
                <a:spcPct val="90000"/>
              </a:lnSpc>
              <a:spcBef>
                <a:spcPts val="500"/>
              </a:spcBef>
              <a:spcAft>
                <a:spcPts val="0"/>
              </a:spcAft>
              <a:buSzPts val="20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34EA8"/>
              </a:buClr>
              <a:buSzPts val="3200"/>
              <a:buFont typeface="Arial"/>
              <a:buNone/>
              <a:defRPr sz="3200" b="0" i="0" u="none" strike="noStrike" cap="none">
                <a:solidFill>
                  <a:srgbClr val="034EA8"/>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034EA8"/>
              </a:buClr>
              <a:buSzPts val="2800"/>
              <a:buFont typeface="Arial"/>
              <a:buNone/>
              <a:defRPr sz="2800" b="0" i="0" u="none" strike="noStrike" cap="none">
                <a:solidFill>
                  <a:schemeClr val="dk1"/>
                </a:solidFill>
                <a:latin typeface="Arial"/>
                <a:ea typeface="Arial"/>
                <a:cs typeface="Arial"/>
                <a:sym typeface="Arial"/>
              </a:defRPr>
            </a:lvl1pPr>
            <a:lvl2pPr marL="914400" marR="0" lvl="1" indent="-406400" algn="l" rtl="0">
              <a:lnSpc>
                <a:spcPct val="90000"/>
              </a:lnSpc>
              <a:spcBef>
                <a:spcPts val="500"/>
              </a:spcBef>
              <a:spcAft>
                <a:spcPts val="0"/>
              </a:spcAft>
              <a:buClr>
                <a:srgbClr val="034EA8"/>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90000"/>
              </a:lnSpc>
              <a:spcBef>
                <a:spcPts val="500"/>
              </a:spcBef>
              <a:spcAft>
                <a:spcPts val="0"/>
              </a:spcAft>
              <a:buClr>
                <a:srgbClr val="034EA8"/>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90000"/>
              </a:lnSpc>
              <a:spcBef>
                <a:spcPts val="500"/>
              </a:spcBef>
              <a:spcAft>
                <a:spcPts val="0"/>
              </a:spcAft>
              <a:buClr>
                <a:srgbClr val="034EA8"/>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90000"/>
              </a:lnSpc>
              <a:spcBef>
                <a:spcPts val="500"/>
              </a:spcBef>
              <a:spcAft>
                <a:spcPts val="0"/>
              </a:spcAft>
              <a:buClr>
                <a:srgbClr val="034EA8"/>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fld id="{A35B2A44-FA77-431A-B01F-64373F0C4609}" type="datetime1">
              <a:rPr lang="en-GB" smtClean="0"/>
              <a:t>24/05/2022</a:t>
            </a:fld>
            <a:endParaRPr/>
          </a:p>
        </p:txBody>
      </p:sp>
      <p:pic>
        <p:nvPicPr>
          <p:cNvPr id="13" name="Google Shape;13;p1"/>
          <p:cNvPicPr preferRelativeResize="0"/>
          <p:nvPr/>
        </p:nvPicPr>
        <p:blipFill rotWithShape="1">
          <a:blip r:embed="rId22">
            <a:alphaModFix/>
          </a:blip>
          <a:srcRect/>
          <a:stretch/>
        </p:blipFill>
        <p:spPr>
          <a:xfrm>
            <a:off x="9157397" y="102027"/>
            <a:ext cx="2719170" cy="971602"/>
          </a:xfrm>
          <a:prstGeom prst="rect">
            <a:avLst/>
          </a:prstGeom>
          <a:noFill/>
          <a:ln>
            <a:noFill/>
          </a:ln>
        </p:spPr>
      </p:pic>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a:t>‹#›</a:t>
            </a:fld>
            <a:endParaRPr/>
          </a:p>
        </p:txBody>
      </p:sp>
      <p:sp>
        <p:nvSpPr>
          <p:cNvPr id="15" name="Google Shape;15;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sldNum="0" hdr="0" ft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16.xml"/><Relationship Id="rId16" Type="http://schemas.openxmlformats.org/officeDocument/2006/relationships/image" Target="../media/image39.png"/><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53.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3.png"/><Relationship Id="rId7"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9.png"/><Relationship Id="rId7"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1.png"/><Relationship Id="rId4" Type="http://schemas.openxmlformats.org/officeDocument/2006/relationships/image" Target="../media/image5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22"/>
          <p:cNvSpPr txBox="1">
            <a:spLocks noGrp="1"/>
          </p:cNvSpPr>
          <p:nvPr>
            <p:ph type="title"/>
          </p:nvPr>
        </p:nvSpPr>
        <p:spPr>
          <a:xfrm>
            <a:off x="5626500" y="1441075"/>
            <a:ext cx="6338400" cy="2422800"/>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rgbClr val="034EA8"/>
              </a:buClr>
              <a:buSzPts val="2880"/>
              <a:buFont typeface="Arial"/>
              <a:buNone/>
            </a:pPr>
            <a:r>
              <a:rPr lang="nl-NL" sz="4800"/>
              <a:t>Costruire la Comunità</a:t>
            </a:r>
            <a:br>
              <a:rPr lang="nl-NL" sz="4800"/>
            </a:br>
            <a:endParaRPr sz="4800"/>
          </a:p>
          <a:p>
            <a:pPr marL="0" lvl="0" indent="0" algn="r" rtl="0">
              <a:lnSpc>
                <a:spcPct val="90000"/>
              </a:lnSpc>
              <a:spcBef>
                <a:spcPts val="0"/>
              </a:spcBef>
              <a:spcAft>
                <a:spcPts val="0"/>
              </a:spcAft>
              <a:buClr>
                <a:srgbClr val="034EA8"/>
              </a:buClr>
              <a:buSzPts val="2880"/>
              <a:buFont typeface="Arial"/>
              <a:buNone/>
            </a:pPr>
            <a:r>
              <a:rPr lang="nl-NL" sz="3580"/>
              <a:t>Lavorare insieme per risparmiare energia</a:t>
            </a:r>
            <a:endParaRPr sz="3580"/>
          </a:p>
        </p:txBody>
      </p:sp>
      <p:sp>
        <p:nvSpPr>
          <p:cNvPr id="3" name="Text Placeholder 2">
            <a:extLst>
              <a:ext uri="{FF2B5EF4-FFF2-40B4-BE49-F238E27FC236}">
                <a16:creationId xmlns:a16="http://schemas.microsoft.com/office/drawing/2014/main" id="{3C358CCC-EE17-4CA3-BD82-1B3C3D50F6D4}"/>
              </a:ext>
            </a:extLst>
          </p:cNvPr>
          <p:cNvSpPr>
            <a:spLocks noGrp="1"/>
          </p:cNvSpPr>
          <p:nvPr>
            <p:ph type="body" idx="2"/>
          </p:nvPr>
        </p:nvSpPr>
        <p:spPr/>
        <p:txBody>
          <a:bodyPr/>
          <a:lstStyle/>
          <a:p>
            <a:endParaRPr lang="nl-NL"/>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3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Quali ostacoli?</a:t>
            </a:r>
            <a:endParaRPr/>
          </a:p>
        </p:txBody>
      </p:sp>
      <p:sp>
        <p:nvSpPr>
          <p:cNvPr id="461" name="Google Shape;461;p31"/>
          <p:cNvSpPr txBox="1"/>
          <p:nvPr/>
        </p:nvSpPr>
        <p:spPr>
          <a:xfrm>
            <a:off x="824790" y="2061883"/>
            <a:ext cx="4957763" cy="410583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34EA8"/>
              </a:buClr>
              <a:buSzPts val="2400"/>
              <a:buFont typeface="Arial"/>
              <a:buNone/>
            </a:pPr>
            <a:r>
              <a:rPr lang="nl-NL" sz="2400" b="1">
                <a:solidFill>
                  <a:schemeClr val="dk1"/>
                </a:solidFill>
              </a:rPr>
              <a:t>        Esterni</a:t>
            </a:r>
            <a:endParaRPr sz="2400" b="1">
              <a:solidFill>
                <a:schemeClr val="dk1"/>
              </a:solidFill>
              <a:latin typeface="Arial"/>
              <a:ea typeface="Arial"/>
              <a:cs typeface="Arial"/>
              <a:sym typeface="Arial"/>
            </a:endParaRPr>
          </a:p>
          <a:p>
            <a:pPr marL="457200" marR="0" lvl="0" indent="-304800" algn="l" rtl="0">
              <a:lnSpc>
                <a:spcPct val="90000"/>
              </a:lnSpc>
              <a:spcBef>
                <a:spcPts val="1000"/>
              </a:spcBef>
              <a:spcAft>
                <a:spcPts val="0"/>
              </a:spcAft>
              <a:buClr>
                <a:srgbClr val="034EA8"/>
              </a:buClr>
              <a:buSzPts val="2400"/>
              <a:buFont typeface="Arial"/>
              <a:buNone/>
            </a:pPr>
            <a:endParaRPr sz="2400">
              <a:solidFill>
                <a:schemeClr val="dk1"/>
              </a:solidFill>
              <a:latin typeface="Arial"/>
              <a:ea typeface="Arial"/>
              <a:cs typeface="Arial"/>
              <a:sym typeface="Arial"/>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Dinamiche di mercato</a:t>
            </a:r>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Politici/burocratici</a:t>
            </a:r>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Fornitori</a:t>
            </a:r>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Consulenti</a:t>
            </a:r>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Fornitori di energia</a:t>
            </a:r>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Finanziari (capitale)</a:t>
            </a:r>
            <a:endParaRPr/>
          </a:p>
        </p:txBody>
      </p:sp>
      <p:sp>
        <p:nvSpPr>
          <p:cNvPr id="462" name="Google Shape;462;p31"/>
          <p:cNvSpPr txBox="1"/>
          <p:nvPr/>
        </p:nvSpPr>
        <p:spPr>
          <a:xfrm>
            <a:off x="6396037" y="2061883"/>
            <a:ext cx="4957763" cy="4105835"/>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34EA8"/>
              </a:buClr>
              <a:buSzPts val="2400"/>
              <a:buFont typeface="Arial"/>
              <a:buNone/>
            </a:pPr>
            <a:r>
              <a:rPr lang="nl-NL" sz="2400" b="1">
                <a:solidFill>
                  <a:schemeClr val="dk1"/>
                </a:solidFill>
                <a:latin typeface="Arial"/>
                <a:ea typeface="Arial"/>
                <a:cs typeface="Arial"/>
                <a:sym typeface="Arial"/>
              </a:rPr>
              <a:t>       I</a:t>
            </a:r>
            <a:r>
              <a:rPr lang="nl-NL" sz="2400" b="1">
                <a:solidFill>
                  <a:schemeClr val="dk1"/>
                </a:solidFill>
              </a:rPr>
              <a:t>nterni</a:t>
            </a:r>
            <a:endParaRPr sz="2400" b="1">
              <a:solidFill>
                <a:schemeClr val="dk1"/>
              </a:solidFill>
              <a:latin typeface="Arial"/>
              <a:ea typeface="Arial"/>
              <a:cs typeface="Arial"/>
              <a:sym typeface="Arial"/>
            </a:endParaRPr>
          </a:p>
          <a:p>
            <a:pPr marL="457200" marR="0" lvl="0" indent="-304800" algn="l" rtl="0">
              <a:lnSpc>
                <a:spcPct val="90000"/>
              </a:lnSpc>
              <a:spcBef>
                <a:spcPts val="1000"/>
              </a:spcBef>
              <a:spcAft>
                <a:spcPts val="0"/>
              </a:spcAft>
              <a:buClr>
                <a:srgbClr val="034EA8"/>
              </a:buClr>
              <a:buSzPts val="2400"/>
              <a:buFont typeface="Arial"/>
              <a:buNone/>
            </a:pPr>
            <a:endParaRPr sz="2400">
              <a:solidFill>
                <a:schemeClr val="dk1"/>
              </a:solidFill>
              <a:latin typeface="Arial"/>
              <a:ea typeface="Arial"/>
              <a:cs typeface="Arial"/>
              <a:sym typeface="Arial"/>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Economici</a:t>
            </a:r>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Comportamentali</a:t>
            </a:r>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Organizzativi</a:t>
            </a:r>
            <a:endParaRPr sz="2400">
              <a:solidFill>
                <a:schemeClr val="dk1"/>
              </a:solidFill>
              <a:latin typeface="Arial"/>
              <a:ea typeface="Arial"/>
              <a:cs typeface="Arial"/>
              <a:sym typeface="Arial"/>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Competenze</a:t>
            </a:r>
            <a:endParaRPr/>
          </a:p>
          <a:p>
            <a:pPr marL="457200" marR="0" lvl="0" indent="-457200" algn="l" rtl="0">
              <a:lnSpc>
                <a:spcPct val="90000"/>
              </a:lnSpc>
              <a:spcBef>
                <a:spcPts val="1000"/>
              </a:spcBef>
              <a:spcAft>
                <a:spcPts val="0"/>
              </a:spcAft>
              <a:buClr>
                <a:srgbClr val="034EA8"/>
              </a:buClr>
              <a:buSzPts val="2400"/>
              <a:buFont typeface="Arial"/>
              <a:buChar char="•"/>
            </a:pPr>
            <a:r>
              <a:rPr lang="nl-NL" sz="2400">
                <a:solidFill>
                  <a:schemeClr val="dk1"/>
                </a:solidFill>
              </a:rPr>
              <a:t>Consapevolezza</a:t>
            </a:r>
            <a:endParaRPr/>
          </a:p>
        </p:txBody>
      </p:sp>
      <p:pic>
        <p:nvPicPr>
          <p:cNvPr id="463" name="Google Shape;463;p31" descr="Construction Barricade with solid fill"/>
          <p:cNvPicPr preferRelativeResize="0"/>
          <p:nvPr/>
        </p:nvPicPr>
        <p:blipFill rotWithShape="1">
          <a:blip r:embed="rId3">
            <a:alphaModFix/>
          </a:blip>
          <a:srcRect/>
          <a:stretch/>
        </p:blipFill>
        <p:spPr>
          <a:xfrm>
            <a:off x="6426200" y="2053926"/>
            <a:ext cx="525294" cy="525294"/>
          </a:xfrm>
          <a:prstGeom prst="rect">
            <a:avLst/>
          </a:prstGeom>
          <a:noFill/>
          <a:ln>
            <a:noFill/>
          </a:ln>
        </p:spPr>
      </p:pic>
      <p:pic>
        <p:nvPicPr>
          <p:cNvPr id="464" name="Google Shape;464;p31" descr="Construction Barricade with solid fill"/>
          <p:cNvPicPr preferRelativeResize="0"/>
          <p:nvPr/>
        </p:nvPicPr>
        <p:blipFill rotWithShape="1">
          <a:blip r:embed="rId3">
            <a:alphaModFix/>
          </a:blip>
          <a:srcRect/>
          <a:stretch/>
        </p:blipFill>
        <p:spPr>
          <a:xfrm>
            <a:off x="833606" y="2053926"/>
            <a:ext cx="525294" cy="525294"/>
          </a:xfrm>
          <a:prstGeom prst="rect">
            <a:avLst/>
          </a:prstGeom>
          <a:noFill/>
          <a:ln>
            <a:noFill/>
          </a:ln>
        </p:spPr>
      </p:pic>
      <p:sp>
        <p:nvSpPr>
          <p:cNvPr id="10" name="Rectangle 9">
            <a:extLst>
              <a:ext uri="{FF2B5EF4-FFF2-40B4-BE49-F238E27FC236}">
                <a16:creationId xmlns:a16="http://schemas.microsoft.com/office/drawing/2014/main" id="{295E6C10-3522-4B6A-84BC-C780CB899565}"/>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50CA2CD1-7DE7-4418-9931-F8DE6936DF45}"/>
              </a:ext>
            </a:extLst>
          </p:cNvPr>
          <p:cNvSpPr>
            <a:spLocks noGrp="1"/>
          </p:cNvSpPr>
          <p:nvPr>
            <p:ph type="dt" idx="10"/>
          </p:nvPr>
        </p:nvSpPr>
        <p:spPr/>
        <p:txBody>
          <a:bodyPr/>
          <a:lstStyle/>
          <a:p>
            <a:fld id="{E7DF1F07-A74B-4800-AD6E-66988D9B6A3F}" type="datetime1">
              <a:rPr lang="en-GB" smtClean="0"/>
              <a:t>24/05/2022</a:t>
            </a:fld>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32"/>
          <p:cNvSpPr/>
          <p:nvPr/>
        </p:nvSpPr>
        <p:spPr>
          <a:xfrm>
            <a:off x="2696029" y="4629500"/>
            <a:ext cx="7329715" cy="2148709"/>
          </a:xfrm>
          <a:prstGeom prst="ellipse">
            <a:avLst/>
          </a:prstGeom>
          <a:noFill/>
          <a:ln w="12700"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473" name="Google Shape;473;p32"/>
          <p:cNvSpPr txBox="1">
            <a:spLocks noGrp="1"/>
          </p:cNvSpPr>
          <p:nvPr>
            <p:ph type="title"/>
          </p:nvPr>
        </p:nvSpPr>
        <p:spPr>
          <a:xfrm>
            <a:off x="388500" y="963417"/>
            <a:ext cx="10515600" cy="572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34EA8"/>
              </a:buClr>
              <a:buSzPts val="3200"/>
              <a:buFont typeface="Arial"/>
              <a:buNone/>
            </a:pPr>
            <a:r>
              <a:rPr lang="nl-NL"/>
              <a:t>Dove e perché? </a:t>
            </a:r>
            <a:endParaRPr>
              <a:latin typeface="Arial"/>
              <a:ea typeface="Arial"/>
              <a:cs typeface="Arial"/>
              <a:sym typeface="Arial"/>
            </a:endParaRPr>
          </a:p>
        </p:txBody>
      </p:sp>
      <p:grpSp>
        <p:nvGrpSpPr>
          <p:cNvPr id="474" name="Google Shape;474;p32"/>
          <p:cNvGrpSpPr/>
          <p:nvPr/>
        </p:nvGrpSpPr>
        <p:grpSpPr>
          <a:xfrm>
            <a:off x="9384074" y="1711831"/>
            <a:ext cx="2439900" cy="2331618"/>
            <a:chOff x="9562575" y="1753762"/>
            <a:chExt cx="2439900" cy="2331618"/>
          </a:xfrm>
        </p:grpSpPr>
        <p:grpSp>
          <p:nvGrpSpPr>
            <p:cNvPr id="475" name="Google Shape;475;p32"/>
            <p:cNvGrpSpPr/>
            <p:nvPr/>
          </p:nvGrpSpPr>
          <p:grpSpPr>
            <a:xfrm>
              <a:off x="9784283" y="1753762"/>
              <a:ext cx="1912655" cy="1854529"/>
              <a:chOff x="7633418" y="1110434"/>
              <a:chExt cx="1912655" cy="1854529"/>
            </a:xfrm>
          </p:grpSpPr>
          <p:grpSp>
            <p:nvGrpSpPr>
              <p:cNvPr id="476" name="Google Shape;476;p32"/>
              <p:cNvGrpSpPr/>
              <p:nvPr/>
            </p:nvGrpSpPr>
            <p:grpSpPr>
              <a:xfrm>
                <a:off x="7694049" y="1110434"/>
                <a:ext cx="1800000" cy="1800000"/>
                <a:chOff x="7694049" y="1110434"/>
                <a:chExt cx="1800000" cy="1800000"/>
              </a:xfrm>
            </p:grpSpPr>
            <p:sp>
              <p:nvSpPr>
                <p:cNvPr id="477" name="Google Shape;477;p32"/>
                <p:cNvSpPr/>
                <p:nvPr/>
              </p:nvSpPr>
              <p:spPr>
                <a:xfrm>
                  <a:off x="7694049" y="1110434"/>
                  <a:ext cx="1800000" cy="1800000"/>
                </a:xfrm>
                <a:custGeom>
                  <a:avLst/>
                  <a:gdLst/>
                  <a:ahLst/>
                  <a:cxnLst/>
                  <a:rect l="l" t="t" r="r" b="b"/>
                  <a:pathLst>
                    <a:path w="1800000" h="1800000" extrusionOk="0">
                      <a:moveTo>
                        <a:pt x="0" y="900000"/>
                      </a:moveTo>
                      <a:cubicBezTo>
                        <a:pt x="10864" y="386955"/>
                        <a:pt x="477989" y="117628"/>
                        <a:pt x="900000" y="0"/>
                      </a:cubicBezTo>
                      <a:cubicBezTo>
                        <a:pt x="1355386" y="-115989"/>
                        <a:pt x="1922097" y="475976"/>
                        <a:pt x="1800000" y="900000"/>
                      </a:cubicBezTo>
                      <a:cubicBezTo>
                        <a:pt x="1788592" y="1272573"/>
                        <a:pt x="1278735" y="1853293"/>
                        <a:pt x="900000" y="1800000"/>
                      </a:cubicBezTo>
                      <a:cubicBezTo>
                        <a:pt x="381060" y="1695007"/>
                        <a:pt x="72410" y="1501473"/>
                        <a:pt x="0" y="900000"/>
                      </a:cubicBezTo>
                      <a:close/>
                    </a:path>
                  </a:pathLst>
                </a:custGeom>
                <a:no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78" name="Google Shape;478;p32"/>
                <p:cNvSpPr/>
                <p:nvPr/>
              </p:nvSpPr>
              <p:spPr>
                <a:xfrm>
                  <a:off x="7859198" y="1307546"/>
                  <a:ext cx="1440000" cy="1440000"/>
                </a:xfrm>
                <a:custGeom>
                  <a:avLst/>
                  <a:gdLst/>
                  <a:ahLst/>
                  <a:cxnLst/>
                  <a:rect l="l" t="t" r="r" b="b"/>
                  <a:pathLst>
                    <a:path w="1440000" h="1440000" extrusionOk="0">
                      <a:moveTo>
                        <a:pt x="0" y="720000"/>
                      </a:moveTo>
                      <a:cubicBezTo>
                        <a:pt x="38809" y="265234"/>
                        <a:pt x="335255" y="20220"/>
                        <a:pt x="720000" y="0"/>
                      </a:cubicBezTo>
                      <a:cubicBezTo>
                        <a:pt x="1105668" y="-33338"/>
                        <a:pt x="1465058" y="337344"/>
                        <a:pt x="1440000" y="720000"/>
                      </a:cubicBezTo>
                      <a:cubicBezTo>
                        <a:pt x="1439229" y="1109234"/>
                        <a:pt x="1033637" y="1477838"/>
                        <a:pt x="720000" y="1440000"/>
                      </a:cubicBezTo>
                      <a:cubicBezTo>
                        <a:pt x="312775" y="1394036"/>
                        <a:pt x="6370" y="1126830"/>
                        <a:pt x="0" y="720000"/>
                      </a:cubicBezTo>
                      <a:close/>
                    </a:path>
                  </a:pathLst>
                </a:custGeom>
                <a:solidFill>
                  <a:srgbClr val="E8F3D7"/>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479" name="Google Shape;479;p32" descr="Battery charging outline"/>
              <p:cNvPicPr preferRelativeResize="0"/>
              <p:nvPr/>
            </p:nvPicPr>
            <p:blipFill rotWithShape="1">
              <a:blip r:embed="rId3">
                <a:alphaModFix/>
              </a:blip>
              <a:srcRect/>
              <a:stretch/>
            </p:blipFill>
            <p:spPr>
              <a:xfrm>
                <a:off x="8565445" y="2050563"/>
                <a:ext cx="914400" cy="914400"/>
              </a:xfrm>
              <a:prstGeom prst="rect">
                <a:avLst/>
              </a:prstGeom>
              <a:noFill/>
              <a:ln>
                <a:noFill/>
              </a:ln>
              <a:effectLst>
                <a:outerShdw blurRad="50800" dist="38100" dir="2700000" algn="tl" rotWithShape="0">
                  <a:srgbClr val="000000">
                    <a:alpha val="40000"/>
                  </a:srgbClr>
                </a:outerShdw>
              </a:effectLst>
            </p:spPr>
          </p:pic>
          <p:pic>
            <p:nvPicPr>
              <p:cNvPr id="480" name="Google Shape;480;p32" descr="Solar Panels outline"/>
              <p:cNvPicPr preferRelativeResize="0"/>
              <p:nvPr/>
            </p:nvPicPr>
            <p:blipFill rotWithShape="1">
              <a:blip r:embed="rId4">
                <a:alphaModFix/>
              </a:blip>
              <a:srcRect/>
              <a:stretch/>
            </p:blipFill>
            <p:spPr>
              <a:xfrm>
                <a:off x="8631673" y="1142277"/>
                <a:ext cx="914400" cy="914400"/>
              </a:xfrm>
              <a:prstGeom prst="rect">
                <a:avLst/>
              </a:prstGeom>
              <a:noFill/>
              <a:ln>
                <a:noFill/>
              </a:ln>
              <a:effectLst>
                <a:outerShdw blurRad="50800" dist="38100" dir="2700000" algn="tl" rotWithShape="0">
                  <a:srgbClr val="000000">
                    <a:alpha val="40000"/>
                  </a:srgbClr>
                </a:outerShdw>
              </a:effectLst>
            </p:spPr>
          </p:pic>
          <p:pic>
            <p:nvPicPr>
              <p:cNvPr id="481" name="Google Shape;481;p32" descr="Wind Turbines outline"/>
              <p:cNvPicPr preferRelativeResize="0"/>
              <p:nvPr/>
            </p:nvPicPr>
            <p:blipFill rotWithShape="1">
              <a:blip r:embed="rId5">
                <a:alphaModFix/>
              </a:blip>
              <a:srcRect/>
              <a:stretch/>
            </p:blipFill>
            <p:spPr>
              <a:xfrm>
                <a:off x="7633418" y="1498388"/>
                <a:ext cx="914400" cy="914400"/>
              </a:xfrm>
              <a:prstGeom prst="rect">
                <a:avLst/>
              </a:prstGeom>
              <a:noFill/>
              <a:ln>
                <a:noFill/>
              </a:ln>
              <a:effectLst>
                <a:outerShdw blurRad="50800" dist="38100" dir="2700000" algn="tl" rotWithShape="0">
                  <a:srgbClr val="000000">
                    <a:alpha val="40000"/>
                  </a:srgbClr>
                </a:outerShdw>
              </a:effectLst>
            </p:spPr>
          </p:pic>
        </p:grpSp>
        <p:sp>
          <p:nvSpPr>
            <p:cNvPr id="482" name="Google Shape;482;p32"/>
            <p:cNvSpPr txBox="1"/>
            <p:nvPr/>
          </p:nvSpPr>
          <p:spPr>
            <a:xfrm>
              <a:off x="9562575" y="3562180"/>
              <a:ext cx="24399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b="1">
                  <a:solidFill>
                    <a:srgbClr val="6A962C"/>
                  </a:solidFill>
                </a:rPr>
                <a:t>Miglioramento dell’efficienza energetica</a:t>
              </a:r>
              <a:endParaRPr/>
            </a:p>
          </p:txBody>
        </p:sp>
      </p:grpSp>
      <p:grpSp>
        <p:nvGrpSpPr>
          <p:cNvPr id="483" name="Google Shape;483;p32"/>
          <p:cNvGrpSpPr/>
          <p:nvPr/>
        </p:nvGrpSpPr>
        <p:grpSpPr>
          <a:xfrm>
            <a:off x="739791" y="1510840"/>
            <a:ext cx="2439900" cy="2317165"/>
            <a:chOff x="195064" y="2060262"/>
            <a:chExt cx="2439900" cy="2317165"/>
          </a:xfrm>
        </p:grpSpPr>
        <p:pic>
          <p:nvPicPr>
            <p:cNvPr id="484" name="Google Shape;484;p32" descr="Production with solid fill"/>
            <p:cNvPicPr preferRelativeResize="0"/>
            <p:nvPr/>
          </p:nvPicPr>
          <p:blipFill rotWithShape="1">
            <a:blip r:embed="rId6">
              <a:alphaModFix/>
            </a:blip>
            <a:srcRect/>
            <a:stretch/>
          </p:blipFill>
          <p:spPr>
            <a:xfrm>
              <a:off x="417282" y="2060262"/>
              <a:ext cx="1995488" cy="1995488"/>
            </a:xfrm>
            <a:prstGeom prst="rect">
              <a:avLst/>
            </a:prstGeom>
            <a:noFill/>
            <a:ln>
              <a:noFill/>
            </a:ln>
          </p:spPr>
        </p:pic>
        <p:sp>
          <p:nvSpPr>
            <p:cNvPr id="485" name="Google Shape;485;p32"/>
            <p:cNvSpPr txBox="1"/>
            <p:nvPr/>
          </p:nvSpPr>
          <p:spPr>
            <a:xfrm>
              <a:off x="195064" y="3854227"/>
              <a:ext cx="24399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b="1">
                  <a:solidFill>
                    <a:schemeClr val="accent1"/>
                  </a:solidFill>
                </a:rPr>
                <a:t>Situazione attuale</a:t>
              </a:r>
              <a:endParaRPr/>
            </a:p>
            <a:p>
              <a:pPr marL="0" marR="0" lvl="0" indent="0" algn="ctr" rtl="0">
                <a:spcBef>
                  <a:spcPts val="0"/>
                </a:spcBef>
                <a:spcAft>
                  <a:spcPts val="0"/>
                </a:spcAft>
                <a:buNone/>
              </a:pPr>
              <a:r>
                <a:rPr lang="nl-NL" sz="1400" b="1">
                  <a:solidFill>
                    <a:schemeClr val="accent1"/>
                  </a:solidFill>
                  <a:latin typeface="Arial"/>
                  <a:ea typeface="Arial"/>
                  <a:cs typeface="Arial"/>
                  <a:sym typeface="Arial"/>
                </a:rPr>
                <a:t>(</a:t>
              </a:r>
              <a:r>
                <a:rPr lang="nl-NL" b="1">
                  <a:solidFill>
                    <a:schemeClr val="accent1"/>
                  </a:solidFill>
                </a:rPr>
                <a:t>non efficientata</a:t>
              </a:r>
              <a:r>
                <a:rPr lang="nl-NL" sz="1400" b="1">
                  <a:solidFill>
                    <a:schemeClr val="accent1"/>
                  </a:solidFill>
                  <a:latin typeface="Arial"/>
                  <a:ea typeface="Arial"/>
                  <a:cs typeface="Arial"/>
                  <a:sym typeface="Arial"/>
                </a:rPr>
                <a:t>) </a:t>
              </a:r>
              <a:endParaRPr/>
            </a:p>
          </p:txBody>
        </p:sp>
      </p:grpSp>
      <p:cxnSp>
        <p:nvCxnSpPr>
          <p:cNvPr id="486" name="Google Shape;486;p32"/>
          <p:cNvCxnSpPr/>
          <p:nvPr/>
        </p:nvCxnSpPr>
        <p:spPr>
          <a:xfrm>
            <a:off x="3054892" y="2772885"/>
            <a:ext cx="6329182" cy="0"/>
          </a:xfrm>
          <a:prstGeom prst="straightConnector1">
            <a:avLst/>
          </a:prstGeom>
          <a:noFill/>
          <a:ln w="57150" cap="flat" cmpd="sng">
            <a:solidFill>
              <a:schemeClr val="accent1"/>
            </a:solidFill>
            <a:prstDash val="solid"/>
            <a:miter lim="800000"/>
            <a:headEnd type="none" w="sm" len="sm"/>
            <a:tailEnd type="triangle" w="med" len="med"/>
          </a:ln>
        </p:spPr>
      </p:cxnSp>
      <p:grpSp>
        <p:nvGrpSpPr>
          <p:cNvPr id="487" name="Google Shape;487;p32"/>
          <p:cNvGrpSpPr/>
          <p:nvPr/>
        </p:nvGrpSpPr>
        <p:grpSpPr>
          <a:xfrm>
            <a:off x="4769616" y="1711831"/>
            <a:ext cx="2520000" cy="2520000"/>
            <a:chOff x="3197343" y="4823911"/>
            <a:chExt cx="2520000" cy="2520000"/>
          </a:xfrm>
        </p:grpSpPr>
        <p:sp>
          <p:nvSpPr>
            <p:cNvPr id="488" name="Google Shape;488;p32"/>
            <p:cNvSpPr/>
            <p:nvPr/>
          </p:nvSpPr>
          <p:spPr>
            <a:xfrm>
              <a:off x="3197343" y="4823911"/>
              <a:ext cx="2520000" cy="2520000"/>
            </a:xfrm>
            <a:prstGeom prst="ellipse">
              <a:avLst/>
            </a:prstGeom>
            <a:gradFill>
              <a:gsLst>
                <a:gs pos="0">
                  <a:srgbClr val="FFF647"/>
                </a:gs>
                <a:gs pos="50000">
                  <a:srgbClr val="FFFD00"/>
                </a:gs>
                <a:gs pos="100000">
                  <a:srgbClr val="E3E300"/>
                </a:gs>
              </a:gsLst>
              <a:lin ang="5400000" scaled="0"/>
            </a:gradFill>
            <a:ln w="9525" cap="flat" cmpd="sng">
              <a:solidFill>
                <a:schemeClr val="accent3"/>
              </a:solidFill>
              <a:prstDash val="solid"/>
              <a:miter lim="800000"/>
              <a:headEnd type="none" w="sm" len="sm"/>
              <a:tailEnd type="none" w="sm" len="sm"/>
            </a:ln>
          </p:spPr>
          <p:txBody>
            <a:bodyPr spcFirstLastPara="1" wrap="square" lIns="91425" tIns="45700" rIns="91425" bIns="45700" anchor="b" anchorCtr="0">
              <a:noAutofit/>
            </a:bodyPr>
            <a:lstStyle/>
            <a:p>
              <a:pPr marL="0" marR="0" lvl="0" indent="0" algn="ctr" rtl="0">
                <a:spcBef>
                  <a:spcPts val="0"/>
                </a:spcBef>
                <a:spcAft>
                  <a:spcPts val="0"/>
                </a:spcAft>
                <a:buNone/>
              </a:pPr>
              <a:r>
                <a:rPr lang="nl-NL" sz="1500">
                  <a:solidFill>
                    <a:schemeClr val="accent1"/>
                  </a:solidFill>
                </a:rPr>
                <a:t>Processo decisionale interno</a:t>
              </a:r>
              <a:endParaRPr sz="1500">
                <a:solidFill>
                  <a:schemeClr val="accent1"/>
                </a:solidFill>
                <a:latin typeface="Arial"/>
                <a:ea typeface="Arial"/>
                <a:cs typeface="Arial"/>
                <a:sym typeface="Arial"/>
              </a:endParaRPr>
            </a:p>
          </p:txBody>
        </p:sp>
        <p:pic>
          <p:nvPicPr>
            <p:cNvPr id="489" name="Google Shape;489;p32" descr="Decision chart with solid fill"/>
            <p:cNvPicPr preferRelativeResize="0"/>
            <p:nvPr/>
          </p:nvPicPr>
          <p:blipFill rotWithShape="1">
            <a:blip r:embed="rId7">
              <a:alphaModFix/>
            </a:blip>
            <a:srcRect/>
            <a:stretch/>
          </p:blipFill>
          <p:spPr>
            <a:xfrm>
              <a:off x="3701560" y="4964085"/>
              <a:ext cx="1511566" cy="1511566"/>
            </a:xfrm>
            <a:prstGeom prst="rect">
              <a:avLst/>
            </a:prstGeom>
            <a:noFill/>
            <a:ln>
              <a:noFill/>
            </a:ln>
          </p:spPr>
        </p:pic>
      </p:grpSp>
      <p:cxnSp>
        <p:nvCxnSpPr>
          <p:cNvPr id="490" name="Google Shape;490;p32"/>
          <p:cNvCxnSpPr/>
          <p:nvPr/>
        </p:nvCxnSpPr>
        <p:spPr>
          <a:xfrm>
            <a:off x="6063370" y="4034090"/>
            <a:ext cx="1440000" cy="765900"/>
          </a:xfrm>
          <a:prstGeom prst="bentConnector3">
            <a:avLst>
              <a:gd name="adj1" fmla="val 0"/>
            </a:avLst>
          </a:prstGeom>
          <a:noFill/>
          <a:ln w="9525" cap="flat" cmpd="sng">
            <a:solidFill>
              <a:srgbClr val="0944A1"/>
            </a:solidFill>
            <a:prstDash val="solid"/>
            <a:round/>
            <a:headEnd type="diamond" w="med" len="med"/>
            <a:tailEnd type="diamond" w="med" len="med"/>
          </a:ln>
        </p:spPr>
      </p:cxnSp>
      <p:cxnSp>
        <p:nvCxnSpPr>
          <p:cNvPr id="491" name="Google Shape;491;p32"/>
          <p:cNvCxnSpPr/>
          <p:nvPr/>
        </p:nvCxnSpPr>
        <p:spPr>
          <a:xfrm rot="10800000" flipH="1">
            <a:off x="4624699" y="4038815"/>
            <a:ext cx="1440000" cy="766200"/>
          </a:xfrm>
          <a:prstGeom prst="bentConnector3">
            <a:avLst>
              <a:gd name="adj1" fmla="val 0"/>
            </a:avLst>
          </a:prstGeom>
          <a:noFill/>
          <a:ln w="9525" cap="flat" cmpd="sng">
            <a:solidFill>
              <a:srgbClr val="0944A1"/>
            </a:solidFill>
            <a:prstDash val="solid"/>
            <a:round/>
            <a:headEnd type="diamond" w="med" len="med"/>
            <a:tailEnd type="diamond" w="med" len="med"/>
          </a:ln>
        </p:spPr>
      </p:cxnSp>
      <p:sp>
        <p:nvSpPr>
          <p:cNvPr id="492" name="Google Shape;492;p32"/>
          <p:cNvSpPr txBox="1"/>
          <p:nvPr/>
        </p:nvSpPr>
        <p:spPr>
          <a:xfrm>
            <a:off x="3871984" y="4895911"/>
            <a:ext cx="3548700" cy="175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a:solidFill>
                  <a:schemeClr val="dk1"/>
                </a:solidFill>
              </a:rPr>
              <a:t>Funzioni/ruoli coinvolti</a:t>
            </a:r>
            <a:r>
              <a:rPr lang="nl-NL" sz="1600">
                <a:solidFill>
                  <a:schemeClr val="dk1"/>
                </a:solidFill>
                <a:latin typeface="Arial"/>
                <a:ea typeface="Arial"/>
                <a:cs typeface="Arial"/>
                <a:sym typeface="Arial"/>
              </a:rPr>
              <a:t>:</a:t>
            </a:r>
            <a:endParaRPr/>
          </a:p>
          <a:p>
            <a:pPr marL="457200" marR="0" lvl="0" indent="-349250" algn="l" rtl="0">
              <a:spcBef>
                <a:spcPts val="0"/>
              </a:spcBef>
              <a:spcAft>
                <a:spcPts val="0"/>
              </a:spcAft>
              <a:buClr>
                <a:srgbClr val="0C58D3"/>
              </a:buClr>
              <a:buSzPts val="1900"/>
              <a:buFont typeface="Roboto"/>
              <a:buChar char="●"/>
            </a:pPr>
            <a:r>
              <a:rPr lang="nl-NL" sz="1600">
                <a:solidFill>
                  <a:schemeClr val="dk1"/>
                </a:solidFill>
                <a:latin typeface="Roboto"/>
                <a:ea typeface="Roboto"/>
                <a:cs typeface="Roboto"/>
                <a:sym typeface="Roboto"/>
              </a:rPr>
              <a:t>Dirigenza</a:t>
            </a:r>
            <a:endParaRPr/>
          </a:p>
          <a:p>
            <a:pPr marL="457200" marR="0" lvl="0" indent="-349250" algn="l" rtl="0">
              <a:spcBef>
                <a:spcPts val="0"/>
              </a:spcBef>
              <a:spcAft>
                <a:spcPts val="0"/>
              </a:spcAft>
              <a:buClr>
                <a:srgbClr val="0C58D3"/>
              </a:buClr>
              <a:buSzPts val="1900"/>
              <a:buFont typeface="Roboto"/>
              <a:buChar char="●"/>
            </a:pPr>
            <a:r>
              <a:rPr lang="nl-NL" sz="1600">
                <a:solidFill>
                  <a:schemeClr val="dk1"/>
                </a:solidFill>
                <a:latin typeface="Roboto"/>
                <a:ea typeface="Roboto"/>
                <a:cs typeface="Roboto"/>
                <a:sym typeface="Roboto"/>
              </a:rPr>
              <a:t>Produzione</a:t>
            </a:r>
            <a:endParaRPr sz="1600">
              <a:solidFill>
                <a:schemeClr val="dk1"/>
              </a:solidFill>
              <a:latin typeface="Roboto"/>
              <a:ea typeface="Roboto"/>
              <a:cs typeface="Roboto"/>
              <a:sym typeface="Roboto"/>
            </a:endParaRPr>
          </a:p>
          <a:p>
            <a:pPr marL="457200" marR="0" lvl="0" indent="-349250" algn="l" rtl="0">
              <a:spcBef>
                <a:spcPts val="0"/>
              </a:spcBef>
              <a:spcAft>
                <a:spcPts val="0"/>
              </a:spcAft>
              <a:buClr>
                <a:srgbClr val="0C58D3"/>
              </a:buClr>
              <a:buSzPts val="1900"/>
              <a:buFont typeface="Roboto"/>
              <a:buChar char="●"/>
            </a:pPr>
            <a:r>
              <a:rPr lang="nl-NL" sz="1600">
                <a:solidFill>
                  <a:schemeClr val="dk1"/>
                </a:solidFill>
                <a:latin typeface="Roboto"/>
                <a:ea typeface="Roboto"/>
                <a:cs typeface="Roboto"/>
                <a:sym typeface="Roboto"/>
              </a:rPr>
              <a:t>Procurement</a:t>
            </a:r>
            <a:endParaRPr sz="1600">
              <a:solidFill>
                <a:schemeClr val="dk1"/>
              </a:solidFill>
              <a:latin typeface="Roboto"/>
              <a:ea typeface="Roboto"/>
              <a:cs typeface="Roboto"/>
              <a:sym typeface="Roboto"/>
            </a:endParaRPr>
          </a:p>
          <a:p>
            <a:pPr marL="457200" marR="0" lvl="0" indent="-349250" algn="l" rtl="0">
              <a:spcBef>
                <a:spcPts val="0"/>
              </a:spcBef>
              <a:spcAft>
                <a:spcPts val="0"/>
              </a:spcAft>
              <a:buClr>
                <a:srgbClr val="0C58D3"/>
              </a:buClr>
              <a:buSzPts val="1900"/>
              <a:buFont typeface="Roboto"/>
              <a:buChar char="●"/>
            </a:pPr>
            <a:r>
              <a:rPr lang="nl-NL" sz="1600">
                <a:solidFill>
                  <a:schemeClr val="dk1"/>
                </a:solidFill>
                <a:latin typeface="Roboto"/>
                <a:ea typeface="Roboto"/>
                <a:cs typeface="Roboto"/>
                <a:sym typeface="Roboto"/>
              </a:rPr>
              <a:t>...</a:t>
            </a:r>
            <a:endParaRPr/>
          </a:p>
          <a:p>
            <a:pPr marL="0" marR="0" lvl="0" indent="0" algn="l" rtl="0">
              <a:spcBef>
                <a:spcPts val="0"/>
              </a:spcBef>
              <a:spcAft>
                <a:spcPts val="0"/>
              </a:spcAft>
              <a:buNone/>
            </a:pPr>
            <a:endParaRPr sz="1600">
              <a:solidFill>
                <a:schemeClr val="dk1"/>
              </a:solidFill>
              <a:latin typeface="Arial"/>
              <a:ea typeface="Arial"/>
              <a:cs typeface="Arial"/>
              <a:sym typeface="Arial"/>
            </a:endParaRPr>
          </a:p>
        </p:txBody>
      </p:sp>
      <p:sp>
        <p:nvSpPr>
          <p:cNvPr id="493" name="Google Shape;493;p32"/>
          <p:cNvSpPr txBox="1"/>
          <p:nvPr/>
        </p:nvSpPr>
        <p:spPr>
          <a:xfrm>
            <a:off x="6890827" y="4891214"/>
            <a:ext cx="3284700" cy="1708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600">
                <a:solidFill>
                  <a:schemeClr val="dk1"/>
                </a:solidFill>
              </a:rPr>
              <a:t>Risorse disponibili:</a:t>
            </a:r>
            <a:endParaRPr/>
          </a:p>
          <a:p>
            <a:pPr marL="457200" marR="0" lvl="0" indent="-349250" algn="l" rtl="0">
              <a:spcBef>
                <a:spcPts val="0"/>
              </a:spcBef>
              <a:spcAft>
                <a:spcPts val="0"/>
              </a:spcAft>
              <a:buClr>
                <a:srgbClr val="0C58D3"/>
              </a:buClr>
              <a:buSzPts val="1900"/>
              <a:buFont typeface="Roboto"/>
              <a:buChar char="●"/>
            </a:pPr>
            <a:r>
              <a:rPr lang="nl-NL" sz="1600">
                <a:solidFill>
                  <a:schemeClr val="dk1"/>
                </a:solidFill>
                <a:latin typeface="Roboto"/>
                <a:ea typeface="Roboto"/>
                <a:cs typeface="Roboto"/>
                <a:sym typeface="Roboto"/>
              </a:rPr>
              <a:t>Economiche</a:t>
            </a:r>
            <a:endParaRPr sz="1600">
              <a:solidFill>
                <a:schemeClr val="dk1"/>
              </a:solidFill>
              <a:latin typeface="Roboto"/>
              <a:ea typeface="Roboto"/>
              <a:cs typeface="Roboto"/>
              <a:sym typeface="Roboto"/>
            </a:endParaRPr>
          </a:p>
          <a:p>
            <a:pPr marL="457200" marR="0" lvl="0" indent="-349250" algn="l" rtl="0">
              <a:spcBef>
                <a:spcPts val="0"/>
              </a:spcBef>
              <a:spcAft>
                <a:spcPts val="0"/>
              </a:spcAft>
              <a:buClr>
                <a:srgbClr val="0C58D3"/>
              </a:buClr>
              <a:buSzPts val="1900"/>
              <a:buFont typeface="Roboto"/>
              <a:buChar char="●"/>
            </a:pPr>
            <a:r>
              <a:rPr lang="nl-NL" sz="1600">
                <a:solidFill>
                  <a:schemeClr val="dk1"/>
                </a:solidFill>
                <a:latin typeface="Roboto"/>
                <a:ea typeface="Roboto"/>
                <a:cs typeface="Roboto"/>
                <a:sym typeface="Roboto"/>
              </a:rPr>
              <a:t>Fisiche (macchinari, </a:t>
            </a:r>
            <a:br>
              <a:rPr lang="nl-NL" sz="1600">
                <a:solidFill>
                  <a:schemeClr val="dk1"/>
                </a:solidFill>
                <a:latin typeface="Roboto"/>
                <a:ea typeface="Roboto"/>
                <a:cs typeface="Roboto"/>
                <a:sym typeface="Roboto"/>
              </a:rPr>
            </a:br>
            <a:r>
              <a:rPr lang="nl-NL" sz="1600">
                <a:solidFill>
                  <a:schemeClr val="dk1"/>
                </a:solidFill>
                <a:latin typeface="Roboto"/>
                <a:ea typeface="Roboto"/>
                <a:cs typeface="Roboto"/>
                <a:sym typeface="Roboto"/>
              </a:rPr>
              <a:t>edifici)</a:t>
            </a:r>
            <a:endParaRPr sz="1600">
              <a:solidFill>
                <a:schemeClr val="dk1"/>
              </a:solidFill>
              <a:latin typeface="Roboto"/>
              <a:ea typeface="Roboto"/>
              <a:cs typeface="Roboto"/>
              <a:sym typeface="Roboto"/>
            </a:endParaRPr>
          </a:p>
          <a:p>
            <a:pPr marL="457200" marR="0" lvl="0" indent="-330200" algn="l" rtl="0">
              <a:spcBef>
                <a:spcPts val="0"/>
              </a:spcBef>
              <a:spcAft>
                <a:spcPts val="0"/>
              </a:spcAft>
              <a:buClr>
                <a:schemeClr val="dk1"/>
              </a:buClr>
              <a:buSzPts val="1600"/>
              <a:buFont typeface="Roboto"/>
              <a:buChar char="●"/>
            </a:pPr>
            <a:r>
              <a:rPr lang="nl-NL" sz="1600">
                <a:solidFill>
                  <a:schemeClr val="dk1"/>
                </a:solidFill>
                <a:latin typeface="Roboto"/>
                <a:ea typeface="Roboto"/>
                <a:cs typeface="Roboto"/>
                <a:sym typeface="Roboto"/>
              </a:rPr>
              <a:t>Tempo</a:t>
            </a:r>
            <a:endParaRPr sz="1600">
              <a:solidFill>
                <a:schemeClr val="dk1"/>
              </a:solidFill>
              <a:latin typeface="Roboto"/>
              <a:ea typeface="Roboto"/>
              <a:cs typeface="Roboto"/>
              <a:sym typeface="Roboto"/>
            </a:endParaRPr>
          </a:p>
          <a:p>
            <a:pPr marL="457200" marR="0" lvl="0" indent="-349250" algn="l" rtl="0">
              <a:spcBef>
                <a:spcPts val="0"/>
              </a:spcBef>
              <a:spcAft>
                <a:spcPts val="0"/>
              </a:spcAft>
              <a:buClr>
                <a:srgbClr val="0C58D3"/>
              </a:buClr>
              <a:buSzPts val="1900"/>
              <a:buFont typeface="Roboto"/>
              <a:buChar char="●"/>
            </a:pPr>
            <a:r>
              <a:rPr lang="nl-NL" sz="1600">
                <a:solidFill>
                  <a:schemeClr val="dk1"/>
                </a:solidFill>
                <a:latin typeface="Roboto"/>
                <a:ea typeface="Roboto"/>
                <a:cs typeface="Roboto"/>
                <a:sym typeface="Roboto"/>
              </a:rPr>
              <a:t>…</a:t>
            </a:r>
            <a:endParaRPr/>
          </a:p>
        </p:txBody>
      </p:sp>
      <p:pic>
        <p:nvPicPr>
          <p:cNvPr id="494" name="Google Shape;494;p32" descr="Construction Barricade with solid fill"/>
          <p:cNvPicPr preferRelativeResize="0"/>
          <p:nvPr/>
        </p:nvPicPr>
        <p:blipFill rotWithShape="1">
          <a:blip r:embed="rId8">
            <a:alphaModFix/>
          </a:blip>
          <a:srcRect/>
          <a:stretch/>
        </p:blipFill>
        <p:spPr>
          <a:xfrm>
            <a:off x="9401809" y="5478307"/>
            <a:ext cx="838734" cy="838734"/>
          </a:xfrm>
          <a:prstGeom prst="rect">
            <a:avLst/>
          </a:prstGeom>
          <a:noFill/>
          <a:ln>
            <a:noFill/>
          </a:ln>
        </p:spPr>
      </p:pic>
      <p:sp>
        <p:nvSpPr>
          <p:cNvPr id="28" name="Rectangle 27">
            <a:extLst>
              <a:ext uri="{FF2B5EF4-FFF2-40B4-BE49-F238E27FC236}">
                <a16:creationId xmlns:a16="http://schemas.microsoft.com/office/drawing/2014/main" id="{1DFEB52E-3ABD-40DB-9BB2-8FFBDF2FF123}"/>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67FF8314-E2F5-4386-B1BD-5497B0BB9C1E}"/>
              </a:ext>
            </a:extLst>
          </p:cNvPr>
          <p:cNvSpPr>
            <a:spLocks noGrp="1"/>
          </p:cNvSpPr>
          <p:nvPr>
            <p:ph type="dt" idx="10"/>
          </p:nvPr>
        </p:nvSpPr>
        <p:spPr/>
        <p:txBody>
          <a:bodyPr/>
          <a:lstStyle/>
          <a:p>
            <a:fld id="{162B83C6-1C2A-4724-9DFB-FA400D89810C}" type="datetime1">
              <a:rPr lang="en-GB" smtClean="0"/>
              <a:t>24/05/2022</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9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9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9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2" name="Google Shape;502;p33"/>
          <p:cNvSpPr/>
          <p:nvPr/>
        </p:nvSpPr>
        <p:spPr>
          <a:xfrm>
            <a:off x="8449056" y="4866319"/>
            <a:ext cx="3389400" cy="7386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p33"/>
          <p:cNvSpPr txBox="1">
            <a:spLocks noGrp="1"/>
          </p:cNvSpPr>
          <p:nvPr>
            <p:ph type="title"/>
          </p:nvPr>
        </p:nvSpPr>
        <p:spPr>
          <a:xfrm>
            <a:off x="388500" y="3411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sz="2400"/>
              <a:t>Focus sugli ostacoli </a:t>
            </a:r>
            <a:r>
              <a:rPr lang="nl-NL" sz="2400" b="1"/>
              <a:t>interni</a:t>
            </a:r>
            <a:endParaRPr sz="2400" b="1"/>
          </a:p>
        </p:txBody>
      </p:sp>
      <p:graphicFrame>
        <p:nvGraphicFramePr>
          <p:cNvPr id="504" name="Google Shape;504;p33"/>
          <p:cNvGraphicFramePr/>
          <p:nvPr/>
        </p:nvGraphicFramePr>
        <p:xfrm>
          <a:off x="1998450" y="1215125"/>
          <a:ext cx="8195100" cy="4233385"/>
        </p:xfrm>
        <a:graphic>
          <a:graphicData uri="http://schemas.openxmlformats.org/drawingml/2006/table">
            <a:tbl>
              <a:tblPr>
                <a:noFill/>
                <a:tableStyleId>{461F0CF8-185D-4030-91A6-DBE63201A4AA}</a:tableStyleId>
              </a:tblPr>
              <a:tblGrid>
                <a:gridCol w="2460750">
                  <a:extLst>
                    <a:ext uri="{9D8B030D-6E8A-4147-A177-3AD203B41FA5}">
                      <a16:colId xmlns:a16="http://schemas.microsoft.com/office/drawing/2014/main" val="20000"/>
                    </a:ext>
                  </a:extLst>
                </a:gridCol>
                <a:gridCol w="5734350">
                  <a:extLst>
                    <a:ext uri="{9D8B030D-6E8A-4147-A177-3AD203B41FA5}">
                      <a16:colId xmlns:a16="http://schemas.microsoft.com/office/drawing/2014/main" val="20001"/>
                    </a:ext>
                  </a:extLst>
                </a:gridCol>
              </a:tblGrid>
              <a:tr h="502900">
                <a:tc>
                  <a:txBody>
                    <a:bodyPr/>
                    <a:lstStyle/>
                    <a:p>
                      <a:pPr marL="0" marR="0" lvl="0" indent="0" algn="ctr" rtl="0">
                        <a:lnSpc>
                          <a:spcPct val="100000"/>
                        </a:lnSpc>
                        <a:spcBef>
                          <a:spcPts val="0"/>
                        </a:spcBef>
                        <a:spcAft>
                          <a:spcPts val="0"/>
                        </a:spcAft>
                        <a:buClr>
                          <a:srgbClr val="000000"/>
                        </a:buClr>
                        <a:buSzPts val="2100"/>
                        <a:buFont typeface="Arial"/>
                        <a:buNone/>
                      </a:pPr>
                      <a:r>
                        <a:rPr lang="nl-NL" sz="2100" b="1" u="none" strike="noStrike" cap="none">
                          <a:latin typeface="Arial"/>
                          <a:ea typeface="Arial"/>
                          <a:cs typeface="Arial"/>
                          <a:sym typeface="Arial"/>
                        </a:rPr>
                        <a:t>Area</a:t>
                      </a:r>
                      <a:endParaRPr sz="2100" b="1" u="none" strike="noStrike" cap="none">
                        <a:latin typeface="Arial"/>
                        <a:ea typeface="Arial"/>
                        <a:cs typeface="Arial"/>
                        <a:sym typeface="Arial"/>
                      </a:endParaRPr>
                    </a:p>
                  </a:txBody>
                  <a:tcPr marL="91425" marR="91425" marT="91425" marB="91425">
                    <a:solidFill>
                      <a:srgbClr val="C9DAF8"/>
                    </a:solidFill>
                  </a:tcPr>
                </a:tc>
                <a:tc>
                  <a:txBody>
                    <a:bodyPr/>
                    <a:lstStyle/>
                    <a:p>
                      <a:pPr marL="0" marR="0" lvl="0" indent="0" algn="ctr" rtl="0">
                        <a:lnSpc>
                          <a:spcPct val="100000"/>
                        </a:lnSpc>
                        <a:spcBef>
                          <a:spcPts val="0"/>
                        </a:spcBef>
                        <a:spcAft>
                          <a:spcPts val="0"/>
                        </a:spcAft>
                        <a:buClr>
                          <a:srgbClr val="000000"/>
                        </a:buClr>
                        <a:buSzPts val="2100"/>
                        <a:buFont typeface="Arial"/>
                        <a:buNone/>
                      </a:pPr>
                      <a:r>
                        <a:rPr lang="nl-NL" sz="2100" b="1"/>
                        <a:t>Ostacoli</a:t>
                      </a:r>
                      <a:endParaRPr sz="2100" b="1" u="none" strike="noStrike" cap="none">
                        <a:latin typeface="Arial"/>
                        <a:ea typeface="Arial"/>
                        <a:cs typeface="Arial"/>
                        <a:sym typeface="Arial"/>
                      </a:endParaRPr>
                    </a:p>
                  </a:txBody>
                  <a:tcPr marL="91425" marR="91425" marT="91425" marB="91425">
                    <a:solidFill>
                      <a:srgbClr val="C9DAF8"/>
                    </a:solidFill>
                  </a:tcPr>
                </a:tc>
                <a:extLst>
                  <a:ext uri="{0D108BD9-81ED-4DB2-BD59-A6C34878D82A}">
                    <a16:rowId xmlns:a16="http://schemas.microsoft.com/office/drawing/2014/main" val="10000"/>
                  </a:ext>
                </a:extLst>
              </a:tr>
              <a:tr h="822925">
                <a:tc>
                  <a:txBody>
                    <a:bodyPr/>
                    <a:lstStyle/>
                    <a:p>
                      <a:pPr marL="0" marR="0" lvl="0" indent="0" algn="ctr" rtl="0">
                        <a:lnSpc>
                          <a:spcPct val="100000"/>
                        </a:lnSpc>
                        <a:spcBef>
                          <a:spcPts val="0"/>
                        </a:spcBef>
                        <a:spcAft>
                          <a:spcPts val="0"/>
                        </a:spcAft>
                        <a:buClr>
                          <a:srgbClr val="000000"/>
                        </a:buClr>
                        <a:buSzPts val="1400"/>
                        <a:buFont typeface="Arial"/>
                        <a:buNone/>
                      </a:pPr>
                      <a:r>
                        <a:rPr lang="nl-NL" b="1"/>
                        <a:t>Economici</a:t>
                      </a:r>
                      <a:endParaRPr sz="1400" b="1" u="none" strike="noStrike" cap="none">
                        <a:latin typeface="Arial"/>
                        <a:ea typeface="Arial"/>
                        <a:cs typeface="Arial"/>
                        <a:sym typeface="Aria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nl-NL"/>
                        <a:t>Scarsa disponibilità di capitale</a:t>
                      </a:r>
                      <a:endParaRPr sz="140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nl-NL"/>
                        <a:t>Costi “nascosti” (accesso alle informazioni, etc.)</a:t>
                      </a:r>
                      <a:endParaRPr sz="140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nl-NL"/>
                        <a:t>Incertezze</a:t>
                      </a:r>
                      <a:endParaRPr sz="1400" u="none" strike="noStrike" cap="none">
                        <a:latin typeface="Arial"/>
                        <a:ea typeface="Arial"/>
                        <a:cs typeface="Arial"/>
                        <a:sym typeface="Arial"/>
                      </a:endParaRPr>
                    </a:p>
                  </a:txBody>
                  <a:tcPr marL="91425" marR="91425" marT="91425" marB="91425" anchor="ctr"/>
                </a:tc>
                <a:extLst>
                  <a:ext uri="{0D108BD9-81ED-4DB2-BD59-A6C34878D82A}">
                    <a16:rowId xmlns:a16="http://schemas.microsoft.com/office/drawing/2014/main" val="10001"/>
                  </a:ext>
                </a:extLst>
              </a:tr>
              <a:tr h="751600">
                <a:tc>
                  <a:txBody>
                    <a:bodyPr/>
                    <a:lstStyle/>
                    <a:p>
                      <a:pPr marL="0" marR="0" lvl="0" indent="0" algn="ctr" rtl="0">
                        <a:lnSpc>
                          <a:spcPct val="100000"/>
                        </a:lnSpc>
                        <a:spcBef>
                          <a:spcPts val="0"/>
                        </a:spcBef>
                        <a:spcAft>
                          <a:spcPts val="0"/>
                        </a:spcAft>
                        <a:buClr>
                          <a:srgbClr val="000000"/>
                        </a:buClr>
                        <a:buSzPts val="1400"/>
                        <a:buFont typeface="Arial"/>
                        <a:buNone/>
                      </a:pPr>
                      <a:r>
                        <a:rPr lang="nl-NL" b="1"/>
                        <a:t>Comportamentali</a:t>
                      </a:r>
                      <a:endParaRPr sz="1400" b="1" u="none" strike="noStrike" cap="none">
                        <a:latin typeface="Arial"/>
                        <a:ea typeface="Arial"/>
                        <a:cs typeface="Arial"/>
                        <a:sym typeface="Aria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nl-NL"/>
                        <a:t>Mancanza di interesse sul tema</a:t>
                      </a:r>
                      <a:endParaRPr sz="1400" u="none" strike="noStrike" cap="none">
                        <a:latin typeface="Arial"/>
                        <a:ea typeface="Arial"/>
                        <a:cs typeface="Arial"/>
                        <a:sym typeface="Arial"/>
                      </a:endParaRPr>
                    </a:p>
                  </a:txBody>
                  <a:tcPr marL="91425" marR="91425" marT="91425" marB="91425" anchor="ctr"/>
                </a:tc>
                <a:extLst>
                  <a:ext uri="{0D108BD9-81ED-4DB2-BD59-A6C34878D82A}">
                    <a16:rowId xmlns:a16="http://schemas.microsoft.com/office/drawing/2014/main" val="10002"/>
                  </a:ext>
                </a:extLst>
              </a:tr>
              <a:tr h="666425">
                <a:tc>
                  <a:txBody>
                    <a:bodyPr/>
                    <a:lstStyle/>
                    <a:p>
                      <a:pPr marL="0" marR="0" lvl="0" indent="0" algn="ctr" rtl="0">
                        <a:lnSpc>
                          <a:spcPct val="100000"/>
                        </a:lnSpc>
                        <a:spcBef>
                          <a:spcPts val="0"/>
                        </a:spcBef>
                        <a:spcAft>
                          <a:spcPts val="0"/>
                        </a:spcAft>
                        <a:buClr>
                          <a:srgbClr val="000000"/>
                        </a:buClr>
                        <a:buSzPts val="1400"/>
                        <a:buFont typeface="Arial"/>
                        <a:buNone/>
                      </a:pPr>
                      <a:r>
                        <a:rPr lang="nl-NL" b="1"/>
                        <a:t>Organizzativi</a:t>
                      </a:r>
                      <a:endParaRPr sz="1400" b="1" u="none" strike="noStrike" cap="none">
                        <a:latin typeface="Arial"/>
                        <a:ea typeface="Arial"/>
                        <a:cs typeface="Arial"/>
                        <a:sym typeface="Aria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nl-NL"/>
                        <a:t>Mancanza di tempo e risorse a disposizione</a:t>
                      </a:r>
                      <a:endParaRPr sz="140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Arial"/>
                        <a:ea typeface="Arial"/>
                        <a:cs typeface="Arial"/>
                        <a:sym typeface="Arial"/>
                      </a:endParaRPr>
                    </a:p>
                  </a:txBody>
                  <a:tcPr marL="91425" marR="91425" marT="91425" marB="91425" anchor="ctr"/>
                </a:tc>
                <a:extLst>
                  <a:ext uri="{0D108BD9-81ED-4DB2-BD59-A6C34878D82A}">
                    <a16:rowId xmlns:a16="http://schemas.microsoft.com/office/drawing/2014/main" val="10003"/>
                  </a:ext>
                </a:extLst>
              </a:tr>
              <a:tr h="609575">
                <a:tc>
                  <a:txBody>
                    <a:bodyPr/>
                    <a:lstStyle/>
                    <a:p>
                      <a:pPr marL="0" marR="0" lvl="0" indent="0" algn="ctr" rtl="0">
                        <a:lnSpc>
                          <a:spcPct val="100000"/>
                        </a:lnSpc>
                        <a:spcBef>
                          <a:spcPts val="0"/>
                        </a:spcBef>
                        <a:spcAft>
                          <a:spcPts val="0"/>
                        </a:spcAft>
                        <a:buClr>
                          <a:srgbClr val="000000"/>
                        </a:buClr>
                        <a:buSzPts val="1400"/>
                        <a:buFont typeface="Arial"/>
                        <a:buNone/>
                      </a:pPr>
                      <a:r>
                        <a:rPr lang="nl-NL" b="1"/>
                        <a:t>Competenze</a:t>
                      </a:r>
                      <a:endParaRPr sz="1400" b="1" u="none" strike="noStrike" cap="none">
                        <a:latin typeface="Arial"/>
                        <a:ea typeface="Arial"/>
                        <a:cs typeface="Arial"/>
                        <a:sym typeface="Aria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nl-NL"/>
                        <a:t>Mancanza delle giuste competenze interne per </a:t>
                      </a:r>
                      <a:r>
                        <a:rPr lang="nl-NL" b="1"/>
                        <a:t>identificare le opportunità</a:t>
                      </a:r>
                      <a:r>
                        <a:rPr lang="nl-NL"/>
                        <a:t> e per </a:t>
                      </a:r>
                      <a:r>
                        <a:rPr lang="nl-NL" b="1"/>
                        <a:t>gestire l’implementazione</a:t>
                      </a:r>
                      <a:endParaRPr sz="1400" u="none" strike="noStrike" cap="none">
                        <a:latin typeface="Arial"/>
                        <a:ea typeface="Arial"/>
                        <a:cs typeface="Arial"/>
                        <a:sym typeface="Arial"/>
                      </a:endParaRPr>
                    </a:p>
                  </a:txBody>
                  <a:tcPr marL="91425" marR="91425" marT="91425" marB="91425" anchor="ctr"/>
                </a:tc>
                <a:extLst>
                  <a:ext uri="{0D108BD9-81ED-4DB2-BD59-A6C34878D82A}">
                    <a16:rowId xmlns:a16="http://schemas.microsoft.com/office/drawing/2014/main" val="10004"/>
                  </a:ext>
                </a:extLst>
              </a:tr>
              <a:tr h="723450">
                <a:tc>
                  <a:txBody>
                    <a:bodyPr/>
                    <a:lstStyle/>
                    <a:p>
                      <a:pPr marL="0" marR="0" lvl="0" indent="0" algn="ctr" rtl="0">
                        <a:lnSpc>
                          <a:spcPct val="100000"/>
                        </a:lnSpc>
                        <a:spcBef>
                          <a:spcPts val="0"/>
                        </a:spcBef>
                        <a:spcAft>
                          <a:spcPts val="0"/>
                        </a:spcAft>
                        <a:buClr>
                          <a:srgbClr val="000000"/>
                        </a:buClr>
                        <a:buSzPts val="1400"/>
                        <a:buFont typeface="Arial"/>
                        <a:buNone/>
                      </a:pPr>
                      <a:r>
                        <a:rPr lang="nl-NL" b="1"/>
                        <a:t>Consapevolezza</a:t>
                      </a:r>
                      <a:endParaRPr sz="1400" b="1" u="none" strike="noStrike" cap="none">
                        <a:latin typeface="Arial"/>
                        <a:ea typeface="Arial"/>
                        <a:cs typeface="Arial"/>
                        <a:sym typeface="Aria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r>
                        <a:rPr lang="nl-NL"/>
                        <a:t>Mancanza di consapevolezza riguardo </a:t>
                      </a:r>
                      <a:r>
                        <a:rPr lang="nl-NL" b="1"/>
                        <a:t>l’importanza </a:t>
                      </a:r>
                      <a:r>
                        <a:rPr lang="nl-NL"/>
                        <a:t>del tema e/o le </a:t>
                      </a:r>
                      <a:r>
                        <a:rPr lang="nl-NL" b="1"/>
                        <a:t>opportunità</a:t>
                      </a:r>
                      <a:endParaRPr sz="1400" b="1" u="none" strike="noStrike" cap="none"/>
                    </a:p>
                  </a:txBody>
                  <a:tcPr marL="91425" marR="91425" marT="91425" marB="91425" anchor="ctr"/>
                </a:tc>
                <a:extLst>
                  <a:ext uri="{0D108BD9-81ED-4DB2-BD59-A6C34878D82A}">
                    <a16:rowId xmlns:a16="http://schemas.microsoft.com/office/drawing/2014/main" val="10005"/>
                  </a:ext>
                </a:extLst>
              </a:tr>
            </a:tbl>
          </a:graphicData>
        </a:graphic>
      </p:graphicFrame>
      <p:sp>
        <p:nvSpPr>
          <p:cNvPr id="8" name="Rectangle 7">
            <a:extLst>
              <a:ext uri="{FF2B5EF4-FFF2-40B4-BE49-F238E27FC236}">
                <a16:creationId xmlns:a16="http://schemas.microsoft.com/office/drawing/2014/main" id="{8C8CB045-449E-43C0-9003-55B6F61782B6}"/>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C3FE13C2-860F-445D-8F2E-0B33F9109D73}"/>
              </a:ext>
            </a:extLst>
          </p:cNvPr>
          <p:cNvSpPr>
            <a:spLocks noGrp="1"/>
          </p:cNvSpPr>
          <p:nvPr>
            <p:ph type="dt" idx="10"/>
          </p:nvPr>
        </p:nvSpPr>
        <p:spPr/>
        <p:txBody>
          <a:bodyPr/>
          <a:lstStyle/>
          <a:p>
            <a:fld id="{CC8A25B1-4482-46A5-B533-DF26636FAAB8}" type="datetime1">
              <a:rPr lang="en-GB" smtClean="0"/>
              <a:t>24/05/2022</a:t>
            </a:fld>
            <a:endParaRPr lang="en-GB"/>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pic>
        <p:nvPicPr>
          <p:cNvPr id="512" name="Google Shape;512;p34"/>
          <p:cNvPicPr preferRelativeResize="0"/>
          <p:nvPr/>
        </p:nvPicPr>
        <p:blipFill>
          <a:blip r:embed="rId3">
            <a:alphaModFix/>
          </a:blip>
          <a:stretch>
            <a:fillRect/>
          </a:stretch>
        </p:blipFill>
        <p:spPr>
          <a:xfrm flipH="1">
            <a:off x="3985432" y="1211344"/>
            <a:ext cx="4297670" cy="4892515"/>
          </a:xfrm>
          <a:prstGeom prst="rect">
            <a:avLst/>
          </a:prstGeom>
          <a:noFill/>
          <a:ln>
            <a:noFill/>
          </a:ln>
        </p:spPr>
      </p:pic>
      <p:sp>
        <p:nvSpPr>
          <p:cNvPr id="513" name="Google Shape;513;p34"/>
          <p:cNvSpPr txBox="1">
            <a:spLocks noGrp="1"/>
          </p:cNvSpPr>
          <p:nvPr>
            <p:ph type="title"/>
          </p:nvPr>
        </p:nvSpPr>
        <p:spPr>
          <a:xfrm>
            <a:off x="838200" y="314494"/>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Azioni collettive come risposta agli ostacoli</a:t>
            </a:r>
            <a:endParaRPr/>
          </a:p>
        </p:txBody>
      </p:sp>
      <p:sp>
        <p:nvSpPr>
          <p:cNvPr id="515" name="Google Shape;515;p34"/>
          <p:cNvSpPr/>
          <p:nvPr/>
        </p:nvSpPr>
        <p:spPr>
          <a:xfrm rot="-6665757">
            <a:off x="8713611" y="1302841"/>
            <a:ext cx="190036" cy="1406352"/>
          </a:xfrm>
          <a:prstGeom prst="upArrow">
            <a:avLst>
              <a:gd name="adj1" fmla="val 50000"/>
              <a:gd name="adj2" fmla="val 50000"/>
            </a:avLst>
          </a:prstGeom>
          <a:solidFill>
            <a:srgbClr val="FF3300"/>
          </a:solidFill>
          <a:ln w="9525" cap="flat" cmpd="sng">
            <a:solidFill>
              <a:srgbClr val="FF000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sp>
        <p:nvSpPr>
          <p:cNvPr id="516" name="Google Shape;516;p34"/>
          <p:cNvSpPr txBox="1"/>
          <p:nvPr/>
        </p:nvSpPr>
        <p:spPr>
          <a:xfrm>
            <a:off x="8715076" y="1471001"/>
            <a:ext cx="30636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800" b="1">
                <a:solidFill>
                  <a:srgbClr val="FF3300"/>
                </a:solidFill>
              </a:rPr>
              <a:t>Ostacoli</a:t>
            </a:r>
            <a:endParaRPr/>
          </a:p>
        </p:txBody>
      </p:sp>
      <p:sp>
        <p:nvSpPr>
          <p:cNvPr id="517" name="Google Shape;517;p34"/>
          <p:cNvSpPr txBox="1"/>
          <p:nvPr/>
        </p:nvSpPr>
        <p:spPr>
          <a:xfrm>
            <a:off x="8767270" y="4595960"/>
            <a:ext cx="3063600" cy="1385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800" b="1">
                <a:solidFill>
                  <a:schemeClr val="accent2"/>
                </a:solidFill>
              </a:rPr>
              <a:t>Azioni collettive di efficienza energetica</a:t>
            </a:r>
            <a:endParaRPr sz="2800" b="1">
              <a:solidFill>
                <a:schemeClr val="accent2"/>
              </a:solidFill>
              <a:latin typeface="Arial"/>
              <a:ea typeface="Arial"/>
              <a:cs typeface="Arial"/>
              <a:sym typeface="Arial"/>
            </a:endParaRPr>
          </a:p>
        </p:txBody>
      </p:sp>
      <p:sp>
        <p:nvSpPr>
          <p:cNvPr id="518" name="Google Shape;518;p34"/>
          <p:cNvSpPr/>
          <p:nvPr/>
        </p:nvSpPr>
        <p:spPr>
          <a:xfrm rot="-4122159">
            <a:off x="7846743" y="3491776"/>
            <a:ext cx="189974" cy="2606989"/>
          </a:xfrm>
          <a:prstGeom prst="upArrow">
            <a:avLst>
              <a:gd name="adj1" fmla="val 50000"/>
              <a:gd name="adj2" fmla="val 50000"/>
            </a:avLst>
          </a:prstGeom>
          <a:solidFill>
            <a:schemeClr val="accent2"/>
          </a:solidFill>
          <a:ln w="9525" cap="flat" cmpd="sng">
            <a:solidFill>
              <a:schemeClr val="accent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sp>
        <p:nvSpPr>
          <p:cNvPr id="519" name="Google Shape;519;p34"/>
          <p:cNvSpPr txBox="1"/>
          <p:nvPr/>
        </p:nvSpPr>
        <p:spPr>
          <a:xfrm>
            <a:off x="-95755" y="4318135"/>
            <a:ext cx="3063600" cy="523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2800" b="1">
                <a:solidFill>
                  <a:schemeClr val="accent1"/>
                </a:solidFill>
              </a:rPr>
              <a:t>PMI</a:t>
            </a:r>
            <a:endParaRPr sz="2800" b="1">
              <a:solidFill>
                <a:schemeClr val="accent1"/>
              </a:solidFill>
              <a:latin typeface="Arial"/>
              <a:ea typeface="Arial"/>
              <a:cs typeface="Arial"/>
              <a:sym typeface="Arial"/>
            </a:endParaRPr>
          </a:p>
        </p:txBody>
      </p:sp>
      <p:sp>
        <p:nvSpPr>
          <p:cNvPr id="520" name="Google Shape;520;p34"/>
          <p:cNvSpPr/>
          <p:nvPr/>
        </p:nvSpPr>
        <p:spPr>
          <a:xfrm rot="4237214">
            <a:off x="3076662" y="2558893"/>
            <a:ext cx="189857" cy="2607064"/>
          </a:xfrm>
          <a:prstGeom prst="upArrow">
            <a:avLst>
              <a:gd name="adj1" fmla="val 50000"/>
              <a:gd name="adj2" fmla="val 50000"/>
            </a:avLst>
          </a:prstGeom>
          <a:solidFill>
            <a:schemeClr val="accent1"/>
          </a:solidFill>
          <a:ln w="9525"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sp>
        <p:nvSpPr>
          <p:cNvPr id="13" name="Rectangle 12">
            <a:extLst>
              <a:ext uri="{FF2B5EF4-FFF2-40B4-BE49-F238E27FC236}">
                <a16:creationId xmlns:a16="http://schemas.microsoft.com/office/drawing/2014/main" id="{57972D89-0568-41F3-A609-72373EFA23F4}"/>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951B03C9-CC0F-4F6C-BE87-A5B9E37E4941}"/>
              </a:ext>
            </a:extLst>
          </p:cNvPr>
          <p:cNvSpPr>
            <a:spLocks noGrp="1"/>
          </p:cNvSpPr>
          <p:nvPr>
            <p:ph type="dt" idx="10"/>
          </p:nvPr>
        </p:nvSpPr>
        <p:spPr/>
        <p:txBody>
          <a:bodyPr/>
          <a:lstStyle/>
          <a:p>
            <a:fld id="{F25427B7-E3C1-42B6-AD08-B58E2CAFE659}" type="datetime1">
              <a:rPr lang="en-GB" smtClean="0"/>
              <a:t>24/05/2022</a:t>
            </a:fld>
            <a:endParaRPr lang="en-GB"/>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3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34EA8"/>
              </a:buClr>
              <a:buSzPts val="6000"/>
              <a:buFont typeface="Arial"/>
              <a:buNone/>
            </a:pPr>
            <a:r>
              <a:rPr lang="nl-NL"/>
              <a:t>Perché approcciarsi a progetti di efficienza energetica in modo collettivo?</a:t>
            </a:r>
            <a:endParaRPr/>
          </a:p>
        </p:txBody>
      </p:sp>
      <p:sp>
        <p:nvSpPr>
          <p:cNvPr id="529" name="Google Shape;529;p3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400"/>
              <a:buNone/>
            </a:pPr>
            <a:endParaRPr/>
          </a:p>
        </p:txBody>
      </p:sp>
      <p:sp>
        <p:nvSpPr>
          <p:cNvPr id="531" name="Google Shape;531;p35"/>
          <p:cNvSpPr txBox="1">
            <a:spLocks noGrp="1"/>
          </p:cNvSpPr>
          <p:nvPr>
            <p:ph type="dt" idx="10"/>
          </p:nvPr>
        </p:nvSpPr>
        <p:spPr>
          <a:xfrm>
            <a:off x="838200" y="6356350"/>
            <a:ext cx="2980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A3E3F4F0-5E12-43F2-B487-87FAC928EAB1}" type="datetime1">
              <a:rPr lang="en-GB" smtClean="0"/>
              <a:t>24/05/2022</a:t>
            </a:fld>
            <a:endParaRPr/>
          </a:p>
        </p:txBody>
      </p:sp>
      <p:sp>
        <p:nvSpPr>
          <p:cNvPr id="7" name="Rectangle 6">
            <a:extLst>
              <a:ext uri="{FF2B5EF4-FFF2-40B4-BE49-F238E27FC236}">
                <a16:creationId xmlns:a16="http://schemas.microsoft.com/office/drawing/2014/main" id="{4B99CF4A-BDB8-4560-9A5C-C81D09F64FAD}"/>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p36"/>
          <p:cNvSpPr txBox="1">
            <a:spLocks noGrp="1"/>
          </p:cNvSpPr>
          <p:nvPr>
            <p:ph type="title"/>
          </p:nvPr>
        </p:nvSpPr>
        <p:spPr>
          <a:xfrm>
            <a:off x="634625" y="1253025"/>
            <a:ext cx="11269800" cy="572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34EA8"/>
              </a:buClr>
              <a:buSzPct val="100000"/>
              <a:buFont typeface="Arial"/>
              <a:buNone/>
            </a:pPr>
            <a:r>
              <a:rPr lang="nl-NL"/>
              <a:t>Cosa intendiamo per una “azione collettiva di efficienza energetica”?</a:t>
            </a:r>
            <a:endParaRPr/>
          </a:p>
        </p:txBody>
      </p:sp>
      <p:sp>
        <p:nvSpPr>
          <p:cNvPr id="539" name="Google Shape;539;p36"/>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endParaRPr sz="2800">
              <a:latin typeface="Arial"/>
              <a:ea typeface="Arial"/>
              <a:cs typeface="Arial"/>
              <a:sym typeface="Arial"/>
            </a:endParaRPr>
          </a:p>
          <a:p>
            <a:pPr marL="0" lvl="0" indent="0" algn="l" rtl="0">
              <a:lnSpc>
                <a:spcPct val="90000"/>
              </a:lnSpc>
              <a:spcBef>
                <a:spcPts val="1000"/>
              </a:spcBef>
              <a:spcAft>
                <a:spcPts val="0"/>
              </a:spcAft>
              <a:buNone/>
            </a:pPr>
            <a:r>
              <a:rPr lang="nl-NL" sz="2800">
                <a:latin typeface="Arial"/>
                <a:ea typeface="Arial"/>
                <a:cs typeface="Arial"/>
                <a:sym typeface="Arial"/>
              </a:rPr>
              <a:t>I</a:t>
            </a:r>
            <a:r>
              <a:rPr lang="nl-NL"/>
              <a:t>mplementare misure di efficienza energetica</a:t>
            </a:r>
            <a:r>
              <a:rPr lang="nl-NL" sz="2800">
                <a:latin typeface="Arial"/>
                <a:ea typeface="Arial"/>
                <a:cs typeface="Arial"/>
                <a:sym typeface="Arial"/>
              </a:rPr>
              <a:t> </a:t>
            </a:r>
            <a:r>
              <a:rPr lang="nl-NL" b="1">
                <a:solidFill>
                  <a:schemeClr val="accent5"/>
                </a:solidFill>
              </a:rPr>
              <a:t>in gruppo</a:t>
            </a:r>
            <a:endParaRPr sz="2800" b="1">
              <a:solidFill>
                <a:schemeClr val="accent5"/>
              </a:solidFill>
              <a:latin typeface="Arial"/>
              <a:ea typeface="Arial"/>
              <a:cs typeface="Arial"/>
              <a:sym typeface="Arial"/>
            </a:endParaRPr>
          </a:p>
          <a:p>
            <a:pPr marL="0" lvl="0" indent="0" algn="l" rtl="0">
              <a:lnSpc>
                <a:spcPct val="90000"/>
              </a:lnSpc>
              <a:spcBef>
                <a:spcPts val="1000"/>
              </a:spcBef>
              <a:spcAft>
                <a:spcPts val="0"/>
              </a:spcAft>
              <a:buSzPts val="2800"/>
              <a:buNone/>
            </a:pPr>
            <a:endParaRPr/>
          </a:p>
          <a:p>
            <a:pPr marL="1143000" lvl="1" indent="-457200" algn="l" rtl="0">
              <a:lnSpc>
                <a:spcPct val="90000"/>
              </a:lnSpc>
              <a:spcBef>
                <a:spcPts val="500"/>
              </a:spcBef>
              <a:spcAft>
                <a:spcPts val="0"/>
              </a:spcAft>
              <a:buSzPts val="2800"/>
              <a:buChar char="•"/>
            </a:pPr>
            <a:r>
              <a:rPr lang="nl-NL"/>
              <a:t>Acquisti collettivi (diagnosi, fotovoltaico, etc)</a:t>
            </a:r>
            <a:endParaRPr/>
          </a:p>
          <a:p>
            <a:pPr marL="1143000" lvl="1" indent="-457200" algn="l" rtl="0">
              <a:lnSpc>
                <a:spcPct val="90000"/>
              </a:lnSpc>
              <a:spcBef>
                <a:spcPts val="500"/>
              </a:spcBef>
              <a:spcAft>
                <a:spcPts val="0"/>
              </a:spcAft>
              <a:buSzPts val="2800"/>
              <a:buChar char="•"/>
            </a:pPr>
            <a:r>
              <a:rPr lang="nl-NL"/>
              <a:t>Azioni comuni per il parco industriale</a:t>
            </a:r>
            <a:endParaRPr/>
          </a:p>
          <a:p>
            <a:pPr marL="1143000" lvl="1" indent="-457200" algn="l" rtl="0">
              <a:lnSpc>
                <a:spcPct val="90000"/>
              </a:lnSpc>
              <a:spcBef>
                <a:spcPts val="500"/>
              </a:spcBef>
              <a:spcAft>
                <a:spcPts val="0"/>
              </a:spcAft>
              <a:buSzPts val="2800"/>
              <a:buChar char="•"/>
            </a:pPr>
            <a:r>
              <a:rPr lang="nl-NL"/>
              <a:t>Interventi di sinergia (recupero di calore)</a:t>
            </a:r>
            <a:endParaRPr/>
          </a:p>
          <a:p>
            <a:pPr marL="1143000" lvl="1" indent="-457200" algn="l" rtl="0">
              <a:lnSpc>
                <a:spcPct val="90000"/>
              </a:lnSpc>
              <a:spcBef>
                <a:spcPts val="500"/>
              </a:spcBef>
              <a:spcAft>
                <a:spcPts val="0"/>
              </a:spcAft>
              <a:buSzPts val="2800"/>
              <a:buChar char="•"/>
            </a:pPr>
            <a:r>
              <a:rPr lang="nl-NL"/>
              <a:t>…</a:t>
            </a:r>
            <a:endParaRPr/>
          </a:p>
          <a:p>
            <a:pPr marL="0" lvl="0" indent="0" algn="l" rtl="0">
              <a:lnSpc>
                <a:spcPct val="90000"/>
              </a:lnSpc>
              <a:spcBef>
                <a:spcPts val="1000"/>
              </a:spcBef>
              <a:spcAft>
                <a:spcPts val="0"/>
              </a:spcAft>
              <a:buSzPts val="2800"/>
              <a:buNone/>
            </a:pPr>
            <a:endParaRPr/>
          </a:p>
        </p:txBody>
      </p:sp>
      <p:sp>
        <p:nvSpPr>
          <p:cNvPr id="7" name="Rectangle 6">
            <a:extLst>
              <a:ext uri="{FF2B5EF4-FFF2-40B4-BE49-F238E27FC236}">
                <a16:creationId xmlns:a16="http://schemas.microsoft.com/office/drawing/2014/main" id="{75F8BA68-7040-47AF-A7D7-9A439B995DCB}"/>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1BABEE8C-1D1C-4264-9998-B5D72E8F18CB}"/>
              </a:ext>
            </a:extLst>
          </p:cNvPr>
          <p:cNvSpPr>
            <a:spLocks noGrp="1"/>
          </p:cNvSpPr>
          <p:nvPr>
            <p:ph type="dt" idx="10"/>
          </p:nvPr>
        </p:nvSpPr>
        <p:spPr/>
        <p:txBody>
          <a:bodyPr/>
          <a:lstStyle/>
          <a:p>
            <a:fld id="{30F02B95-58CA-4E68-B09C-2015BAE7EFD7}" type="datetime1">
              <a:rPr lang="en-GB" smtClean="0"/>
              <a:t>24/05/2022</a:t>
            </a:fld>
            <a:endParaRPr lang="en-GB"/>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graphicFrame>
        <p:nvGraphicFramePr>
          <p:cNvPr id="548" name="Google Shape;548;p37"/>
          <p:cNvGraphicFramePr/>
          <p:nvPr/>
        </p:nvGraphicFramePr>
        <p:xfrm>
          <a:off x="1257238" y="1144067"/>
          <a:ext cx="7155225" cy="4373425"/>
        </p:xfrm>
        <a:graphic>
          <a:graphicData uri="http://schemas.openxmlformats.org/drawingml/2006/table">
            <a:tbl>
              <a:tblPr firstRow="1" bandRow="1">
                <a:noFill/>
                <a:tableStyleId>{BDAFD7A9-D20E-4636-A221-AEA5B45DE535}</a:tableStyleId>
              </a:tblPr>
              <a:tblGrid>
                <a:gridCol w="2385075">
                  <a:extLst>
                    <a:ext uri="{9D8B030D-6E8A-4147-A177-3AD203B41FA5}">
                      <a16:colId xmlns:a16="http://schemas.microsoft.com/office/drawing/2014/main" val="20000"/>
                    </a:ext>
                  </a:extLst>
                </a:gridCol>
                <a:gridCol w="2385075">
                  <a:extLst>
                    <a:ext uri="{9D8B030D-6E8A-4147-A177-3AD203B41FA5}">
                      <a16:colId xmlns:a16="http://schemas.microsoft.com/office/drawing/2014/main" val="20001"/>
                    </a:ext>
                  </a:extLst>
                </a:gridCol>
                <a:gridCol w="2385075">
                  <a:extLst>
                    <a:ext uri="{9D8B030D-6E8A-4147-A177-3AD203B41FA5}">
                      <a16:colId xmlns:a16="http://schemas.microsoft.com/office/drawing/2014/main" val="20002"/>
                    </a:ext>
                  </a:extLst>
                </a:gridCol>
              </a:tblGrid>
              <a:tr h="405725">
                <a:tc>
                  <a:txBody>
                    <a:bodyPr/>
                    <a:lstStyle/>
                    <a:p>
                      <a:pPr marL="0" marR="0" lvl="0" indent="0" algn="ctr" rtl="0">
                        <a:spcBef>
                          <a:spcPts val="0"/>
                        </a:spcBef>
                        <a:spcAft>
                          <a:spcPts val="0"/>
                        </a:spcAft>
                        <a:buNone/>
                      </a:pPr>
                      <a:r>
                        <a:rPr lang="nl-NL" sz="1800" u="none" strike="noStrike" cap="none">
                          <a:latin typeface="Arial"/>
                          <a:ea typeface="Arial"/>
                          <a:cs typeface="Arial"/>
                          <a:sym typeface="Arial"/>
                        </a:rPr>
                        <a:t>Area</a:t>
                      </a:r>
                      <a:endParaRPr/>
                    </a:p>
                  </a:txBody>
                  <a:tcPr marL="91450" marR="91450" marT="45725" marB="45725"/>
                </a:tc>
                <a:tc>
                  <a:txBody>
                    <a:bodyPr/>
                    <a:lstStyle/>
                    <a:p>
                      <a:pPr marL="0" marR="0" lvl="0" indent="0" algn="ctr" rtl="0">
                        <a:spcBef>
                          <a:spcPts val="0"/>
                        </a:spcBef>
                        <a:spcAft>
                          <a:spcPts val="0"/>
                        </a:spcAft>
                        <a:buNone/>
                      </a:pPr>
                      <a:r>
                        <a:rPr lang="nl-NL" sz="1800" u="none" strike="noStrike" cap="none">
                          <a:latin typeface="Arial"/>
                          <a:ea typeface="Arial"/>
                          <a:cs typeface="Arial"/>
                          <a:sym typeface="Arial"/>
                        </a:rPr>
                        <a:t>Building</a:t>
                      </a:r>
                      <a:endParaRPr/>
                    </a:p>
                  </a:txBody>
                  <a:tcPr marL="91450" marR="91450" marT="45725" marB="45725"/>
                </a:tc>
                <a:tc>
                  <a:txBody>
                    <a:bodyPr/>
                    <a:lstStyle/>
                    <a:p>
                      <a:pPr marL="0" marR="0" lvl="0" indent="0" algn="ctr" rtl="0">
                        <a:spcBef>
                          <a:spcPts val="0"/>
                        </a:spcBef>
                        <a:spcAft>
                          <a:spcPts val="0"/>
                        </a:spcAft>
                        <a:buNone/>
                      </a:pPr>
                      <a:r>
                        <a:rPr lang="nl-NL" sz="1800" u="none" strike="noStrike" cap="none">
                          <a:latin typeface="Arial"/>
                          <a:ea typeface="Arial"/>
                          <a:cs typeface="Arial"/>
                          <a:sym typeface="Arial"/>
                        </a:rPr>
                        <a:t>Process</a:t>
                      </a:r>
                      <a:endParaRPr/>
                    </a:p>
                  </a:txBody>
                  <a:tcPr marL="91450" marR="91450" marT="45725" marB="45725"/>
                </a:tc>
                <a:extLst>
                  <a:ext uri="{0D108BD9-81ED-4DB2-BD59-A6C34878D82A}">
                    <a16:rowId xmlns:a16="http://schemas.microsoft.com/office/drawing/2014/main" val="10000"/>
                  </a:ext>
                </a:extLst>
              </a:tr>
              <a:tr h="3967700">
                <a:tc>
                  <a:txBody>
                    <a:bodyPr/>
                    <a:lstStyle/>
                    <a:p>
                      <a:pPr marL="0" marR="0" lvl="0" indent="0" algn="l" rtl="0">
                        <a:spcBef>
                          <a:spcPts val="0"/>
                        </a:spcBef>
                        <a:spcAft>
                          <a:spcPts val="0"/>
                        </a:spcAft>
                        <a:buNone/>
                      </a:pPr>
                      <a:endParaRPr sz="1800">
                        <a:latin typeface="Arial"/>
                        <a:ea typeface="Arial"/>
                        <a:cs typeface="Arial"/>
                        <a:sym typeface="Arial"/>
                      </a:endParaRPr>
                    </a:p>
                  </a:txBody>
                  <a:tcPr marL="91450" marR="91450" marT="45725" marB="45725">
                    <a:lnR w="12700" cap="flat" cmpd="sng">
                      <a:solidFill>
                        <a:schemeClr val="accent1"/>
                      </a:solidFill>
                      <a:prstDash val="solid"/>
                      <a:round/>
                      <a:headEnd type="none" w="sm" len="sm"/>
                      <a:tailEnd type="none" w="sm" len="sm"/>
                    </a:lnR>
                  </a:tcPr>
                </a:tc>
                <a:tc>
                  <a:txBody>
                    <a:bodyPr/>
                    <a:lstStyle/>
                    <a:p>
                      <a:pPr marL="0" marR="0" lvl="0" indent="0" algn="l" rtl="0">
                        <a:spcBef>
                          <a:spcPts val="0"/>
                        </a:spcBef>
                        <a:spcAft>
                          <a:spcPts val="0"/>
                        </a:spcAft>
                        <a:buNone/>
                      </a:pPr>
                      <a:endParaRPr sz="1800">
                        <a:latin typeface="Arial"/>
                        <a:ea typeface="Arial"/>
                        <a:cs typeface="Arial"/>
                        <a:sym typeface="Arial"/>
                      </a:endParaRPr>
                    </a:p>
                  </a:txBody>
                  <a:tcPr marL="91450" marR="91450" marT="45725" marB="45725">
                    <a:lnL w="12700" cap="flat" cmpd="sng">
                      <a:solidFill>
                        <a:schemeClr val="accent1"/>
                      </a:solidFill>
                      <a:prstDash val="solid"/>
                      <a:round/>
                      <a:headEnd type="none" w="sm" len="sm"/>
                      <a:tailEnd type="none" w="sm" len="sm"/>
                    </a:lnL>
                    <a:lnR w="12700" cap="flat" cmpd="sng">
                      <a:solidFill>
                        <a:schemeClr val="accent1"/>
                      </a:solidFill>
                      <a:prstDash val="solid"/>
                      <a:round/>
                      <a:headEnd type="none" w="sm" len="sm"/>
                      <a:tailEnd type="none" w="sm" len="sm"/>
                    </a:lnR>
                  </a:tcPr>
                </a:tc>
                <a:tc>
                  <a:txBody>
                    <a:bodyPr/>
                    <a:lstStyle/>
                    <a:p>
                      <a:pPr marL="0" marR="0" lvl="0" indent="0" algn="l" rtl="0">
                        <a:spcBef>
                          <a:spcPts val="0"/>
                        </a:spcBef>
                        <a:spcAft>
                          <a:spcPts val="0"/>
                        </a:spcAft>
                        <a:buNone/>
                      </a:pPr>
                      <a:endParaRPr sz="1800">
                        <a:latin typeface="Arial"/>
                        <a:ea typeface="Arial"/>
                        <a:cs typeface="Arial"/>
                        <a:sym typeface="Arial"/>
                      </a:endParaRPr>
                    </a:p>
                  </a:txBody>
                  <a:tcPr marL="91450" marR="91450" marT="45725" marB="45725">
                    <a:lnL w="12700" cap="flat" cmpd="sng">
                      <a:solidFill>
                        <a:schemeClr val="accent1"/>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graphicFrame>
        <p:nvGraphicFramePr>
          <p:cNvPr id="549" name="Google Shape;549;p37"/>
          <p:cNvGraphicFramePr/>
          <p:nvPr/>
        </p:nvGraphicFramePr>
        <p:xfrm>
          <a:off x="2781300" y="5591714"/>
          <a:ext cx="3822700" cy="1008470"/>
        </p:xfrm>
        <a:graphic>
          <a:graphicData uri="http://schemas.openxmlformats.org/drawingml/2006/table">
            <a:tbl>
              <a:tblPr firstRow="1" bandRow="1">
                <a:noFill/>
                <a:tableStyleId>{BDAFD7A9-D20E-4636-A221-AEA5B45DE535}</a:tableStyleId>
              </a:tblPr>
              <a:tblGrid>
                <a:gridCol w="1911350">
                  <a:extLst>
                    <a:ext uri="{9D8B030D-6E8A-4147-A177-3AD203B41FA5}">
                      <a16:colId xmlns:a16="http://schemas.microsoft.com/office/drawing/2014/main" val="20000"/>
                    </a:ext>
                  </a:extLst>
                </a:gridCol>
                <a:gridCol w="1911350">
                  <a:extLst>
                    <a:ext uri="{9D8B030D-6E8A-4147-A177-3AD203B41FA5}">
                      <a16:colId xmlns:a16="http://schemas.microsoft.com/office/drawing/2014/main" val="20001"/>
                    </a:ext>
                  </a:extLst>
                </a:gridCol>
              </a:tblGrid>
              <a:tr h="228600">
                <a:tc>
                  <a:txBody>
                    <a:bodyPr/>
                    <a:lstStyle/>
                    <a:p>
                      <a:pPr marL="0" marR="0" lvl="0" indent="0" algn="ctr" rtl="0">
                        <a:spcBef>
                          <a:spcPts val="0"/>
                        </a:spcBef>
                        <a:spcAft>
                          <a:spcPts val="0"/>
                        </a:spcAft>
                        <a:buNone/>
                      </a:pPr>
                      <a:r>
                        <a:rPr lang="nl-NL" sz="1800"/>
                        <a:t>Circularity</a:t>
                      </a:r>
                      <a:endParaRPr/>
                    </a:p>
                  </a:txBody>
                  <a:tcPr marL="91450" marR="91450" marT="45725" marB="45725"/>
                </a:tc>
                <a:tc>
                  <a:txBody>
                    <a:bodyPr/>
                    <a:lstStyle/>
                    <a:p>
                      <a:pPr marL="0" marR="0" lvl="0" indent="0" algn="ctr" rtl="0">
                        <a:spcBef>
                          <a:spcPts val="0"/>
                        </a:spcBef>
                        <a:spcAft>
                          <a:spcPts val="0"/>
                        </a:spcAft>
                        <a:buNone/>
                      </a:pPr>
                      <a:r>
                        <a:rPr lang="nl-NL" sz="1800"/>
                        <a:t>Transport</a:t>
                      </a:r>
                      <a:endParaRPr/>
                    </a:p>
                  </a:txBody>
                  <a:tcPr marL="91450" marR="91450" marT="45725" marB="45725"/>
                </a:tc>
                <a:extLst>
                  <a:ext uri="{0D108BD9-81ED-4DB2-BD59-A6C34878D82A}">
                    <a16:rowId xmlns:a16="http://schemas.microsoft.com/office/drawing/2014/main" val="10000"/>
                  </a:ext>
                </a:extLst>
              </a:tr>
              <a:tr h="642700">
                <a:tc>
                  <a:txBody>
                    <a:bodyPr/>
                    <a:lstStyle/>
                    <a:p>
                      <a:pPr marL="0" marR="0" lvl="0" indent="0" algn="l" rtl="0">
                        <a:spcBef>
                          <a:spcPts val="0"/>
                        </a:spcBef>
                        <a:spcAft>
                          <a:spcPts val="0"/>
                        </a:spcAft>
                        <a:buNone/>
                      </a:pPr>
                      <a:endParaRPr sz="1800"/>
                    </a:p>
                  </a:txBody>
                  <a:tcPr marL="91450" marR="91450" marT="45725" marB="45725">
                    <a:lnR w="12700" cap="flat" cmpd="sng">
                      <a:solidFill>
                        <a:schemeClr val="accent1"/>
                      </a:solidFill>
                      <a:prstDash val="solid"/>
                      <a:round/>
                      <a:headEnd type="none" w="sm" len="sm"/>
                      <a:tailEnd type="none" w="sm" len="sm"/>
                    </a:lnR>
                  </a:tcPr>
                </a:tc>
                <a:tc>
                  <a:txBody>
                    <a:bodyPr/>
                    <a:lstStyle/>
                    <a:p>
                      <a:pPr marL="0" marR="0" lvl="0" indent="0" algn="l" rtl="0">
                        <a:spcBef>
                          <a:spcPts val="0"/>
                        </a:spcBef>
                        <a:spcAft>
                          <a:spcPts val="0"/>
                        </a:spcAft>
                        <a:buNone/>
                      </a:pPr>
                      <a:endParaRPr sz="1800"/>
                    </a:p>
                  </a:txBody>
                  <a:tcPr marL="91450" marR="91450" marT="45725" marB="45725">
                    <a:lnL w="12700" cap="flat" cmpd="sng">
                      <a:solidFill>
                        <a:schemeClr val="accent1"/>
                      </a:solidFill>
                      <a:prstDash val="solid"/>
                      <a:round/>
                      <a:headEnd type="none" w="sm" len="sm"/>
                      <a:tailEnd type="none" w="sm" len="sm"/>
                    </a:lnL>
                  </a:tcPr>
                </a:tc>
                <a:extLst>
                  <a:ext uri="{0D108BD9-81ED-4DB2-BD59-A6C34878D82A}">
                    <a16:rowId xmlns:a16="http://schemas.microsoft.com/office/drawing/2014/main" val="10001"/>
                  </a:ext>
                </a:extLst>
              </a:tr>
            </a:tbl>
          </a:graphicData>
        </a:graphic>
      </p:graphicFrame>
      <p:pic>
        <p:nvPicPr>
          <p:cNvPr id="552" name="Google Shape;552;p37"/>
          <p:cNvPicPr preferRelativeResize="0"/>
          <p:nvPr/>
        </p:nvPicPr>
        <p:blipFill rotWithShape="1">
          <a:blip r:embed="rId3">
            <a:alphaModFix/>
          </a:blip>
          <a:srcRect/>
          <a:stretch/>
        </p:blipFill>
        <p:spPr>
          <a:xfrm>
            <a:off x="1369021" y="4610648"/>
            <a:ext cx="733131" cy="625829"/>
          </a:xfrm>
          <a:prstGeom prst="rect">
            <a:avLst/>
          </a:prstGeom>
          <a:noFill/>
          <a:ln>
            <a:noFill/>
          </a:ln>
        </p:spPr>
      </p:pic>
      <p:pic>
        <p:nvPicPr>
          <p:cNvPr id="553" name="Google Shape;553;p37"/>
          <p:cNvPicPr preferRelativeResize="0"/>
          <p:nvPr/>
        </p:nvPicPr>
        <p:blipFill rotWithShape="1">
          <a:blip r:embed="rId4">
            <a:alphaModFix/>
          </a:blip>
          <a:srcRect/>
          <a:stretch/>
        </p:blipFill>
        <p:spPr>
          <a:xfrm>
            <a:off x="1358839" y="2532425"/>
            <a:ext cx="857250" cy="857250"/>
          </a:xfrm>
          <a:prstGeom prst="rect">
            <a:avLst/>
          </a:prstGeom>
          <a:noFill/>
          <a:ln>
            <a:noFill/>
          </a:ln>
        </p:spPr>
      </p:pic>
      <p:sp>
        <p:nvSpPr>
          <p:cNvPr id="554" name="Google Shape;554;p37"/>
          <p:cNvSpPr txBox="1"/>
          <p:nvPr/>
        </p:nvSpPr>
        <p:spPr>
          <a:xfrm>
            <a:off x="2263313" y="2891017"/>
            <a:ext cx="113204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PV on land</a:t>
            </a:r>
            <a:endParaRPr/>
          </a:p>
        </p:txBody>
      </p:sp>
      <p:sp>
        <p:nvSpPr>
          <p:cNvPr id="555" name="Google Shape;555;p37"/>
          <p:cNvSpPr txBox="1"/>
          <p:nvPr/>
        </p:nvSpPr>
        <p:spPr>
          <a:xfrm>
            <a:off x="3587257" y="1827261"/>
            <a:ext cx="1277914"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Solar panels</a:t>
            </a:r>
            <a:endParaRPr/>
          </a:p>
        </p:txBody>
      </p:sp>
      <p:sp>
        <p:nvSpPr>
          <p:cNvPr id="556" name="Google Shape;556;p37"/>
          <p:cNvSpPr txBox="1"/>
          <p:nvPr/>
        </p:nvSpPr>
        <p:spPr>
          <a:xfrm>
            <a:off x="1358852" y="3911864"/>
            <a:ext cx="1422184"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Heat network</a:t>
            </a:r>
            <a:endParaRPr sz="1400" b="1">
              <a:solidFill>
                <a:srgbClr val="6A962C"/>
              </a:solidFill>
              <a:latin typeface="Arial"/>
              <a:ea typeface="Arial"/>
              <a:cs typeface="Arial"/>
              <a:sym typeface="Arial"/>
            </a:endParaRPr>
          </a:p>
        </p:txBody>
      </p:sp>
      <p:sp>
        <p:nvSpPr>
          <p:cNvPr id="557" name="Google Shape;557;p37"/>
          <p:cNvSpPr txBox="1"/>
          <p:nvPr/>
        </p:nvSpPr>
        <p:spPr>
          <a:xfrm>
            <a:off x="3717840" y="2967166"/>
            <a:ext cx="90281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Heating</a:t>
            </a:r>
            <a:endParaRPr sz="1400" b="1">
              <a:solidFill>
                <a:srgbClr val="6A962C"/>
              </a:solidFill>
              <a:latin typeface="Arial"/>
              <a:ea typeface="Arial"/>
              <a:cs typeface="Arial"/>
              <a:sym typeface="Arial"/>
            </a:endParaRPr>
          </a:p>
        </p:txBody>
      </p:sp>
      <p:sp>
        <p:nvSpPr>
          <p:cNvPr id="558" name="Google Shape;558;p37"/>
          <p:cNvSpPr txBox="1"/>
          <p:nvPr/>
        </p:nvSpPr>
        <p:spPr>
          <a:xfrm>
            <a:off x="4684464" y="2399558"/>
            <a:ext cx="1170973"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Insulation</a:t>
            </a:r>
            <a:endParaRPr sz="1400" b="1">
              <a:solidFill>
                <a:srgbClr val="6A962C"/>
              </a:solidFill>
              <a:latin typeface="Arial"/>
              <a:ea typeface="Arial"/>
              <a:cs typeface="Arial"/>
              <a:sym typeface="Arial"/>
            </a:endParaRPr>
          </a:p>
        </p:txBody>
      </p:sp>
      <p:sp>
        <p:nvSpPr>
          <p:cNvPr id="559" name="Google Shape;559;p37"/>
          <p:cNvSpPr txBox="1"/>
          <p:nvPr/>
        </p:nvSpPr>
        <p:spPr>
          <a:xfrm>
            <a:off x="2236810" y="4772607"/>
            <a:ext cx="1120820"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Wind mills</a:t>
            </a:r>
            <a:endParaRPr sz="1400" b="1">
              <a:solidFill>
                <a:srgbClr val="6A962C"/>
              </a:solidFill>
              <a:latin typeface="Arial"/>
              <a:ea typeface="Arial"/>
              <a:cs typeface="Arial"/>
              <a:sym typeface="Arial"/>
            </a:endParaRPr>
          </a:p>
        </p:txBody>
      </p:sp>
      <p:sp>
        <p:nvSpPr>
          <p:cNvPr id="560" name="Google Shape;560;p37"/>
          <p:cNvSpPr txBox="1"/>
          <p:nvPr/>
        </p:nvSpPr>
        <p:spPr>
          <a:xfrm>
            <a:off x="1374461" y="1844713"/>
            <a:ext cx="111839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Buffering, Storage</a:t>
            </a:r>
            <a:endParaRPr/>
          </a:p>
        </p:txBody>
      </p:sp>
      <p:sp>
        <p:nvSpPr>
          <p:cNvPr id="561" name="Google Shape;561;p37"/>
          <p:cNvSpPr txBox="1"/>
          <p:nvPr/>
        </p:nvSpPr>
        <p:spPr>
          <a:xfrm>
            <a:off x="7047288" y="2860894"/>
            <a:ext cx="1045479"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Efficiency</a:t>
            </a:r>
            <a:endParaRPr/>
          </a:p>
        </p:txBody>
      </p:sp>
      <p:sp>
        <p:nvSpPr>
          <p:cNvPr id="562" name="Google Shape;562;p37"/>
          <p:cNvSpPr txBox="1"/>
          <p:nvPr/>
        </p:nvSpPr>
        <p:spPr>
          <a:xfrm>
            <a:off x="4562623" y="3633589"/>
            <a:ext cx="126296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LED lighting</a:t>
            </a:r>
            <a:endParaRPr sz="1400" b="1">
              <a:solidFill>
                <a:srgbClr val="6A962C"/>
              </a:solidFill>
              <a:latin typeface="Arial"/>
              <a:ea typeface="Arial"/>
              <a:cs typeface="Arial"/>
              <a:sym typeface="Arial"/>
            </a:endParaRPr>
          </a:p>
        </p:txBody>
      </p:sp>
      <p:sp>
        <p:nvSpPr>
          <p:cNvPr id="563" name="Google Shape;563;p37"/>
          <p:cNvSpPr txBox="1"/>
          <p:nvPr/>
        </p:nvSpPr>
        <p:spPr>
          <a:xfrm>
            <a:off x="4573139" y="4809553"/>
            <a:ext cx="1401921"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Building management</a:t>
            </a:r>
            <a:endParaRPr/>
          </a:p>
        </p:txBody>
      </p:sp>
      <p:sp>
        <p:nvSpPr>
          <p:cNvPr id="564" name="Google Shape;564;p37"/>
          <p:cNvSpPr txBox="1"/>
          <p:nvPr/>
        </p:nvSpPr>
        <p:spPr>
          <a:xfrm>
            <a:off x="3847489" y="4318395"/>
            <a:ext cx="880369"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Sensors</a:t>
            </a:r>
            <a:endParaRPr/>
          </a:p>
        </p:txBody>
      </p:sp>
      <p:pic>
        <p:nvPicPr>
          <p:cNvPr id="565" name="Google Shape;565;p37"/>
          <p:cNvPicPr preferRelativeResize="0"/>
          <p:nvPr/>
        </p:nvPicPr>
        <p:blipFill rotWithShape="1">
          <a:blip r:embed="rId5">
            <a:alphaModFix/>
          </a:blip>
          <a:srcRect/>
          <a:stretch/>
        </p:blipFill>
        <p:spPr>
          <a:xfrm>
            <a:off x="4942321" y="2887092"/>
            <a:ext cx="668543" cy="668543"/>
          </a:xfrm>
          <a:prstGeom prst="rect">
            <a:avLst/>
          </a:prstGeom>
          <a:noFill/>
          <a:ln>
            <a:noFill/>
          </a:ln>
        </p:spPr>
      </p:pic>
      <p:pic>
        <p:nvPicPr>
          <p:cNvPr id="566" name="Google Shape;566;p37"/>
          <p:cNvPicPr preferRelativeResize="0"/>
          <p:nvPr/>
        </p:nvPicPr>
        <p:blipFill rotWithShape="1">
          <a:blip r:embed="rId6">
            <a:alphaModFix/>
          </a:blip>
          <a:srcRect/>
          <a:stretch/>
        </p:blipFill>
        <p:spPr>
          <a:xfrm>
            <a:off x="2747485" y="3762330"/>
            <a:ext cx="688564" cy="688564"/>
          </a:xfrm>
          <a:prstGeom prst="rect">
            <a:avLst/>
          </a:prstGeom>
          <a:noFill/>
          <a:ln>
            <a:noFill/>
          </a:ln>
        </p:spPr>
      </p:pic>
      <p:pic>
        <p:nvPicPr>
          <p:cNvPr id="567" name="Google Shape;567;p37"/>
          <p:cNvPicPr preferRelativeResize="0"/>
          <p:nvPr/>
        </p:nvPicPr>
        <p:blipFill rotWithShape="1">
          <a:blip r:embed="rId7">
            <a:alphaModFix/>
          </a:blip>
          <a:srcRect/>
          <a:stretch/>
        </p:blipFill>
        <p:spPr>
          <a:xfrm>
            <a:off x="3704529" y="3391148"/>
            <a:ext cx="797741" cy="797741"/>
          </a:xfrm>
          <a:prstGeom prst="rect">
            <a:avLst/>
          </a:prstGeom>
          <a:noFill/>
          <a:ln>
            <a:noFill/>
          </a:ln>
        </p:spPr>
      </p:pic>
      <p:pic>
        <p:nvPicPr>
          <p:cNvPr id="568" name="Google Shape;568;p37"/>
          <p:cNvPicPr preferRelativeResize="0"/>
          <p:nvPr/>
        </p:nvPicPr>
        <p:blipFill rotWithShape="1">
          <a:blip r:embed="rId8">
            <a:alphaModFix/>
          </a:blip>
          <a:srcRect/>
          <a:stretch/>
        </p:blipFill>
        <p:spPr>
          <a:xfrm>
            <a:off x="5057380" y="1445137"/>
            <a:ext cx="691964" cy="691964"/>
          </a:xfrm>
          <a:prstGeom prst="rect">
            <a:avLst/>
          </a:prstGeom>
          <a:noFill/>
          <a:ln>
            <a:noFill/>
          </a:ln>
        </p:spPr>
      </p:pic>
      <p:pic>
        <p:nvPicPr>
          <p:cNvPr id="569" name="Google Shape;569;p37"/>
          <p:cNvPicPr preferRelativeResize="0"/>
          <p:nvPr/>
        </p:nvPicPr>
        <p:blipFill rotWithShape="1">
          <a:blip r:embed="rId9">
            <a:alphaModFix/>
          </a:blip>
          <a:srcRect/>
          <a:stretch/>
        </p:blipFill>
        <p:spPr>
          <a:xfrm>
            <a:off x="3887515" y="2326845"/>
            <a:ext cx="495062" cy="495062"/>
          </a:xfrm>
          <a:prstGeom prst="rect">
            <a:avLst/>
          </a:prstGeom>
          <a:noFill/>
          <a:ln>
            <a:noFill/>
          </a:ln>
        </p:spPr>
      </p:pic>
      <p:pic>
        <p:nvPicPr>
          <p:cNvPr id="570" name="Google Shape;570;p37"/>
          <p:cNvPicPr preferRelativeResize="0"/>
          <p:nvPr/>
        </p:nvPicPr>
        <p:blipFill rotWithShape="1">
          <a:blip r:embed="rId10">
            <a:alphaModFix/>
          </a:blip>
          <a:srcRect/>
          <a:stretch/>
        </p:blipFill>
        <p:spPr>
          <a:xfrm>
            <a:off x="2706970" y="1791119"/>
            <a:ext cx="670587" cy="670587"/>
          </a:xfrm>
          <a:prstGeom prst="rect">
            <a:avLst/>
          </a:prstGeom>
          <a:noFill/>
          <a:ln>
            <a:noFill/>
          </a:ln>
        </p:spPr>
      </p:pic>
      <p:pic>
        <p:nvPicPr>
          <p:cNvPr id="571" name="Google Shape;571;p37"/>
          <p:cNvPicPr preferRelativeResize="0"/>
          <p:nvPr/>
        </p:nvPicPr>
        <p:blipFill rotWithShape="1">
          <a:blip r:embed="rId11">
            <a:alphaModFix/>
          </a:blip>
          <a:srcRect/>
          <a:stretch/>
        </p:blipFill>
        <p:spPr>
          <a:xfrm>
            <a:off x="6084168" y="2677832"/>
            <a:ext cx="672176" cy="672176"/>
          </a:xfrm>
          <a:prstGeom prst="rect">
            <a:avLst/>
          </a:prstGeom>
          <a:noFill/>
          <a:ln>
            <a:noFill/>
          </a:ln>
        </p:spPr>
      </p:pic>
      <p:pic>
        <p:nvPicPr>
          <p:cNvPr id="572" name="Google Shape;572;p37"/>
          <p:cNvPicPr preferRelativeResize="0"/>
          <p:nvPr/>
        </p:nvPicPr>
        <p:blipFill rotWithShape="1">
          <a:blip r:embed="rId12">
            <a:alphaModFix/>
          </a:blip>
          <a:srcRect/>
          <a:stretch/>
        </p:blipFill>
        <p:spPr>
          <a:xfrm>
            <a:off x="3794568" y="4740972"/>
            <a:ext cx="694178" cy="694178"/>
          </a:xfrm>
          <a:prstGeom prst="rect">
            <a:avLst/>
          </a:prstGeom>
          <a:noFill/>
          <a:ln>
            <a:noFill/>
          </a:ln>
        </p:spPr>
      </p:pic>
      <p:pic>
        <p:nvPicPr>
          <p:cNvPr id="573" name="Google Shape;573;p37"/>
          <p:cNvPicPr preferRelativeResize="0"/>
          <p:nvPr/>
        </p:nvPicPr>
        <p:blipFill rotWithShape="1">
          <a:blip r:embed="rId13">
            <a:alphaModFix/>
          </a:blip>
          <a:srcRect/>
          <a:stretch/>
        </p:blipFill>
        <p:spPr>
          <a:xfrm>
            <a:off x="3335577" y="5993729"/>
            <a:ext cx="581057" cy="581057"/>
          </a:xfrm>
          <a:prstGeom prst="rect">
            <a:avLst/>
          </a:prstGeom>
          <a:noFill/>
          <a:ln>
            <a:noFill/>
          </a:ln>
        </p:spPr>
      </p:pic>
      <p:pic>
        <p:nvPicPr>
          <p:cNvPr id="574" name="Google Shape;574;p37"/>
          <p:cNvPicPr preferRelativeResize="0"/>
          <p:nvPr/>
        </p:nvPicPr>
        <p:blipFill rotWithShape="1">
          <a:blip r:embed="rId14">
            <a:alphaModFix/>
          </a:blip>
          <a:srcRect/>
          <a:stretch/>
        </p:blipFill>
        <p:spPr>
          <a:xfrm>
            <a:off x="5348284" y="6019129"/>
            <a:ext cx="544941" cy="544941"/>
          </a:xfrm>
          <a:prstGeom prst="rect">
            <a:avLst/>
          </a:prstGeom>
          <a:noFill/>
          <a:ln>
            <a:noFill/>
          </a:ln>
        </p:spPr>
      </p:pic>
      <p:sp>
        <p:nvSpPr>
          <p:cNvPr id="575" name="Google Shape;575;p37"/>
          <p:cNvSpPr txBox="1"/>
          <p:nvPr/>
        </p:nvSpPr>
        <p:spPr>
          <a:xfrm>
            <a:off x="6171335" y="3875235"/>
            <a:ext cx="987771"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1400" b="1">
                <a:solidFill>
                  <a:srgbClr val="6A962C"/>
                </a:solidFill>
                <a:latin typeface="Arial"/>
                <a:ea typeface="Arial"/>
                <a:cs typeface="Arial"/>
                <a:sym typeface="Arial"/>
              </a:rPr>
              <a:t>Behavior</a:t>
            </a:r>
            <a:endParaRPr sz="1400" b="1">
              <a:solidFill>
                <a:srgbClr val="6A962C"/>
              </a:solidFill>
              <a:latin typeface="Arial"/>
              <a:ea typeface="Arial"/>
              <a:cs typeface="Arial"/>
              <a:sym typeface="Arial"/>
            </a:endParaRPr>
          </a:p>
        </p:txBody>
      </p:sp>
      <p:pic>
        <p:nvPicPr>
          <p:cNvPr id="576" name="Google Shape;576;p37"/>
          <p:cNvPicPr preferRelativeResize="0"/>
          <p:nvPr/>
        </p:nvPicPr>
        <p:blipFill rotWithShape="1">
          <a:blip r:embed="rId15">
            <a:alphaModFix/>
          </a:blip>
          <a:srcRect/>
          <a:stretch/>
        </p:blipFill>
        <p:spPr>
          <a:xfrm>
            <a:off x="7307140" y="3674186"/>
            <a:ext cx="581058" cy="581058"/>
          </a:xfrm>
          <a:prstGeom prst="rect">
            <a:avLst/>
          </a:prstGeom>
          <a:noFill/>
          <a:ln>
            <a:noFill/>
          </a:ln>
        </p:spPr>
      </p:pic>
      <p:pic>
        <p:nvPicPr>
          <p:cNvPr id="577" name="Google Shape;577;p37"/>
          <p:cNvPicPr preferRelativeResize="0"/>
          <p:nvPr/>
        </p:nvPicPr>
        <p:blipFill rotWithShape="1">
          <a:blip r:embed="rId16">
            <a:alphaModFix/>
          </a:blip>
          <a:srcRect/>
          <a:stretch/>
        </p:blipFill>
        <p:spPr>
          <a:xfrm>
            <a:off x="4831403" y="4013628"/>
            <a:ext cx="890377" cy="890377"/>
          </a:xfrm>
          <a:prstGeom prst="rect">
            <a:avLst/>
          </a:prstGeom>
          <a:noFill/>
          <a:ln>
            <a:noFill/>
          </a:ln>
        </p:spPr>
      </p:pic>
      <p:sp>
        <p:nvSpPr>
          <p:cNvPr id="578" name="Google Shape;578;p37"/>
          <p:cNvSpPr txBox="1"/>
          <p:nvPr/>
        </p:nvSpPr>
        <p:spPr>
          <a:xfrm>
            <a:off x="363500" y="353592"/>
            <a:ext cx="10515600" cy="5727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34EA8"/>
              </a:buClr>
              <a:buSzPts val="3200"/>
              <a:buFont typeface="Arial"/>
              <a:buNone/>
            </a:pPr>
            <a:r>
              <a:rPr lang="nl-NL" sz="3200">
                <a:solidFill>
                  <a:srgbClr val="034EA8"/>
                </a:solidFill>
                <a:latin typeface="Arial"/>
                <a:ea typeface="Arial"/>
                <a:cs typeface="Arial"/>
                <a:sym typeface="Arial"/>
              </a:rPr>
              <a:t>Examples of collective energy projects</a:t>
            </a:r>
            <a:endParaRPr sz="3200">
              <a:solidFill>
                <a:srgbClr val="034EA8"/>
              </a:solidFill>
              <a:latin typeface="Arial"/>
              <a:ea typeface="Arial"/>
              <a:cs typeface="Arial"/>
              <a:sym typeface="Arial"/>
            </a:endParaRPr>
          </a:p>
        </p:txBody>
      </p:sp>
      <p:sp>
        <p:nvSpPr>
          <p:cNvPr id="33" name="Rectangle 32">
            <a:extLst>
              <a:ext uri="{FF2B5EF4-FFF2-40B4-BE49-F238E27FC236}">
                <a16:creationId xmlns:a16="http://schemas.microsoft.com/office/drawing/2014/main" id="{A0EEE124-A67F-4E06-8B9D-AE4368F8E865}"/>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F6999C9B-ECE0-401D-A9D4-4A6D512DDDAA}"/>
              </a:ext>
            </a:extLst>
          </p:cNvPr>
          <p:cNvSpPr>
            <a:spLocks noGrp="1"/>
          </p:cNvSpPr>
          <p:nvPr>
            <p:ph type="dt" idx="10"/>
          </p:nvPr>
        </p:nvSpPr>
        <p:spPr/>
        <p:txBody>
          <a:bodyPr/>
          <a:lstStyle/>
          <a:p>
            <a:fld id="{6C7FC75E-30E9-498C-9781-9604B0514683}" type="datetime1">
              <a:rPr lang="en-GB" smtClean="0"/>
              <a:t>24/05/2022</a:t>
            </a:fld>
            <a:endParaRPr lang="en-GB"/>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38"/>
          <p:cNvSpPr/>
          <p:nvPr/>
        </p:nvSpPr>
        <p:spPr>
          <a:xfrm>
            <a:off x="1576200" y="1339824"/>
            <a:ext cx="9039600" cy="4178353"/>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84" name="Google Shape;584;p38"/>
          <p:cNvSpPr txBox="1">
            <a:spLocks noGrp="1"/>
          </p:cNvSpPr>
          <p:nvPr>
            <p:ph type="title"/>
          </p:nvPr>
        </p:nvSpPr>
        <p:spPr>
          <a:xfrm>
            <a:off x="2098350" y="2346600"/>
            <a:ext cx="7995300" cy="2164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200"/>
              <a:buFont typeface="Arial"/>
              <a:buNone/>
            </a:pPr>
            <a:r>
              <a:rPr lang="nl-NL" b="1"/>
              <a:t>Scambio di opinioni</a:t>
            </a:r>
            <a:endParaRPr b="1"/>
          </a:p>
          <a:p>
            <a:pPr marL="0" lvl="0" indent="0" algn="l" rtl="0">
              <a:lnSpc>
                <a:spcPct val="90000"/>
              </a:lnSpc>
              <a:spcBef>
                <a:spcPts val="0"/>
              </a:spcBef>
              <a:spcAft>
                <a:spcPts val="0"/>
              </a:spcAft>
              <a:buClr>
                <a:srgbClr val="034EA8"/>
              </a:buClr>
              <a:buSzPts val="3200"/>
              <a:buFont typeface="Arial"/>
              <a:buNone/>
            </a:pPr>
            <a:endParaRPr/>
          </a:p>
          <a:p>
            <a:pPr marL="0" lvl="0" indent="0" algn="ctr" rtl="0">
              <a:lnSpc>
                <a:spcPct val="90000"/>
              </a:lnSpc>
              <a:spcBef>
                <a:spcPts val="0"/>
              </a:spcBef>
              <a:spcAft>
                <a:spcPts val="0"/>
              </a:spcAft>
              <a:buClr>
                <a:srgbClr val="034EA8"/>
              </a:buClr>
              <a:buSzPts val="3200"/>
              <a:buFont typeface="Arial"/>
              <a:buNone/>
            </a:pPr>
            <a:r>
              <a:rPr lang="nl-NL"/>
              <a:t>Quali potrebbero essere le </a:t>
            </a:r>
            <a:r>
              <a:rPr lang="nl-NL" b="1"/>
              <a:t>conseguenze positive</a:t>
            </a:r>
            <a:r>
              <a:rPr lang="nl-NL"/>
              <a:t> di lavorare in modo collettivo?</a:t>
            </a:r>
            <a:endParaRPr/>
          </a:p>
        </p:txBody>
      </p:sp>
      <p:grpSp>
        <p:nvGrpSpPr>
          <p:cNvPr id="586" name="Google Shape;586;p38"/>
          <p:cNvGrpSpPr/>
          <p:nvPr/>
        </p:nvGrpSpPr>
        <p:grpSpPr>
          <a:xfrm>
            <a:off x="117567" y="114247"/>
            <a:ext cx="657527" cy="787680"/>
            <a:chOff x="135517" y="136525"/>
            <a:chExt cx="761950" cy="761950"/>
          </a:xfrm>
        </p:grpSpPr>
        <p:sp>
          <p:nvSpPr>
            <p:cNvPr id="587" name="Google Shape;587;p38"/>
            <p:cNvSpPr/>
            <p:nvPr/>
          </p:nvSpPr>
          <p:spPr>
            <a:xfrm>
              <a:off x="135517" y="136525"/>
              <a:ext cx="761950" cy="76195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88" name="Google Shape;588;p38"/>
            <p:cNvSpPr/>
            <p:nvPr/>
          </p:nvSpPr>
          <p:spPr>
            <a:xfrm>
              <a:off x="313267" y="372533"/>
              <a:ext cx="448733" cy="270934"/>
            </a:xfrm>
            <a:prstGeom prst="wedgeEllipseCallout">
              <a:avLst>
                <a:gd name="adj1" fmla="val -20833"/>
                <a:gd name="adj2" fmla="val 62500"/>
              </a:avLst>
            </a:prstGeom>
            <a:solidFill>
              <a:schemeClr val="accent1"/>
            </a:solidFill>
            <a:ln w="12700" cap="flat" cmpd="sng">
              <a:solidFill>
                <a:srgbClr val="02387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0" name="Rectangle 9">
            <a:extLst>
              <a:ext uri="{FF2B5EF4-FFF2-40B4-BE49-F238E27FC236}">
                <a16:creationId xmlns:a16="http://schemas.microsoft.com/office/drawing/2014/main" id="{0BAEE3B6-DB2F-40D2-872A-07CF65C395E3}"/>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F53C370D-3BED-481A-B1EB-126B19632BE0}"/>
              </a:ext>
            </a:extLst>
          </p:cNvPr>
          <p:cNvSpPr>
            <a:spLocks noGrp="1"/>
          </p:cNvSpPr>
          <p:nvPr>
            <p:ph type="dt" idx="10"/>
          </p:nvPr>
        </p:nvSpPr>
        <p:spPr/>
        <p:txBody>
          <a:bodyPr/>
          <a:lstStyle/>
          <a:p>
            <a:fld id="{9BAC95B9-F3F6-4E3E-B84A-0C0845BEA554}" type="datetime1">
              <a:rPr lang="en-GB" smtClean="0"/>
              <a:t>24/05/2022</a:t>
            </a:fld>
            <a:endParaRPr lang="en-GB"/>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39"/>
          <p:cNvSpPr txBox="1">
            <a:spLocks noGrp="1"/>
          </p:cNvSpPr>
          <p:nvPr>
            <p:ph type="title"/>
          </p:nvPr>
        </p:nvSpPr>
        <p:spPr>
          <a:xfrm>
            <a:off x="838200" y="1253017"/>
            <a:ext cx="10515600" cy="572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34EA8"/>
              </a:buClr>
              <a:buSzPct val="100000"/>
              <a:buFont typeface="Arial"/>
              <a:buNone/>
            </a:pPr>
            <a:r>
              <a:rPr lang="nl-NL"/>
              <a:t>Benefici diretti di </a:t>
            </a:r>
            <a:r>
              <a:rPr lang="nl-NL" b="1"/>
              <a:t>azioni collettive di efficienza energetica</a:t>
            </a:r>
            <a:endParaRPr b="1"/>
          </a:p>
        </p:txBody>
      </p:sp>
      <p:sp>
        <p:nvSpPr>
          <p:cNvPr id="597" name="Google Shape;597;p39"/>
          <p:cNvSpPr txBox="1"/>
          <p:nvPr/>
        </p:nvSpPr>
        <p:spPr>
          <a:xfrm>
            <a:off x="1529475" y="2248300"/>
            <a:ext cx="9391200" cy="3971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nl-NL" sz="1900"/>
              <a:t>Queste azioni possono essere efficaci per inibire (o rendere meno problematici) una serie di </a:t>
            </a:r>
            <a:r>
              <a:rPr lang="nl-NL" sz="1900" b="1"/>
              <a:t>ostacoli interni:</a:t>
            </a:r>
            <a:endParaRPr sz="1900" b="1" i="0" u="none" strike="noStrike" cap="none">
              <a:solidFill>
                <a:srgbClr val="000000"/>
              </a:solidFill>
            </a:endParaRPr>
          </a:p>
          <a:p>
            <a:pPr marL="0" marR="0" lvl="0" indent="0" algn="l" rtl="0">
              <a:lnSpc>
                <a:spcPct val="100000"/>
              </a:lnSpc>
              <a:spcBef>
                <a:spcPts val="0"/>
              </a:spcBef>
              <a:spcAft>
                <a:spcPts val="0"/>
              </a:spcAft>
              <a:buClr>
                <a:srgbClr val="000000"/>
              </a:buClr>
              <a:buSzPts val="1600"/>
              <a:buFont typeface="Arial"/>
              <a:buNone/>
            </a:pPr>
            <a:endParaRPr sz="19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nl-NL" sz="1900"/>
              <a:t>Alcuni esempi:</a:t>
            </a:r>
            <a:endParaRPr sz="1900"/>
          </a:p>
          <a:p>
            <a:pPr marL="0" marR="0" lvl="0" indent="0" algn="l" rtl="0">
              <a:lnSpc>
                <a:spcPct val="100000"/>
              </a:lnSpc>
              <a:spcBef>
                <a:spcPts val="0"/>
              </a:spcBef>
              <a:spcAft>
                <a:spcPts val="0"/>
              </a:spcAft>
              <a:buClr>
                <a:srgbClr val="000000"/>
              </a:buClr>
              <a:buSzPts val="1600"/>
              <a:buFont typeface="Arial"/>
              <a:buNone/>
            </a:pPr>
            <a:endParaRPr sz="1900"/>
          </a:p>
          <a:p>
            <a:pPr marL="457200" marR="0" lvl="0" indent="-349250" algn="l" rtl="0">
              <a:lnSpc>
                <a:spcPct val="100000"/>
              </a:lnSpc>
              <a:spcBef>
                <a:spcPts val="0"/>
              </a:spcBef>
              <a:spcAft>
                <a:spcPts val="0"/>
              </a:spcAft>
              <a:buClr>
                <a:srgbClr val="000000"/>
              </a:buClr>
              <a:buSzPts val="1900"/>
              <a:buFont typeface="Arial"/>
              <a:buChar char="●"/>
            </a:pPr>
            <a:r>
              <a:rPr lang="nl-NL" sz="1900"/>
              <a:t>Ottenere </a:t>
            </a:r>
            <a:r>
              <a:rPr lang="nl-NL" sz="1900" b="1"/>
              <a:t>migliori contratti di fornitura energetica</a:t>
            </a:r>
            <a:endParaRPr sz="1900" b="1" i="0" u="none" strike="noStrike" cap="none">
              <a:solidFill>
                <a:srgbClr val="000000"/>
              </a:solidFill>
            </a:endParaRPr>
          </a:p>
          <a:p>
            <a:pPr marL="0" marR="0" lvl="0" indent="0" algn="l" rtl="0">
              <a:lnSpc>
                <a:spcPct val="100000"/>
              </a:lnSpc>
              <a:spcBef>
                <a:spcPts val="0"/>
              </a:spcBef>
              <a:spcAft>
                <a:spcPts val="0"/>
              </a:spcAft>
              <a:buNone/>
            </a:pPr>
            <a:endParaRPr sz="1900" b="0" i="0" u="none" strike="noStrike" cap="none">
              <a:solidFill>
                <a:srgbClr val="000000"/>
              </a:solidFill>
              <a:latin typeface="Arial"/>
              <a:ea typeface="Arial"/>
              <a:cs typeface="Arial"/>
              <a:sym typeface="Arial"/>
            </a:endParaRPr>
          </a:p>
          <a:p>
            <a:pPr marL="457200" marR="0" lvl="0" indent="-349250" algn="l" rtl="0">
              <a:lnSpc>
                <a:spcPct val="100000"/>
              </a:lnSpc>
              <a:spcBef>
                <a:spcPts val="0"/>
              </a:spcBef>
              <a:spcAft>
                <a:spcPts val="0"/>
              </a:spcAft>
              <a:buClr>
                <a:srgbClr val="000000"/>
              </a:buClr>
              <a:buSzPts val="1900"/>
              <a:buFont typeface="Arial"/>
              <a:buChar char="●"/>
            </a:pPr>
            <a:r>
              <a:rPr lang="nl-NL" sz="1900"/>
              <a:t>Condividere il </a:t>
            </a:r>
            <a:r>
              <a:rPr lang="nl-NL" sz="1900" b="1"/>
              <a:t>carico burocratico/finanziario/di tempo</a:t>
            </a:r>
            <a:r>
              <a:rPr lang="nl-NL" sz="1900"/>
              <a:t> per un progetto</a:t>
            </a:r>
            <a:endParaRPr sz="1900"/>
          </a:p>
          <a:p>
            <a:pPr marL="457200" marR="0" lvl="0" indent="0" algn="l" rtl="0">
              <a:lnSpc>
                <a:spcPct val="100000"/>
              </a:lnSpc>
              <a:spcBef>
                <a:spcPts val="0"/>
              </a:spcBef>
              <a:spcAft>
                <a:spcPts val="0"/>
              </a:spcAft>
              <a:buNone/>
            </a:pPr>
            <a:endParaRPr sz="1900"/>
          </a:p>
          <a:p>
            <a:pPr marL="457200" marR="0" lvl="0" indent="-349250" algn="l" rtl="0">
              <a:lnSpc>
                <a:spcPct val="100000"/>
              </a:lnSpc>
              <a:spcBef>
                <a:spcPts val="0"/>
              </a:spcBef>
              <a:spcAft>
                <a:spcPts val="0"/>
              </a:spcAft>
              <a:buClr>
                <a:srgbClr val="000000"/>
              </a:buClr>
              <a:buSzPts val="1900"/>
              <a:buFont typeface="Arial"/>
              <a:buChar char="●"/>
            </a:pPr>
            <a:r>
              <a:rPr lang="nl-NL" sz="1900"/>
              <a:t>Condividere </a:t>
            </a:r>
            <a:r>
              <a:rPr lang="nl-NL" sz="1900" b="1"/>
              <a:t>conoscenze, esperienze e risorse</a:t>
            </a:r>
            <a:r>
              <a:rPr lang="nl-NL" sz="1900"/>
              <a:t> con i partner</a:t>
            </a:r>
            <a:endParaRPr sz="1900" i="0" u="none" strike="noStrike" cap="none">
              <a:solidFill>
                <a:srgbClr val="000000"/>
              </a:solidFill>
            </a:endParaRPr>
          </a:p>
          <a:p>
            <a:pPr marL="0" marR="0" lvl="0" indent="0" algn="l" rtl="0">
              <a:lnSpc>
                <a:spcPct val="100000"/>
              </a:lnSpc>
              <a:spcBef>
                <a:spcPts val="0"/>
              </a:spcBef>
              <a:spcAft>
                <a:spcPts val="0"/>
              </a:spcAft>
              <a:buNone/>
            </a:pPr>
            <a:endParaRPr sz="1900"/>
          </a:p>
          <a:p>
            <a:pPr marL="457200" marR="0" lvl="0" indent="-349250" algn="l" rtl="0">
              <a:lnSpc>
                <a:spcPct val="100000"/>
              </a:lnSpc>
              <a:spcBef>
                <a:spcPts val="0"/>
              </a:spcBef>
              <a:spcAft>
                <a:spcPts val="0"/>
              </a:spcAft>
              <a:buClr>
                <a:srgbClr val="000000"/>
              </a:buClr>
              <a:buSzPts val="1900"/>
              <a:buFont typeface="Arial"/>
              <a:buChar char="●"/>
            </a:pPr>
            <a:r>
              <a:rPr lang="nl-NL" sz="1900"/>
              <a:t>Identificare potenziali </a:t>
            </a:r>
            <a:r>
              <a:rPr lang="nl-NL" sz="1900" b="1"/>
              <a:t>sinergie</a:t>
            </a:r>
            <a:r>
              <a:rPr lang="nl-NL" sz="1900"/>
              <a:t> dal punto di vista energetico</a:t>
            </a:r>
            <a:endParaRPr sz="1900" i="0" u="none" strike="noStrike" cap="none">
              <a:solidFill>
                <a:srgbClr val="000000"/>
              </a:solidFill>
            </a:endParaRPr>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p:txBody>
      </p:sp>
      <p:sp>
        <p:nvSpPr>
          <p:cNvPr id="7" name="Rectangle 6">
            <a:extLst>
              <a:ext uri="{FF2B5EF4-FFF2-40B4-BE49-F238E27FC236}">
                <a16:creationId xmlns:a16="http://schemas.microsoft.com/office/drawing/2014/main" id="{2E24F2C6-EB06-4B62-95D6-74C4C14BE712}"/>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77B36E4F-BF40-4D66-9595-9530C609C822}"/>
              </a:ext>
            </a:extLst>
          </p:cNvPr>
          <p:cNvSpPr>
            <a:spLocks noGrp="1"/>
          </p:cNvSpPr>
          <p:nvPr>
            <p:ph type="dt" idx="10"/>
          </p:nvPr>
        </p:nvSpPr>
        <p:spPr/>
        <p:txBody>
          <a:bodyPr/>
          <a:lstStyle/>
          <a:p>
            <a:fld id="{01D92F42-8FB8-4F5E-8CD0-58200FC01A63}" type="datetime1">
              <a:rPr lang="en-GB" smtClean="0"/>
              <a:t>24/05/2022</a:t>
            </a:fld>
            <a:endParaRPr lang="en-GB"/>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40"/>
          <p:cNvSpPr txBox="1">
            <a:spLocks noGrp="1"/>
          </p:cNvSpPr>
          <p:nvPr>
            <p:ph type="title"/>
          </p:nvPr>
        </p:nvSpPr>
        <p:spPr>
          <a:xfrm>
            <a:off x="838200" y="12530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Effetti indiretti:</a:t>
            </a:r>
            <a:endParaRPr b="1"/>
          </a:p>
        </p:txBody>
      </p:sp>
      <p:sp>
        <p:nvSpPr>
          <p:cNvPr id="606" name="Google Shape;606;p40"/>
          <p:cNvSpPr txBox="1"/>
          <p:nvPr/>
        </p:nvSpPr>
        <p:spPr>
          <a:xfrm>
            <a:off x="1529475" y="2486650"/>
            <a:ext cx="9058500" cy="3879000"/>
          </a:xfrm>
          <a:prstGeom prst="rect">
            <a:avLst/>
          </a:prstGeom>
          <a:noFill/>
          <a:ln>
            <a:noFill/>
          </a:ln>
        </p:spPr>
        <p:txBody>
          <a:bodyPr spcFirstLastPara="1" wrap="square" lIns="91425" tIns="91425" rIns="91425" bIns="91425" anchor="t" anchorCtr="0">
            <a:spAutoFit/>
          </a:bodyPr>
          <a:lstStyle/>
          <a:p>
            <a:pPr marL="457200" marR="0" lvl="0" indent="-355600" algn="l" rtl="0">
              <a:lnSpc>
                <a:spcPct val="100000"/>
              </a:lnSpc>
              <a:spcBef>
                <a:spcPts val="0"/>
              </a:spcBef>
              <a:spcAft>
                <a:spcPts val="0"/>
              </a:spcAft>
              <a:buClr>
                <a:srgbClr val="000000"/>
              </a:buClr>
              <a:buSzPts val="2000"/>
              <a:buFont typeface="Arial"/>
              <a:buChar char="●"/>
            </a:pPr>
            <a:r>
              <a:rPr lang="nl-NL" sz="2000"/>
              <a:t>Puoi ottenere </a:t>
            </a:r>
            <a:r>
              <a:rPr lang="nl-NL" sz="2000" b="1"/>
              <a:t>consigli </a:t>
            </a:r>
            <a:r>
              <a:rPr lang="nl-NL" sz="2000"/>
              <a:t>dai colleghi e </a:t>
            </a:r>
            <a:r>
              <a:rPr lang="nl-NL" sz="2000" b="1"/>
              <a:t>imparare dalle loro precedenti esperienze</a:t>
            </a:r>
            <a:endParaRPr sz="2000" b="1" i="0" u="none" strike="noStrike" cap="none">
              <a:solidFill>
                <a:srgbClr val="000000"/>
              </a:solidFill>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Arial"/>
              <a:buChar char="●"/>
            </a:pPr>
            <a:r>
              <a:rPr lang="nl-NL" sz="2000"/>
              <a:t>Puoi ricevere indicazioni su eventuali </a:t>
            </a:r>
            <a:r>
              <a:rPr lang="nl-NL" sz="2000" b="1"/>
              <a:t>misure a basso costo ed alto impatto</a:t>
            </a:r>
            <a:r>
              <a:rPr lang="nl-NL" sz="2000" b="1" i="1"/>
              <a:t> (low hanging fruits)</a:t>
            </a:r>
            <a:endParaRPr sz="2000" b="1" i="1" u="none" strike="noStrike" cap="none">
              <a:solidFill>
                <a:srgbClr val="000000"/>
              </a:solidFill>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a:p>
            <a:pPr marL="457200" marR="0" lvl="0" indent="-355600" algn="l" rtl="0">
              <a:lnSpc>
                <a:spcPct val="100000"/>
              </a:lnSpc>
              <a:spcBef>
                <a:spcPts val="0"/>
              </a:spcBef>
              <a:spcAft>
                <a:spcPts val="0"/>
              </a:spcAft>
              <a:buClr>
                <a:srgbClr val="000000"/>
              </a:buClr>
              <a:buSzPts val="2000"/>
              <a:buFont typeface="Arial"/>
              <a:buChar char="●"/>
            </a:pPr>
            <a:r>
              <a:rPr lang="nl-NL" sz="2000"/>
              <a:t>Puoi </a:t>
            </a:r>
            <a:r>
              <a:rPr lang="nl-NL" sz="2000" b="1"/>
              <a:t>confrontarti</a:t>
            </a:r>
            <a:r>
              <a:rPr lang="nl-NL" sz="2000"/>
              <a:t> con altri esperti/aziende e usarle come </a:t>
            </a:r>
            <a:r>
              <a:rPr lang="nl-NL" sz="2000" b="1"/>
              <a:t>termine di paragone</a:t>
            </a:r>
            <a:endParaRPr sz="2000" b="1"/>
          </a:p>
          <a:p>
            <a:pPr marL="0" marR="0" lvl="0" indent="0" algn="l" rtl="0">
              <a:lnSpc>
                <a:spcPct val="100000"/>
              </a:lnSpc>
              <a:spcBef>
                <a:spcPts val="0"/>
              </a:spcBef>
              <a:spcAft>
                <a:spcPts val="0"/>
              </a:spcAft>
              <a:buNone/>
            </a:pPr>
            <a:endParaRPr sz="2000" b="1"/>
          </a:p>
          <a:p>
            <a:pPr marL="457200" marR="0" lvl="0" indent="-355600" algn="l" rtl="0">
              <a:lnSpc>
                <a:spcPct val="100000"/>
              </a:lnSpc>
              <a:spcBef>
                <a:spcPts val="0"/>
              </a:spcBef>
              <a:spcAft>
                <a:spcPts val="0"/>
              </a:spcAft>
              <a:buClr>
                <a:srgbClr val="000000"/>
              </a:buClr>
              <a:buSzPts val="2000"/>
              <a:buFont typeface="Arial"/>
              <a:buChar char="●"/>
            </a:pPr>
            <a:r>
              <a:rPr lang="nl-NL" sz="2000"/>
              <a:t>Puoi utilizzare gli scambi per darti degli </a:t>
            </a:r>
            <a:r>
              <a:rPr lang="nl-NL" sz="2000" b="1"/>
              <a:t>obiettivi realistici e ambiziosi</a:t>
            </a:r>
            <a:endParaRPr sz="2000" b="1" i="0" u="none" strike="noStrike" cap="none">
              <a:solidFill>
                <a:srgbClr val="000000"/>
              </a:solidFill>
            </a:endParaRPr>
          </a:p>
          <a:p>
            <a:pPr marL="0" marR="0" lvl="0" indent="0" algn="l" rtl="0">
              <a:lnSpc>
                <a:spcPct val="100000"/>
              </a:lnSpc>
              <a:spcBef>
                <a:spcPts val="0"/>
              </a:spcBef>
              <a:spcAft>
                <a:spcPts val="0"/>
              </a:spcAft>
              <a:buNone/>
            </a:pPr>
            <a:endParaRPr sz="20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2000" b="0" i="0" u="none" strike="noStrike" cap="none">
              <a:solidFill>
                <a:srgbClr val="000000"/>
              </a:solidFill>
              <a:latin typeface="Arial"/>
              <a:ea typeface="Arial"/>
              <a:cs typeface="Arial"/>
              <a:sym typeface="Arial"/>
            </a:endParaRPr>
          </a:p>
        </p:txBody>
      </p:sp>
      <p:sp>
        <p:nvSpPr>
          <p:cNvPr id="7" name="Rectangle 6">
            <a:extLst>
              <a:ext uri="{FF2B5EF4-FFF2-40B4-BE49-F238E27FC236}">
                <a16:creationId xmlns:a16="http://schemas.microsoft.com/office/drawing/2014/main" id="{A9DDFBAB-E233-4516-986D-35412738594D}"/>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B331D1C8-FA3A-4144-A5E4-AD6764053BFC}"/>
              </a:ext>
            </a:extLst>
          </p:cNvPr>
          <p:cNvSpPr>
            <a:spLocks noGrp="1"/>
          </p:cNvSpPr>
          <p:nvPr>
            <p:ph type="dt" idx="10"/>
          </p:nvPr>
        </p:nvSpPr>
        <p:spPr/>
        <p:txBody>
          <a:bodyPr/>
          <a:lstStyle/>
          <a:p>
            <a:fld id="{E9941B3E-4F94-400F-99BF-5C8BDC1E4BE5}" type="datetime1">
              <a:rPr lang="en-GB" smtClean="0"/>
              <a:t>24/05/2022</a:t>
            </a:fld>
            <a:endParaRPr lang="en-GB"/>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23"/>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Scopo</a:t>
            </a:r>
            <a:endParaRPr/>
          </a:p>
        </p:txBody>
      </p:sp>
      <p:grpSp>
        <p:nvGrpSpPr>
          <p:cNvPr id="329" name="Google Shape;329;p23"/>
          <p:cNvGrpSpPr/>
          <p:nvPr/>
        </p:nvGrpSpPr>
        <p:grpSpPr>
          <a:xfrm>
            <a:off x="8050499" y="3595860"/>
            <a:ext cx="3292799" cy="1845954"/>
            <a:chOff x="6038025" y="2598925"/>
            <a:chExt cx="2469661" cy="1384500"/>
          </a:xfrm>
        </p:grpSpPr>
        <p:cxnSp>
          <p:nvCxnSpPr>
            <p:cNvPr id="330" name="Google Shape;330;p23"/>
            <p:cNvCxnSpPr/>
            <p:nvPr/>
          </p:nvCxnSpPr>
          <p:spPr>
            <a:xfrm>
              <a:off x="6038025" y="3312550"/>
              <a:ext cx="582000" cy="0"/>
            </a:xfrm>
            <a:prstGeom prst="straightConnector1">
              <a:avLst/>
            </a:prstGeom>
            <a:noFill/>
            <a:ln w="9525" cap="flat" cmpd="sng">
              <a:solidFill>
                <a:srgbClr val="C2C2C2"/>
              </a:solidFill>
              <a:prstDash val="solid"/>
              <a:round/>
              <a:headEnd type="none" w="sm" len="sm"/>
              <a:tailEnd type="none" w="sm" len="sm"/>
            </a:ln>
          </p:spPr>
        </p:cxnSp>
        <p:sp>
          <p:nvSpPr>
            <p:cNvPr id="331" name="Google Shape;331;p23"/>
            <p:cNvSpPr txBox="1"/>
            <p:nvPr/>
          </p:nvSpPr>
          <p:spPr>
            <a:xfrm>
              <a:off x="6640486" y="2598925"/>
              <a:ext cx="1867200" cy="13845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nl-NL" sz="1600" b="1">
                  <a:latin typeface="Roboto"/>
                  <a:ea typeface="Roboto"/>
                  <a:cs typeface="Roboto"/>
                  <a:sym typeface="Roboto"/>
                </a:rPr>
                <a:t>Efficienza energetica nelle PMI</a:t>
              </a:r>
              <a:endParaRPr sz="1100" b="1">
                <a:latin typeface="Roboto"/>
                <a:ea typeface="Roboto"/>
                <a:cs typeface="Roboto"/>
                <a:sym typeface="Roboto"/>
              </a:endParaRPr>
            </a:p>
          </p:txBody>
        </p:sp>
        <p:sp>
          <p:nvSpPr>
            <p:cNvPr id="332" name="Google Shape;332;p23"/>
            <p:cNvSpPr/>
            <p:nvPr/>
          </p:nvSpPr>
          <p:spPr>
            <a:xfrm>
              <a:off x="6424027" y="3212150"/>
              <a:ext cx="198600" cy="198300"/>
            </a:xfrm>
            <a:prstGeom prst="ellipse">
              <a:avLst/>
            </a:prstGeom>
            <a:solidFill>
              <a:srgbClr val="9225A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33" name="Google Shape;333;p23"/>
            <p:cNvSpPr txBox="1"/>
            <p:nvPr/>
          </p:nvSpPr>
          <p:spPr>
            <a:xfrm>
              <a:off x="6399017" y="3156109"/>
              <a:ext cx="247500" cy="3129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2100"/>
                </a:spcAft>
                <a:buNone/>
              </a:pPr>
              <a:r>
                <a:rPr lang="nl-NL" sz="1100">
                  <a:solidFill>
                    <a:srgbClr val="FFFFFF"/>
                  </a:solidFill>
                  <a:latin typeface="Roboto"/>
                  <a:ea typeface="Roboto"/>
                  <a:cs typeface="Roboto"/>
                  <a:sym typeface="Roboto"/>
                </a:rPr>
                <a:t>3</a:t>
              </a:r>
              <a:endParaRPr sz="1100">
                <a:solidFill>
                  <a:srgbClr val="FFFFFF"/>
                </a:solidFill>
                <a:latin typeface="Roboto"/>
                <a:ea typeface="Roboto"/>
                <a:cs typeface="Roboto"/>
                <a:sym typeface="Roboto"/>
              </a:endParaRPr>
            </a:p>
          </p:txBody>
        </p:sp>
      </p:grpSp>
      <p:grpSp>
        <p:nvGrpSpPr>
          <p:cNvPr id="334" name="Google Shape;334;p23"/>
          <p:cNvGrpSpPr/>
          <p:nvPr/>
        </p:nvGrpSpPr>
        <p:grpSpPr>
          <a:xfrm>
            <a:off x="848407" y="2565909"/>
            <a:ext cx="3992872" cy="1845954"/>
            <a:chOff x="636321" y="1844098"/>
            <a:chExt cx="2994729" cy="1384500"/>
          </a:xfrm>
        </p:grpSpPr>
        <p:sp>
          <p:nvSpPr>
            <p:cNvPr id="335" name="Google Shape;335;p23"/>
            <p:cNvSpPr txBox="1"/>
            <p:nvPr/>
          </p:nvSpPr>
          <p:spPr>
            <a:xfrm>
              <a:off x="636321" y="1844098"/>
              <a:ext cx="1867200" cy="1384500"/>
            </a:xfrm>
            <a:prstGeom prst="rect">
              <a:avLst/>
            </a:prstGeom>
            <a:noFill/>
            <a:ln>
              <a:noFill/>
            </a:ln>
          </p:spPr>
          <p:txBody>
            <a:bodyPr spcFirstLastPara="1" wrap="square" lIns="121900" tIns="121900" rIns="121900" bIns="121900" anchor="ctr" anchorCtr="0">
              <a:noAutofit/>
            </a:bodyPr>
            <a:lstStyle/>
            <a:p>
              <a:pPr marL="0" lvl="0" indent="0" algn="r" rtl="0">
                <a:spcBef>
                  <a:spcPts val="0"/>
                </a:spcBef>
                <a:spcAft>
                  <a:spcPts val="0"/>
                </a:spcAft>
                <a:buNone/>
              </a:pPr>
              <a:r>
                <a:rPr lang="nl-NL" sz="1600" b="1">
                  <a:latin typeface="Roboto"/>
                  <a:ea typeface="Roboto"/>
                  <a:cs typeface="Roboto"/>
                  <a:sym typeface="Roboto"/>
                </a:rPr>
                <a:t>Approcci collettivi</a:t>
              </a:r>
              <a:endParaRPr sz="1100">
                <a:latin typeface="Roboto"/>
                <a:ea typeface="Roboto"/>
                <a:cs typeface="Roboto"/>
                <a:sym typeface="Roboto"/>
              </a:endParaRPr>
            </a:p>
          </p:txBody>
        </p:sp>
        <p:cxnSp>
          <p:nvCxnSpPr>
            <p:cNvPr id="336" name="Google Shape;336;p23"/>
            <p:cNvCxnSpPr/>
            <p:nvPr/>
          </p:nvCxnSpPr>
          <p:spPr>
            <a:xfrm rot="10800000">
              <a:off x="2587350" y="2536350"/>
              <a:ext cx="1043700" cy="0"/>
            </a:xfrm>
            <a:prstGeom prst="straightConnector1">
              <a:avLst/>
            </a:prstGeom>
            <a:noFill/>
            <a:ln w="9525" cap="flat" cmpd="sng">
              <a:solidFill>
                <a:srgbClr val="C2C2C2"/>
              </a:solidFill>
              <a:prstDash val="solid"/>
              <a:round/>
              <a:headEnd type="none" w="sm" len="sm"/>
              <a:tailEnd type="none" w="sm" len="sm"/>
            </a:ln>
          </p:spPr>
        </p:cxnSp>
        <p:sp>
          <p:nvSpPr>
            <p:cNvPr id="337" name="Google Shape;337;p23"/>
            <p:cNvSpPr/>
            <p:nvPr/>
          </p:nvSpPr>
          <p:spPr>
            <a:xfrm>
              <a:off x="2523501" y="2431050"/>
              <a:ext cx="198600" cy="198300"/>
            </a:xfrm>
            <a:prstGeom prst="ellipse">
              <a:avLst/>
            </a:prstGeom>
            <a:solidFill>
              <a:srgbClr val="761E8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38" name="Google Shape;338;p23"/>
            <p:cNvSpPr txBox="1"/>
            <p:nvPr/>
          </p:nvSpPr>
          <p:spPr>
            <a:xfrm>
              <a:off x="2498491" y="2373759"/>
              <a:ext cx="247500" cy="3129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2100"/>
                </a:spcAft>
                <a:buNone/>
              </a:pPr>
              <a:r>
                <a:rPr lang="nl-NL" sz="1100">
                  <a:solidFill>
                    <a:srgbClr val="FFFFFF"/>
                  </a:solidFill>
                  <a:latin typeface="Roboto"/>
                  <a:ea typeface="Roboto"/>
                  <a:cs typeface="Roboto"/>
                  <a:sym typeface="Roboto"/>
                </a:rPr>
                <a:t>2</a:t>
              </a:r>
              <a:endParaRPr sz="1100">
                <a:solidFill>
                  <a:srgbClr val="FFFFFF"/>
                </a:solidFill>
                <a:latin typeface="Roboto"/>
                <a:ea typeface="Roboto"/>
                <a:cs typeface="Roboto"/>
                <a:sym typeface="Roboto"/>
              </a:endParaRPr>
            </a:p>
          </p:txBody>
        </p:sp>
      </p:grpSp>
      <p:grpSp>
        <p:nvGrpSpPr>
          <p:cNvPr id="339" name="Google Shape;339;p23"/>
          <p:cNvGrpSpPr/>
          <p:nvPr/>
        </p:nvGrpSpPr>
        <p:grpSpPr>
          <a:xfrm>
            <a:off x="6543970" y="1364363"/>
            <a:ext cx="4799328" cy="1845954"/>
            <a:chOff x="4908100" y="889950"/>
            <a:chExt cx="3599586" cy="1384500"/>
          </a:xfrm>
        </p:grpSpPr>
        <p:cxnSp>
          <p:nvCxnSpPr>
            <p:cNvPr id="340" name="Google Shape;340;p23"/>
            <p:cNvCxnSpPr/>
            <p:nvPr/>
          </p:nvCxnSpPr>
          <p:spPr>
            <a:xfrm>
              <a:off x="4908100" y="1593250"/>
              <a:ext cx="1715100" cy="0"/>
            </a:xfrm>
            <a:prstGeom prst="straightConnector1">
              <a:avLst/>
            </a:prstGeom>
            <a:noFill/>
            <a:ln w="9525" cap="flat" cmpd="sng">
              <a:solidFill>
                <a:srgbClr val="C2C2C2"/>
              </a:solidFill>
              <a:prstDash val="solid"/>
              <a:round/>
              <a:headEnd type="none" w="sm" len="sm"/>
              <a:tailEnd type="none" w="sm" len="sm"/>
            </a:ln>
          </p:spPr>
        </p:cxnSp>
        <p:sp>
          <p:nvSpPr>
            <p:cNvPr id="341" name="Google Shape;341;p23"/>
            <p:cNvSpPr txBox="1"/>
            <p:nvPr/>
          </p:nvSpPr>
          <p:spPr>
            <a:xfrm>
              <a:off x="6640486" y="889950"/>
              <a:ext cx="1867200" cy="13845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nl-NL" sz="1600" b="1">
                  <a:latin typeface="Roboto"/>
                  <a:ea typeface="Roboto"/>
                  <a:cs typeface="Roboto"/>
                  <a:sym typeface="Roboto"/>
                </a:rPr>
                <a:t>Un metodo per progetti collettivi di efficienza energetica</a:t>
              </a:r>
              <a:endParaRPr sz="1100" b="1">
                <a:latin typeface="Roboto"/>
                <a:ea typeface="Roboto"/>
                <a:cs typeface="Roboto"/>
                <a:sym typeface="Roboto"/>
              </a:endParaRPr>
            </a:p>
          </p:txBody>
        </p:sp>
        <p:sp>
          <p:nvSpPr>
            <p:cNvPr id="342" name="Google Shape;342;p23"/>
            <p:cNvSpPr/>
            <p:nvPr/>
          </p:nvSpPr>
          <p:spPr>
            <a:xfrm>
              <a:off x="6427830" y="1493307"/>
              <a:ext cx="198600" cy="198300"/>
            </a:xfrm>
            <a:prstGeom prst="ellipse">
              <a:avLst/>
            </a:prstGeom>
            <a:solidFill>
              <a:srgbClr val="701C7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43" name="Google Shape;343;p23"/>
            <p:cNvSpPr txBox="1"/>
            <p:nvPr/>
          </p:nvSpPr>
          <p:spPr>
            <a:xfrm>
              <a:off x="6402820" y="1436790"/>
              <a:ext cx="247500" cy="3129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2100"/>
                </a:spcAft>
                <a:buNone/>
              </a:pPr>
              <a:r>
                <a:rPr lang="nl-NL" sz="1100">
                  <a:solidFill>
                    <a:srgbClr val="FFFFFF"/>
                  </a:solidFill>
                  <a:latin typeface="Roboto"/>
                  <a:ea typeface="Roboto"/>
                  <a:cs typeface="Roboto"/>
                  <a:sym typeface="Roboto"/>
                </a:rPr>
                <a:t>1</a:t>
              </a:r>
              <a:endParaRPr sz="1100">
                <a:solidFill>
                  <a:srgbClr val="FFFFFF"/>
                </a:solidFill>
                <a:latin typeface="Roboto"/>
                <a:ea typeface="Roboto"/>
                <a:cs typeface="Roboto"/>
                <a:sym typeface="Roboto"/>
              </a:endParaRPr>
            </a:p>
          </p:txBody>
        </p:sp>
      </p:grpSp>
      <p:grpSp>
        <p:nvGrpSpPr>
          <p:cNvPr id="344" name="Google Shape;344;p23"/>
          <p:cNvGrpSpPr/>
          <p:nvPr/>
        </p:nvGrpSpPr>
        <p:grpSpPr>
          <a:xfrm>
            <a:off x="3752692" y="1641962"/>
            <a:ext cx="4686298" cy="4335895"/>
            <a:chOff x="2991269" y="1153325"/>
            <a:chExt cx="3514811" cy="3252003"/>
          </a:xfrm>
        </p:grpSpPr>
        <p:sp>
          <p:nvSpPr>
            <p:cNvPr id="345" name="Google Shape;345;p23"/>
            <p:cNvSpPr/>
            <p:nvPr/>
          </p:nvSpPr>
          <p:spPr>
            <a:xfrm>
              <a:off x="3477586" y="2585458"/>
              <a:ext cx="2541910" cy="950456"/>
            </a:xfrm>
            <a:custGeom>
              <a:avLst/>
              <a:gdLst/>
              <a:ahLst/>
              <a:cxnLst/>
              <a:rect l="l" t="t" r="r" b="b"/>
              <a:pathLst>
                <a:path w="126826" h="43529" extrusionOk="0">
                  <a:moveTo>
                    <a:pt x="0" y="20002"/>
                  </a:moveTo>
                  <a:lnTo>
                    <a:pt x="63389" y="43529"/>
                  </a:lnTo>
                  <a:lnTo>
                    <a:pt x="126826" y="19907"/>
                  </a:lnTo>
                  <a:lnTo>
                    <a:pt x="63580" y="0"/>
                  </a:lnTo>
                  <a:close/>
                </a:path>
              </a:pathLst>
            </a:custGeom>
            <a:solidFill>
              <a:srgbClr val="D9D9D9"/>
            </a:solidFill>
            <a:ln>
              <a:noFill/>
            </a:ln>
          </p:spPr>
        </p:sp>
        <p:sp>
          <p:nvSpPr>
            <p:cNvPr id="346" name="Google Shape;346;p23"/>
            <p:cNvSpPr/>
            <p:nvPr/>
          </p:nvSpPr>
          <p:spPr>
            <a:xfrm>
              <a:off x="2991269" y="3020977"/>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551561"/>
            </a:solidFill>
            <a:ln>
              <a:noFill/>
            </a:ln>
          </p:spPr>
        </p:sp>
        <p:sp>
          <p:nvSpPr>
            <p:cNvPr id="347" name="Google Shape;347;p23"/>
            <p:cNvSpPr/>
            <p:nvPr/>
          </p:nvSpPr>
          <p:spPr>
            <a:xfrm flipH="1">
              <a:off x="4747852" y="3020977"/>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9225A5"/>
            </a:solidFill>
            <a:ln>
              <a:noFill/>
            </a:ln>
          </p:spPr>
        </p:sp>
        <p:sp>
          <p:nvSpPr>
            <p:cNvPr id="348" name="Google Shape;348;p23"/>
            <p:cNvSpPr/>
            <p:nvPr/>
          </p:nvSpPr>
          <p:spPr>
            <a:xfrm>
              <a:off x="3969199" y="2001324"/>
              <a:ext cx="1565850" cy="585863"/>
            </a:xfrm>
            <a:custGeom>
              <a:avLst/>
              <a:gdLst/>
              <a:ahLst/>
              <a:cxnLst/>
              <a:rect l="l" t="t" r="r" b="b"/>
              <a:pathLst>
                <a:path w="24053" h="8150" extrusionOk="0">
                  <a:moveTo>
                    <a:pt x="0" y="3827"/>
                  </a:moveTo>
                  <a:lnTo>
                    <a:pt x="11976" y="8150"/>
                  </a:lnTo>
                  <a:lnTo>
                    <a:pt x="24053" y="3827"/>
                  </a:lnTo>
                  <a:lnTo>
                    <a:pt x="12126" y="0"/>
                  </a:lnTo>
                  <a:close/>
                </a:path>
              </a:pathLst>
            </a:custGeom>
            <a:solidFill>
              <a:srgbClr val="D9D9D9"/>
            </a:solidFill>
            <a:ln>
              <a:noFill/>
            </a:ln>
          </p:spPr>
        </p:sp>
        <p:sp>
          <p:nvSpPr>
            <p:cNvPr id="349" name="Google Shape;349;p23"/>
            <p:cNvSpPr/>
            <p:nvPr/>
          </p:nvSpPr>
          <p:spPr>
            <a:xfrm>
              <a:off x="3563255" y="2275837"/>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551561"/>
            </a:solidFill>
            <a:ln>
              <a:noFill/>
            </a:ln>
          </p:spPr>
        </p:sp>
        <p:sp>
          <p:nvSpPr>
            <p:cNvPr id="350" name="Google Shape;350;p23"/>
            <p:cNvSpPr/>
            <p:nvPr/>
          </p:nvSpPr>
          <p:spPr>
            <a:xfrm flipH="1">
              <a:off x="4749365" y="2275837"/>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761E86"/>
            </a:solidFill>
            <a:ln>
              <a:noFill/>
            </a:ln>
          </p:spPr>
        </p:sp>
        <p:sp>
          <p:nvSpPr>
            <p:cNvPr id="351" name="Google Shape;351;p23"/>
            <p:cNvSpPr/>
            <p:nvPr/>
          </p:nvSpPr>
          <p:spPr>
            <a:xfrm>
              <a:off x="4059061" y="1153325"/>
              <a:ext cx="693508" cy="1201140"/>
            </a:xfrm>
            <a:custGeom>
              <a:avLst/>
              <a:gdLst/>
              <a:ahLst/>
              <a:cxnLst/>
              <a:rect l="l" t="t" r="r" b="b"/>
              <a:pathLst>
                <a:path w="10635" h="16697" extrusionOk="0">
                  <a:moveTo>
                    <a:pt x="10635" y="0"/>
                  </a:moveTo>
                  <a:lnTo>
                    <a:pt x="0" y="12722"/>
                  </a:lnTo>
                  <a:lnTo>
                    <a:pt x="10635" y="16697"/>
                  </a:lnTo>
                  <a:close/>
                </a:path>
              </a:pathLst>
            </a:custGeom>
            <a:solidFill>
              <a:srgbClr val="551561"/>
            </a:solidFill>
            <a:ln>
              <a:noFill/>
            </a:ln>
          </p:spPr>
        </p:sp>
        <p:sp>
          <p:nvSpPr>
            <p:cNvPr id="352" name="Google Shape;352;p23"/>
            <p:cNvSpPr/>
            <p:nvPr/>
          </p:nvSpPr>
          <p:spPr>
            <a:xfrm flipH="1">
              <a:off x="4749350" y="1153325"/>
              <a:ext cx="693508" cy="1201140"/>
            </a:xfrm>
            <a:custGeom>
              <a:avLst/>
              <a:gdLst/>
              <a:ahLst/>
              <a:cxnLst/>
              <a:rect l="l" t="t" r="r" b="b"/>
              <a:pathLst>
                <a:path w="10635" h="16697" extrusionOk="0">
                  <a:moveTo>
                    <a:pt x="10635" y="0"/>
                  </a:moveTo>
                  <a:lnTo>
                    <a:pt x="0" y="12722"/>
                  </a:lnTo>
                  <a:lnTo>
                    <a:pt x="10635" y="16697"/>
                  </a:lnTo>
                  <a:close/>
                </a:path>
              </a:pathLst>
            </a:custGeom>
            <a:solidFill>
              <a:srgbClr val="701C7F"/>
            </a:solidFill>
            <a:ln>
              <a:noFill/>
            </a:ln>
          </p:spPr>
        </p:sp>
      </p:grpSp>
      <p:sp>
        <p:nvSpPr>
          <p:cNvPr id="30" name="Rectangle 29">
            <a:extLst>
              <a:ext uri="{FF2B5EF4-FFF2-40B4-BE49-F238E27FC236}">
                <a16:creationId xmlns:a16="http://schemas.microsoft.com/office/drawing/2014/main" id="{F038FB9D-94BB-41FC-BE64-725B28ED2E64}"/>
              </a:ext>
            </a:extLst>
          </p:cNvPr>
          <p:cNvSpPr/>
          <p:nvPr/>
        </p:nvSpPr>
        <p:spPr>
          <a:xfrm>
            <a:off x="11343298" y="6251158"/>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F354B0EF-3419-4C10-B24E-5E833F52E554}"/>
              </a:ext>
            </a:extLst>
          </p:cNvPr>
          <p:cNvSpPr>
            <a:spLocks noGrp="1"/>
          </p:cNvSpPr>
          <p:nvPr>
            <p:ph type="dt" idx="10"/>
          </p:nvPr>
        </p:nvSpPr>
        <p:spPr/>
        <p:txBody>
          <a:bodyPr/>
          <a:lstStyle/>
          <a:p>
            <a:fld id="{7F12D8E1-FB6F-4AB6-BBD4-FB2DDDB7998D}" type="datetime1">
              <a:rPr lang="en-GB" smtClean="0"/>
              <a:t>24/05/2022</a:t>
            </a:fld>
            <a:endParaRPr lang="en-GB"/>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Google Shape;614;p41"/>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Ostacoli e benefici di azioni collettive</a:t>
            </a:r>
            <a:endParaRPr/>
          </a:p>
        </p:txBody>
      </p:sp>
      <p:graphicFrame>
        <p:nvGraphicFramePr>
          <p:cNvPr id="616" name="Google Shape;616;p41"/>
          <p:cNvGraphicFramePr/>
          <p:nvPr/>
        </p:nvGraphicFramePr>
        <p:xfrm>
          <a:off x="838200" y="1889425"/>
          <a:ext cx="9820800" cy="3434025"/>
        </p:xfrm>
        <a:graphic>
          <a:graphicData uri="http://schemas.openxmlformats.org/drawingml/2006/table">
            <a:tbl>
              <a:tblPr>
                <a:noFill/>
                <a:tableStyleId>{461F0CF8-185D-4030-91A6-DBE63201A4AA}</a:tableStyleId>
              </a:tblPr>
              <a:tblGrid>
                <a:gridCol w="2283825">
                  <a:extLst>
                    <a:ext uri="{9D8B030D-6E8A-4147-A177-3AD203B41FA5}">
                      <a16:colId xmlns:a16="http://schemas.microsoft.com/office/drawing/2014/main" val="20000"/>
                    </a:ext>
                  </a:extLst>
                </a:gridCol>
                <a:gridCol w="7536975">
                  <a:extLst>
                    <a:ext uri="{9D8B030D-6E8A-4147-A177-3AD203B41FA5}">
                      <a16:colId xmlns:a16="http://schemas.microsoft.com/office/drawing/2014/main" val="20001"/>
                    </a:ext>
                  </a:extLst>
                </a:gridCol>
              </a:tblGrid>
              <a:tr h="784025">
                <a:tc>
                  <a:txBody>
                    <a:bodyPr/>
                    <a:lstStyle/>
                    <a:p>
                      <a:pPr marL="0" marR="0" lvl="0" indent="0" algn="ctr" rtl="0">
                        <a:lnSpc>
                          <a:spcPct val="100000"/>
                        </a:lnSpc>
                        <a:spcBef>
                          <a:spcPts val="0"/>
                        </a:spcBef>
                        <a:spcAft>
                          <a:spcPts val="0"/>
                        </a:spcAft>
                        <a:buClr>
                          <a:srgbClr val="000000"/>
                        </a:buClr>
                        <a:buSzPts val="2100"/>
                        <a:buFont typeface="Arial"/>
                        <a:buNone/>
                      </a:pPr>
                      <a:r>
                        <a:rPr lang="nl-NL" sz="2100" b="1"/>
                        <a:t>Ostacoli</a:t>
                      </a:r>
                      <a:endParaRPr sz="2100" b="1" u="none" strike="noStrike" cap="none">
                        <a:latin typeface="Arial"/>
                        <a:ea typeface="Arial"/>
                        <a:cs typeface="Arial"/>
                        <a:sym typeface="Arial"/>
                      </a:endParaRPr>
                    </a:p>
                  </a:txBody>
                  <a:tcPr marL="91425" marR="91425" marT="91425" marB="91425">
                    <a:solidFill>
                      <a:srgbClr val="C9DAF8"/>
                    </a:solidFill>
                  </a:tcPr>
                </a:tc>
                <a:tc>
                  <a:txBody>
                    <a:bodyPr/>
                    <a:lstStyle/>
                    <a:p>
                      <a:pPr marL="0" marR="0" lvl="0" indent="0" algn="l" rtl="0">
                        <a:lnSpc>
                          <a:spcPct val="100000"/>
                        </a:lnSpc>
                        <a:spcBef>
                          <a:spcPts val="0"/>
                        </a:spcBef>
                        <a:spcAft>
                          <a:spcPts val="0"/>
                        </a:spcAft>
                        <a:buClr>
                          <a:srgbClr val="000000"/>
                        </a:buClr>
                        <a:buSzPts val="2100"/>
                        <a:buFont typeface="Arial"/>
                        <a:buNone/>
                      </a:pPr>
                      <a:r>
                        <a:rPr lang="nl-NL" sz="2100" b="1"/>
                        <a:t>Benefici di azioni collettive di efficienza energetica</a:t>
                      </a:r>
                      <a:endParaRPr sz="2100" b="1" u="none" strike="noStrike" cap="none">
                        <a:latin typeface="Arial"/>
                        <a:ea typeface="Arial"/>
                        <a:cs typeface="Arial"/>
                        <a:sym typeface="Arial"/>
                      </a:endParaRPr>
                    </a:p>
                  </a:txBody>
                  <a:tcPr marL="91425" marR="91425" marT="91425" marB="91425">
                    <a:solidFill>
                      <a:srgbClr val="C9DAF8"/>
                    </a:solidFill>
                  </a:tcPr>
                </a:tc>
                <a:extLst>
                  <a:ext uri="{0D108BD9-81ED-4DB2-BD59-A6C34878D82A}">
                    <a16:rowId xmlns:a16="http://schemas.microsoft.com/office/drawing/2014/main" val="10000"/>
                  </a:ext>
                </a:extLst>
              </a:tr>
              <a:tr h="1327700">
                <a:tc>
                  <a:txBody>
                    <a:bodyPr/>
                    <a:lstStyle/>
                    <a:p>
                      <a:pPr marL="0" marR="0" lvl="0" indent="0" algn="ctr" rtl="0">
                        <a:lnSpc>
                          <a:spcPct val="100000"/>
                        </a:lnSpc>
                        <a:spcBef>
                          <a:spcPts val="0"/>
                        </a:spcBef>
                        <a:spcAft>
                          <a:spcPts val="0"/>
                        </a:spcAft>
                        <a:buClr>
                          <a:srgbClr val="000000"/>
                        </a:buClr>
                        <a:buSzPts val="1400"/>
                        <a:buFont typeface="Arial"/>
                        <a:buNone/>
                      </a:pPr>
                      <a:r>
                        <a:rPr lang="nl-NL" sz="1700" b="1"/>
                        <a:t>Economici</a:t>
                      </a:r>
                      <a:endParaRPr sz="1700" b="1" u="none" strike="noStrike" cap="none">
                        <a:latin typeface="Arial"/>
                        <a:ea typeface="Arial"/>
                        <a:cs typeface="Arial"/>
                        <a:sym typeface="Arial"/>
                      </a:endParaRPr>
                    </a:p>
                  </a:txBody>
                  <a:tcPr marL="91425" marR="91425" marT="91425" marB="91425" anchor="ctr"/>
                </a:tc>
                <a:tc>
                  <a:txBody>
                    <a:bodyPr/>
                    <a:lstStyle/>
                    <a:p>
                      <a:pPr marL="285750" marR="0" lvl="0" indent="-304800" algn="l" rtl="0">
                        <a:lnSpc>
                          <a:spcPct val="100000"/>
                        </a:lnSpc>
                        <a:spcBef>
                          <a:spcPts val="0"/>
                        </a:spcBef>
                        <a:spcAft>
                          <a:spcPts val="0"/>
                        </a:spcAft>
                        <a:buClr>
                          <a:srgbClr val="000000"/>
                        </a:buClr>
                        <a:buSzPts val="1700"/>
                        <a:buFont typeface="Arial"/>
                        <a:buChar char="•"/>
                      </a:pPr>
                      <a:r>
                        <a:rPr lang="nl-NL" sz="1700"/>
                        <a:t>Condivisione dei costi procedurali</a:t>
                      </a:r>
                      <a:endParaRPr sz="1700"/>
                    </a:p>
                    <a:p>
                      <a:pPr marL="285750" marR="0" lvl="0" indent="-196850" algn="l" rtl="0">
                        <a:lnSpc>
                          <a:spcPct val="100000"/>
                        </a:lnSpc>
                        <a:spcBef>
                          <a:spcPts val="0"/>
                        </a:spcBef>
                        <a:spcAft>
                          <a:spcPts val="0"/>
                        </a:spcAft>
                        <a:buClr>
                          <a:srgbClr val="000000"/>
                        </a:buClr>
                        <a:buSzPts val="1400"/>
                        <a:buFont typeface="Arial"/>
                        <a:buNone/>
                      </a:pPr>
                      <a:endParaRPr sz="1700" b="0"/>
                    </a:p>
                    <a:p>
                      <a:pPr marL="285750" marR="0" lvl="0" indent="-304800" algn="l" rtl="0">
                        <a:lnSpc>
                          <a:spcPct val="100000"/>
                        </a:lnSpc>
                        <a:spcBef>
                          <a:spcPts val="0"/>
                        </a:spcBef>
                        <a:spcAft>
                          <a:spcPts val="0"/>
                        </a:spcAft>
                        <a:buClr>
                          <a:srgbClr val="000000"/>
                        </a:buClr>
                        <a:buSzPts val="1700"/>
                        <a:buFont typeface="Arial"/>
                        <a:buChar char="•"/>
                      </a:pPr>
                      <a:r>
                        <a:rPr lang="nl-NL" sz="1700">
                          <a:solidFill>
                            <a:schemeClr val="dk1"/>
                          </a:solidFill>
                        </a:rPr>
                        <a:t>Condivisione dei rischi</a:t>
                      </a:r>
                      <a:endParaRPr sz="1700"/>
                    </a:p>
                    <a:p>
                      <a:pPr marL="285750" marR="0" lvl="0" indent="-196850" algn="l" rtl="0">
                        <a:lnSpc>
                          <a:spcPct val="100000"/>
                        </a:lnSpc>
                        <a:spcBef>
                          <a:spcPts val="0"/>
                        </a:spcBef>
                        <a:spcAft>
                          <a:spcPts val="0"/>
                        </a:spcAft>
                        <a:buClr>
                          <a:srgbClr val="000000"/>
                        </a:buClr>
                        <a:buSzPts val="1400"/>
                        <a:buFont typeface="Arial"/>
                        <a:buNone/>
                      </a:pPr>
                      <a:endParaRPr sz="1700" b="0">
                        <a:solidFill>
                          <a:schemeClr val="dk1"/>
                        </a:solidFill>
                      </a:endParaRPr>
                    </a:p>
                    <a:p>
                      <a:pPr marL="285750" marR="0" lvl="0" indent="-304800" algn="l" rtl="0">
                        <a:lnSpc>
                          <a:spcPct val="100000"/>
                        </a:lnSpc>
                        <a:spcBef>
                          <a:spcPts val="0"/>
                        </a:spcBef>
                        <a:spcAft>
                          <a:spcPts val="0"/>
                        </a:spcAft>
                        <a:buClr>
                          <a:srgbClr val="000000"/>
                        </a:buClr>
                        <a:buSzPts val="1700"/>
                        <a:buFont typeface="Arial"/>
                        <a:buChar char="•"/>
                      </a:pPr>
                      <a:r>
                        <a:rPr lang="nl-NL" sz="1700">
                          <a:solidFill>
                            <a:schemeClr val="dk1"/>
                          </a:solidFill>
                        </a:rPr>
                        <a:t>Maggiore potere contrattuale</a:t>
                      </a:r>
                      <a:endParaRPr sz="1700"/>
                    </a:p>
                  </a:txBody>
                  <a:tcPr marL="91425" marR="91425" marT="91425" marB="91425" anchor="ctr"/>
                </a:tc>
                <a:extLst>
                  <a:ext uri="{0D108BD9-81ED-4DB2-BD59-A6C34878D82A}">
                    <a16:rowId xmlns:a16="http://schemas.microsoft.com/office/drawing/2014/main" val="10001"/>
                  </a:ext>
                </a:extLst>
              </a:tr>
              <a:tr h="1171750">
                <a:tc>
                  <a:txBody>
                    <a:bodyPr/>
                    <a:lstStyle/>
                    <a:p>
                      <a:pPr marL="0" marR="0" lvl="0" indent="0" algn="ctr" rtl="0">
                        <a:lnSpc>
                          <a:spcPct val="100000"/>
                        </a:lnSpc>
                        <a:spcBef>
                          <a:spcPts val="0"/>
                        </a:spcBef>
                        <a:spcAft>
                          <a:spcPts val="0"/>
                        </a:spcAft>
                        <a:buClr>
                          <a:srgbClr val="000000"/>
                        </a:buClr>
                        <a:buSzPts val="1400"/>
                        <a:buFont typeface="Arial"/>
                        <a:buNone/>
                      </a:pPr>
                      <a:r>
                        <a:rPr lang="nl-NL" sz="1700" b="1"/>
                        <a:t>Comportamentali</a:t>
                      </a:r>
                      <a:endParaRPr sz="1700" b="1" u="none" strike="noStrike" cap="none">
                        <a:latin typeface="Arial"/>
                        <a:ea typeface="Arial"/>
                        <a:cs typeface="Arial"/>
                        <a:sym typeface="Arial"/>
                      </a:endParaRPr>
                    </a:p>
                  </a:txBody>
                  <a:tcPr marL="91425" marR="91425" marT="91425" marB="91425" anchor="ctr"/>
                </a:tc>
                <a:tc>
                  <a:txBody>
                    <a:bodyPr/>
                    <a:lstStyle/>
                    <a:p>
                      <a:pPr marL="285750" marR="0" lvl="0" indent="-304800" algn="l" rtl="0">
                        <a:lnSpc>
                          <a:spcPct val="100000"/>
                        </a:lnSpc>
                        <a:spcBef>
                          <a:spcPts val="0"/>
                        </a:spcBef>
                        <a:spcAft>
                          <a:spcPts val="0"/>
                        </a:spcAft>
                        <a:buClr>
                          <a:srgbClr val="000000"/>
                        </a:buClr>
                        <a:buSzPts val="1700"/>
                        <a:buFont typeface="Arial"/>
                        <a:buChar char="•"/>
                      </a:pPr>
                      <a:r>
                        <a:rPr lang="nl-NL" sz="1700"/>
                        <a:t>Conoscenze e ispirazioni dai colleghi</a:t>
                      </a:r>
                      <a:endParaRPr sz="1700" b="0" u="none" strike="noStrike" cap="none"/>
                    </a:p>
                  </a:txBody>
                  <a:tcPr marL="91425" marR="91425" marT="91425" marB="91425" anchor="ctr"/>
                </a:tc>
                <a:extLst>
                  <a:ext uri="{0D108BD9-81ED-4DB2-BD59-A6C34878D82A}">
                    <a16:rowId xmlns:a16="http://schemas.microsoft.com/office/drawing/2014/main" val="10002"/>
                  </a:ext>
                </a:extLst>
              </a:tr>
            </a:tbl>
          </a:graphicData>
        </a:graphic>
      </p:graphicFrame>
      <p:pic>
        <p:nvPicPr>
          <p:cNvPr id="617" name="Google Shape;617;p41"/>
          <p:cNvPicPr preferRelativeResize="0"/>
          <p:nvPr/>
        </p:nvPicPr>
        <p:blipFill rotWithShape="1">
          <a:blip r:embed="rId3">
            <a:alphaModFix/>
          </a:blip>
          <a:srcRect/>
          <a:stretch/>
        </p:blipFill>
        <p:spPr>
          <a:xfrm>
            <a:off x="8874388" y="2714086"/>
            <a:ext cx="1257300" cy="1257300"/>
          </a:xfrm>
          <a:prstGeom prst="rect">
            <a:avLst/>
          </a:prstGeom>
          <a:noFill/>
          <a:ln>
            <a:noFill/>
          </a:ln>
        </p:spPr>
      </p:pic>
      <p:pic>
        <p:nvPicPr>
          <p:cNvPr id="618" name="Google Shape;618;p41"/>
          <p:cNvPicPr preferRelativeResize="0"/>
          <p:nvPr/>
        </p:nvPicPr>
        <p:blipFill rotWithShape="1">
          <a:blip r:embed="rId4">
            <a:alphaModFix/>
          </a:blip>
          <a:srcRect t="19324" b="21865"/>
          <a:stretch/>
        </p:blipFill>
        <p:spPr>
          <a:xfrm>
            <a:off x="8278782" y="3919134"/>
            <a:ext cx="2396275" cy="1409175"/>
          </a:xfrm>
          <a:prstGeom prst="rect">
            <a:avLst/>
          </a:prstGeom>
          <a:noFill/>
          <a:ln>
            <a:noFill/>
          </a:ln>
        </p:spPr>
      </p:pic>
      <p:sp>
        <p:nvSpPr>
          <p:cNvPr id="9" name="Rectangle 8">
            <a:extLst>
              <a:ext uri="{FF2B5EF4-FFF2-40B4-BE49-F238E27FC236}">
                <a16:creationId xmlns:a16="http://schemas.microsoft.com/office/drawing/2014/main" id="{FBF9C973-B8C5-4A74-B6C2-2804544F341B}"/>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23647F07-B2C5-4427-9C63-DF71FDCF3496}"/>
              </a:ext>
            </a:extLst>
          </p:cNvPr>
          <p:cNvSpPr>
            <a:spLocks noGrp="1"/>
          </p:cNvSpPr>
          <p:nvPr>
            <p:ph type="dt" idx="10"/>
          </p:nvPr>
        </p:nvSpPr>
        <p:spPr/>
        <p:txBody>
          <a:bodyPr/>
          <a:lstStyle/>
          <a:p>
            <a:fld id="{DDE7B8DD-43C8-4324-9B94-BB38E0818698}" type="datetime1">
              <a:rPr lang="en-GB" smtClean="0"/>
              <a:t>24/05/2022</a:t>
            </a:fld>
            <a:endParaRPr lang="en-GB"/>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42"/>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spcBef>
                <a:spcPts val="0"/>
              </a:spcBef>
              <a:spcAft>
                <a:spcPts val="0"/>
              </a:spcAft>
              <a:buClr>
                <a:srgbClr val="034EA8"/>
              </a:buClr>
              <a:buSzPts val="3200"/>
              <a:buFont typeface="Arial"/>
              <a:buNone/>
            </a:pPr>
            <a:r>
              <a:rPr lang="nl-NL"/>
              <a:t>Ostacoli e benefici di azioni collettive</a:t>
            </a:r>
            <a:endParaRPr/>
          </a:p>
        </p:txBody>
      </p:sp>
      <p:graphicFrame>
        <p:nvGraphicFramePr>
          <p:cNvPr id="628" name="Google Shape;628;p42"/>
          <p:cNvGraphicFramePr/>
          <p:nvPr/>
        </p:nvGraphicFramePr>
        <p:xfrm>
          <a:off x="838199" y="1889425"/>
          <a:ext cx="9821075" cy="4315425"/>
        </p:xfrm>
        <a:graphic>
          <a:graphicData uri="http://schemas.openxmlformats.org/drawingml/2006/table">
            <a:tbl>
              <a:tblPr>
                <a:noFill/>
                <a:tableStyleId>{461F0CF8-185D-4030-91A6-DBE63201A4AA}</a:tableStyleId>
              </a:tblPr>
              <a:tblGrid>
                <a:gridCol w="2323000">
                  <a:extLst>
                    <a:ext uri="{9D8B030D-6E8A-4147-A177-3AD203B41FA5}">
                      <a16:colId xmlns:a16="http://schemas.microsoft.com/office/drawing/2014/main" val="20000"/>
                    </a:ext>
                  </a:extLst>
                </a:gridCol>
                <a:gridCol w="7498075">
                  <a:extLst>
                    <a:ext uri="{9D8B030D-6E8A-4147-A177-3AD203B41FA5}">
                      <a16:colId xmlns:a16="http://schemas.microsoft.com/office/drawing/2014/main" val="20001"/>
                    </a:ext>
                  </a:extLst>
                </a:gridCol>
              </a:tblGrid>
              <a:tr h="755600">
                <a:tc>
                  <a:txBody>
                    <a:bodyPr/>
                    <a:lstStyle/>
                    <a:p>
                      <a:pPr marL="0" marR="0" lvl="0" indent="0" algn="ctr" rtl="0">
                        <a:lnSpc>
                          <a:spcPct val="100000"/>
                        </a:lnSpc>
                        <a:spcBef>
                          <a:spcPts val="0"/>
                        </a:spcBef>
                        <a:spcAft>
                          <a:spcPts val="0"/>
                        </a:spcAft>
                        <a:buClr>
                          <a:srgbClr val="000000"/>
                        </a:buClr>
                        <a:buSzPts val="2100"/>
                        <a:buFont typeface="Arial"/>
                        <a:buNone/>
                      </a:pPr>
                      <a:r>
                        <a:rPr lang="nl-NL" sz="2100" b="1"/>
                        <a:t>Ostacoli</a:t>
                      </a:r>
                      <a:endParaRPr sz="2100" b="1" u="none" strike="noStrike" cap="none">
                        <a:latin typeface="Arial"/>
                        <a:ea typeface="Arial"/>
                        <a:cs typeface="Arial"/>
                        <a:sym typeface="Arial"/>
                      </a:endParaRPr>
                    </a:p>
                  </a:txBody>
                  <a:tcPr marL="91425" marR="91425" marT="91425" marB="91425">
                    <a:solidFill>
                      <a:srgbClr val="C9DAF8"/>
                    </a:solidFill>
                  </a:tcPr>
                </a:tc>
                <a:tc>
                  <a:txBody>
                    <a:bodyPr/>
                    <a:lstStyle/>
                    <a:p>
                      <a:pPr marL="0" marR="0" lvl="0" indent="0" algn="l" rtl="0">
                        <a:lnSpc>
                          <a:spcPct val="100000"/>
                        </a:lnSpc>
                        <a:spcBef>
                          <a:spcPts val="0"/>
                        </a:spcBef>
                        <a:spcAft>
                          <a:spcPts val="0"/>
                        </a:spcAft>
                        <a:buClr>
                          <a:srgbClr val="000000"/>
                        </a:buClr>
                        <a:buSzPts val="2100"/>
                        <a:buFont typeface="Arial"/>
                        <a:buNone/>
                      </a:pPr>
                      <a:r>
                        <a:rPr lang="nl-NL" sz="2100" b="1"/>
                        <a:t>Benefici di azioni collettive di efficienza energetica</a:t>
                      </a:r>
                      <a:endParaRPr sz="2100" b="1" u="none" strike="noStrike" cap="none">
                        <a:latin typeface="Arial"/>
                        <a:ea typeface="Arial"/>
                        <a:cs typeface="Arial"/>
                        <a:sym typeface="Arial"/>
                      </a:endParaRPr>
                    </a:p>
                  </a:txBody>
                  <a:tcPr marL="91425" marR="91425" marT="91425" marB="91425">
                    <a:solidFill>
                      <a:srgbClr val="C9DAF8"/>
                    </a:solidFill>
                  </a:tcPr>
                </a:tc>
                <a:extLst>
                  <a:ext uri="{0D108BD9-81ED-4DB2-BD59-A6C34878D82A}">
                    <a16:rowId xmlns:a16="http://schemas.microsoft.com/office/drawing/2014/main" val="10000"/>
                  </a:ext>
                </a:extLst>
              </a:tr>
              <a:tr h="1236425">
                <a:tc>
                  <a:txBody>
                    <a:bodyPr/>
                    <a:lstStyle/>
                    <a:p>
                      <a:pPr marL="0" marR="0" lvl="0" indent="0" algn="ctr" rtl="0">
                        <a:lnSpc>
                          <a:spcPct val="100000"/>
                        </a:lnSpc>
                        <a:spcBef>
                          <a:spcPts val="0"/>
                        </a:spcBef>
                        <a:spcAft>
                          <a:spcPts val="0"/>
                        </a:spcAft>
                        <a:buClr>
                          <a:srgbClr val="000000"/>
                        </a:buClr>
                        <a:buSzPts val="1400"/>
                        <a:buFont typeface="Arial"/>
                        <a:buNone/>
                      </a:pPr>
                      <a:r>
                        <a:rPr lang="nl-NL" sz="1700" b="1"/>
                        <a:t>Organizzativi</a:t>
                      </a:r>
                      <a:endParaRPr sz="1700" b="1" u="none" strike="noStrike" cap="none">
                        <a:latin typeface="Arial"/>
                        <a:ea typeface="Arial"/>
                        <a:cs typeface="Arial"/>
                        <a:sym typeface="Arial"/>
                      </a:endParaRPr>
                    </a:p>
                  </a:txBody>
                  <a:tcPr marL="91425" marR="91425" marT="91425" marB="91425" anchor="ctr"/>
                </a:tc>
                <a:tc>
                  <a:txBody>
                    <a:bodyPr/>
                    <a:lstStyle/>
                    <a:p>
                      <a:pPr marL="0" marR="0" lvl="0" indent="0" algn="l" rtl="0">
                        <a:lnSpc>
                          <a:spcPct val="100000"/>
                        </a:lnSpc>
                        <a:spcBef>
                          <a:spcPts val="0"/>
                        </a:spcBef>
                        <a:spcAft>
                          <a:spcPts val="0"/>
                        </a:spcAft>
                        <a:buClr>
                          <a:srgbClr val="000000"/>
                        </a:buClr>
                        <a:buSzPts val="1400"/>
                        <a:buFont typeface="Arial"/>
                        <a:buNone/>
                      </a:pPr>
                      <a:endParaRPr sz="1700" u="none" strike="noStrike" cap="none">
                        <a:latin typeface="Arial"/>
                        <a:ea typeface="Arial"/>
                        <a:cs typeface="Arial"/>
                        <a:sym typeface="Arial"/>
                      </a:endParaRPr>
                    </a:p>
                    <a:p>
                      <a:pPr marL="285750" marR="0" lvl="0" indent="-304800" algn="l" rtl="0">
                        <a:lnSpc>
                          <a:spcPct val="100000"/>
                        </a:lnSpc>
                        <a:spcBef>
                          <a:spcPts val="0"/>
                        </a:spcBef>
                        <a:spcAft>
                          <a:spcPts val="0"/>
                        </a:spcAft>
                        <a:buClr>
                          <a:srgbClr val="000000"/>
                        </a:buClr>
                        <a:buSzPts val="1700"/>
                        <a:buFont typeface="Arial"/>
                        <a:buChar char="•"/>
                      </a:pPr>
                      <a:r>
                        <a:rPr lang="nl-NL" sz="1700"/>
                        <a:t>Condivisione delle risorse (amministrative, burocratiche)</a:t>
                      </a:r>
                      <a:endParaRPr sz="170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700" u="none" strike="noStrike" cap="none">
                        <a:latin typeface="Arial"/>
                        <a:ea typeface="Arial"/>
                        <a:cs typeface="Arial"/>
                        <a:sym typeface="Arial"/>
                      </a:endParaRPr>
                    </a:p>
                  </a:txBody>
                  <a:tcPr marL="91425" marR="91425" marT="91425" marB="91425" anchor="ctr"/>
                </a:tc>
                <a:extLst>
                  <a:ext uri="{0D108BD9-81ED-4DB2-BD59-A6C34878D82A}">
                    <a16:rowId xmlns:a16="http://schemas.microsoft.com/office/drawing/2014/main" val="10001"/>
                  </a:ext>
                </a:extLst>
              </a:tr>
              <a:tr h="1236425">
                <a:tc>
                  <a:txBody>
                    <a:bodyPr/>
                    <a:lstStyle/>
                    <a:p>
                      <a:pPr marL="0" marR="0" lvl="0" indent="0" algn="ctr" rtl="0">
                        <a:lnSpc>
                          <a:spcPct val="100000"/>
                        </a:lnSpc>
                        <a:spcBef>
                          <a:spcPts val="0"/>
                        </a:spcBef>
                        <a:spcAft>
                          <a:spcPts val="0"/>
                        </a:spcAft>
                        <a:buClr>
                          <a:srgbClr val="000000"/>
                        </a:buClr>
                        <a:buSzPts val="1400"/>
                        <a:buFont typeface="Arial"/>
                        <a:buNone/>
                      </a:pPr>
                      <a:r>
                        <a:rPr lang="nl-NL" sz="1700" b="1"/>
                        <a:t>Competenze</a:t>
                      </a:r>
                      <a:endParaRPr sz="1700" b="1" u="none" strike="noStrike" cap="none">
                        <a:latin typeface="Arial"/>
                        <a:ea typeface="Arial"/>
                        <a:cs typeface="Arial"/>
                        <a:sym typeface="Arial"/>
                      </a:endParaRPr>
                    </a:p>
                  </a:txBody>
                  <a:tcPr marL="91425" marR="91425" marT="91425" marB="91425" anchor="ctr"/>
                </a:tc>
                <a:tc>
                  <a:txBody>
                    <a:bodyPr/>
                    <a:lstStyle/>
                    <a:p>
                      <a:pPr marL="285750" marR="0" lvl="0" indent="-304800" algn="l" rtl="0">
                        <a:lnSpc>
                          <a:spcPct val="100000"/>
                        </a:lnSpc>
                        <a:spcBef>
                          <a:spcPts val="0"/>
                        </a:spcBef>
                        <a:spcAft>
                          <a:spcPts val="0"/>
                        </a:spcAft>
                        <a:buClr>
                          <a:srgbClr val="000000"/>
                        </a:buClr>
                        <a:buSzPts val="1700"/>
                        <a:buFont typeface="Arial"/>
                        <a:buChar char="•"/>
                      </a:pPr>
                      <a:r>
                        <a:rPr lang="nl-NL" sz="1700"/>
                        <a:t>Condivisione di esperienze e conoscenze</a:t>
                      </a:r>
                      <a:endParaRPr sz="1700" u="none" strike="noStrike" cap="none">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700" u="none" strike="noStrike" cap="none">
                        <a:latin typeface="Arial"/>
                        <a:ea typeface="Arial"/>
                        <a:cs typeface="Arial"/>
                        <a:sym typeface="Arial"/>
                      </a:endParaRPr>
                    </a:p>
                    <a:p>
                      <a:pPr marL="285750" marR="0" lvl="0" indent="-304800" algn="l" rtl="0">
                        <a:lnSpc>
                          <a:spcPct val="100000"/>
                        </a:lnSpc>
                        <a:spcBef>
                          <a:spcPts val="0"/>
                        </a:spcBef>
                        <a:spcAft>
                          <a:spcPts val="0"/>
                        </a:spcAft>
                        <a:buClr>
                          <a:srgbClr val="000000"/>
                        </a:buClr>
                        <a:buSzPts val="1700"/>
                        <a:buFont typeface="Arial"/>
                        <a:buChar char="•"/>
                      </a:pPr>
                      <a:r>
                        <a:rPr lang="nl-NL" sz="1700"/>
                        <a:t>Sinergie tra aziende (possibilità come il recupero di </a:t>
                      </a:r>
                      <a:br>
                        <a:rPr lang="nl-NL" sz="1700"/>
                      </a:br>
                      <a:r>
                        <a:rPr lang="nl-NL" sz="1700"/>
                        <a:t>calore e materiali di scarto)</a:t>
                      </a:r>
                      <a:endParaRPr sz="1700" u="none" strike="noStrike" cap="none">
                        <a:latin typeface="Arial"/>
                        <a:ea typeface="Arial"/>
                        <a:cs typeface="Arial"/>
                        <a:sym typeface="Arial"/>
                      </a:endParaRPr>
                    </a:p>
                  </a:txBody>
                  <a:tcPr marL="91425" marR="91425" marT="91425" marB="91425" anchor="ctr"/>
                </a:tc>
                <a:extLst>
                  <a:ext uri="{0D108BD9-81ED-4DB2-BD59-A6C34878D82A}">
                    <a16:rowId xmlns:a16="http://schemas.microsoft.com/office/drawing/2014/main" val="10002"/>
                  </a:ext>
                </a:extLst>
              </a:tr>
              <a:tr h="1086975">
                <a:tc>
                  <a:txBody>
                    <a:bodyPr/>
                    <a:lstStyle/>
                    <a:p>
                      <a:pPr marL="0" marR="0" lvl="0" indent="0" algn="ctr" rtl="0">
                        <a:lnSpc>
                          <a:spcPct val="100000"/>
                        </a:lnSpc>
                        <a:spcBef>
                          <a:spcPts val="0"/>
                        </a:spcBef>
                        <a:spcAft>
                          <a:spcPts val="0"/>
                        </a:spcAft>
                        <a:buClr>
                          <a:srgbClr val="000000"/>
                        </a:buClr>
                        <a:buSzPts val="1400"/>
                        <a:buFont typeface="Arial"/>
                        <a:buNone/>
                      </a:pPr>
                      <a:r>
                        <a:rPr lang="nl-NL" sz="1700" b="1"/>
                        <a:t>Consapevolezza</a:t>
                      </a:r>
                      <a:endParaRPr sz="1700" b="1" u="none" strike="noStrike" cap="none">
                        <a:latin typeface="Arial"/>
                        <a:ea typeface="Arial"/>
                        <a:cs typeface="Arial"/>
                        <a:sym typeface="Arial"/>
                      </a:endParaRPr>
                    </a:p>
                  </a:txBody>
                  <a:tcPr marL="91425" marR="91425" marT="91425" marB="91425" anchor="ctr"/>
                </a:tc>
                <a:tc>
                  <a:txBody>
                    <a:bodyPr/>
                    <a:lstStyle/>
                    <a:p>
                      <a:pPr marL="285750" marR="0" lvl="0" indent="-304800" algn="l" rtl="0">
                        <a:lnSpc>
                          <a:spcPct val="100000"/>
                        </a:lnSpc>
                        <a:spcBef>
                          <a:spcPts val="0"/>
                        </a:spcBef>
                        <a:spcAft>
                          <a:spcPts val="0"/>
                        </a:spcAft>
                        <a:buClr>
                          <a:srgbClr val="000000"/>
                        </a:buClr>
                        <a:buSzPts val="1700"/>
                        <a:buFont typeface="Arial"/>
                        <a:buChar char="•"/>
                      </a:pPr>
                      <a:r>
                        <a:rPr lang="nl-NL" sz="1700"/>
                        <a:t>Confronti possono generare maggiore consapevolezza</a:t>
                      </a:r>
                      <a:br>
                        <a:rPr lang="nl-NL" sz="1700"/>
                      </a:br>
                      <a:r>
                        <a:rPr lang="nl-NL" sz="1700"/>
                        <a:t>e spinta all’azione</a:t>
                      </a:r>
                      <a:endParaRPr sz="1700" u="none" strike="noStrike" cap="none">
                        <a:latin typeface="Arial"/>
                        <a:ea typeface="Arial"/>
                        <a:cs typeface="Arial"/>
                        <a:sym typeface="Arial"/>
                      </a:endParaRPr>
                    </a:p>
                  </a:txBody>
                  <a:tcPr marL="91425" marR="91425" marT="91425" marB="91425" anchor="ctr"/>
                </a:tc>
                <a:extLst>
                  <a:ext uri="{0D108BD9-81ED-4DB2-BD59-A6C34878D82A}">
                    <a16:rowId xmlns:a16="http://schemas.microsoft.com/office/drawing/2014/main" val="10003"/>
                  </a:ext>
                </a:extLst>
              </a:tr>
            </a:tbl>
          </a:graphicData>
        </a:graphic>
      </p:graphicFrame>
      <p:pic>
        <p:nvPicPr>
          <p:cNvPr id="629" name="Google Shape;629;p42"/>
          <p:cNvPicPr preferRelativeResize="0"/>
          <p:nvPr/>
        </p:nvPicPr>
        <p:blipFill rotWithShape="1">
          <a:blip r:embed="rId3">
            <a:alphaModFix/>
          </a:blip>
          <a:srcRect/>
          <a:stretch/>
        </p:blipFill>
        <p:spPr>
          <a:xfrm>
            <a:off x="9364350" y="2781801"/>
            <a:ext cx="788410" cy="901046"/>
          </a:xfrm>
          <a:prstGeom prst="rect">
            <a:avLst/>
          </a:prstGeom>
          <a:noFill/>
          <a:ln>
            <a:noFill/>
          </a:ln>
        </p:spPr>
      </p:pic>
      <p:pic>
        <p:nvPicPr>
          <p:cNvPr id="630" name="Google Shape;630;p42"/>
          <p:cNvPicPr preferRelativeResize="0"/>
          <p:nvPr/>
        </p:nvPicPr>
        <p:blipFill rotWithShape="1">
          <a:blip r:embed="rId4">
            <a:alphaModFix/>
          </a:blip>
          <a:srcRect/>
          <a:stretch/>
        </p:blipFill>
        <p:spPr>
          <a:xfrm>
            <a:off x="9190221" y="3930531"/>
            <a:ext cx="1136668" cy="1136668"/>
          </a:xfrm>
          <a:prstGeom prst="rect">
            <a:avLst/>
          </a:prstGeom>
          <a:noFill/>
          <a:ln>
            <a:noFill/>
          </a:ln>
        </p:spPr>
      </p:pic>
      <p:pic>
        <p:nvPicPr>
          <p:cNvPr id="631" name="Google Shape;631;p42"/>
          <p:cNvPicPr preferRelativeResize="0"/>
          <p:nvPr/>
        </p:nvPicPr>
        <p:blipFill rotWithShape="1">
          <a:blip r:embed="rId5">
            <a:alphaModFix/>
          </a:blip>
          <a:srcRect/>
          <a:stretch/>
        </p:blipFill>
        <p:spPr>
          <a:xfrm>
            <a:off x="9294725" y="5190064"/>
            <a:ext cx="962539" cy="962539"/>
          </a:xfrm>
          <a:prstGeom prst="rect">
            <a:avLst/>
          </a:prstGeom>
          <a:noFill/>
          <a:ln>
            <a:noFill/>
          </a:ln>
        </p:spPr>
      </p:pic>
      <p:sp>
        <p:nvSpPr>
          <p:cNvPr id="10" name="Rectangle 9">
            <a:extLst>
              <a:ext uri="{FF2B5EF4-FFF2-40B4-BE49-F238E27FC236}">
                <a16:creationId xmlns:a16="http://schemas.microsoft.com/office/drawing/2014/main" id="{ACB819A2-C300-402A-8B40-7EFCC108EF50}"/>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F5492443-AFB4-42E6-862E-A5DA116DE02B}"/>
              </a:ext>
            </a:extLst>
          </p:cNvPr>
          <p:cNvSpPr>
            <a:spLocks noGrp="1"/>
          </p:cNvSpPr>
          <p:nvPr>
            <p:ph type="dt" idx="10"/>
          </p:nvPr>
        </p:nvSpPr>
        <p:spPr/>
        <p:txBody>
          <a:bodyPr/>
          <a:lstStyle/>
          <a:p>
            <a:fld id="{2EC83150-FAC8-4A07-9080-C9F4E814A89C}" type="datetime1">
              <a:rPr lang="en-GB" smtClean="0"/>
              <a:t>24/05/2022</a:t>
            </a:fld>
            <a:endParaRPr lang="en-GB"/>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
        <p:nvSpPr>
          <p:cNvPr id="638" name="Google Shape;638;p43"/>
          <p:cNvSpPr txBox="1">
            <a:spLocks noGrp="1"/>
          </p:cNvSpPr>
          <p:nvPr>
            <p:ph type="title"/>
          </p:nvPr>
        </p:nvSpPr>
        <p:spPr>
          <a:xfrm>
            <a:off x="838200" y="12530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Esempi: teleriscaldamento - Cento di Budrio (IT)</a:t>
            </a:r>
            <a:endParaRPr/>
          </a:p>
        </p:txBody>
      </p:sp>
      <p:sp>
        <p:nvSpPr>
          <p:cNvPr id="640" name="Google Shape;640;p43"/>
          <p:cNvSpPr txBox="1"/>
          <p:nvPr/>
        </p:nvSpPr>
        <p:spPr>
          <a:xfrm>
            <a:off x="8087975" y="2733275"/>
            <a:ext cx="3578100" cy="2277900"/>
          </a:xfrm>
          <a:prstGeom prst="rect">
            <a:avLst/>
          </a:prstGeom>
          <a:noFill/>
          <a:ln>
            <a:noFill/>
          </a:ln>
        </p:spPr>
        <p:txBody>
          <a:bodyPr spcFirstLastPara="1" wrap="square" lIns="91425" tIns="91425" rIns="91425" bIns="91425" anchor="t" anchorCtr="0">
            <a:spAutoFit/>
          </a:bodyPr>
          <a:lstStyle/>
          <a:p>
            <a:pPr marL="457200" marR="0" lvl="0" indent="-336550" algn="l" rtl="0">
              <a:spcBef>
                <a:spcPts val="0"/>
              </a:spcBef>
              <a:spcAft>
                <a:spcPts val="0"/>
              </a:spcAft>
              <a:buClr>
                <a:schemeClr val="dk1"/>
              </a:buClr>
              <a:buSzPts val="1700"/>
              <a:buFont typeface="Arial"/>
              <a:buChar char="●"/>
            </a:pPr>
            <a:r>
              <a:rPr lang="nl-NL" sz="1700">
                <a:solidFill>
                  <a:schemeClr val="dk1"/>
                </a:solidFill>
              </a:rPr>
              <a:t>Area industriale da più di 100 PMI</a:t>
            </a:r>
            <a:endParaRPr sz="1700">
              <a:solidFill>
                <a:schemeClr val="dk1"/>
              </a:solidFill>
              <a:latin typeface="Arial"/>
              <a:ea typeface="Arial"/>
              <a:cs typeface="Arial"/>
              <a:sym typeface="Arial"/>
            </a:endParaRPr>
          </a:p>
          <a:p>
            <a:pPr marL="457200" marR="0" lvl="0" indent="-336550" algn="l" rtl="0">
              <a:spcBef>
                <a:spcPts val="0"/>
              </a:spcBef>
              <a:spcAft>
                <a:spcPts val="0"/>
              </a:spcAft>
              <a:buClr>
                <a:schemeClr val="dk1"/>
              </a:buClr>
              <a:buSzPts val="1700"/>
              <a:buFont typeface="Arial"/>
              <a:buChar char="●"/>
            </a:pPr>
            <a:r>
              <a:rPr lang="nl-NL" sz="1700">
                <a:solidFill>
                  <a:schemeClr val="dk1"/>
                </a:solidFill>
              </a:rPr>
              <a:t>Calore di scarto da un’azienda agroalimentare è utilizzato per fornire calore a una </a:t>
            </a:r>
            <a:r>
              <a:rPr lang="nl-NL" sz="1700" b="1">
                <a:solidFill>
                  <a:schemeClr val="dk1"/>
                </a:solidFill>
              </a:rPr>
              <a:t>rete di teleriscaldamento locale</a:t>
            </a:r>
            <a:r>
              <a:rPr lang="nl-NL" sz="1700">
                <a:solidFill>
                  <a:schemeClr val="dk1"/>
                </a:solidFill>
              </a:rPr>
              <a:t> per il riscaldamento alle PMI vicine</a:t>
            </a:r>
            <a:endParaRPr sz="1700">
              <a:solidFill>
                <a:schemeClr val="dk1"/>
              </a:solidFill>
              <a:latin typeface="Arial"/>
              <a:ea typeface="Arial"/>
              <a:cs typeface="Arial"/>
              <a:sym typeface="Arial"/>
            </a:endParaRPr>
          </a:p>
        </p:txBody>
      </p:sp>
      <p:pic>
        <p:nvPicPr>
          <p:cNvPr id="641" name="Google Shape;641;p43"/>
          <p:cNvPicPr preferRelativeResize="0"/>
          <p:nvPr/>
        </p:nvPicPr>
        <p:blipFill rotWithShape="1">
          <a:blip r:embed="rId3">
            <a:alphaModFix/>
          </a:blip>
          <a:srcRect/>
          <a:stretch/>
        </p:blipFill>
        <p:spPr>
          <a:xfrm>
            <a:off x="127550" y="2578517"/>
            <a:ext cx="7845299" cy="3786548"/>
          </a:xfrm>
          <a:prstGeom prst="rect">
            <a:avLst/>
          </a:prstGeom>
          <a:noFill/>
          <a:ln>
            <a:noFill/>
          </a:ln>
        </p:spPr>
      </p:pic>
      <p:pic>
        <p:nvPicPr>
          <p:cNvPr id="642" name="Google Shape;642;p43"/>
          <p:cNvPicPr preferRelativeResize="0"/>
          <p:nvPr/>
        </p:nvPicPr>
        <p:blipFill rotWithShape="1">
          <a:blip r:embed="rId4">
            <a:alphaModFix/>
          </a:blip>
          <a:srcRect/>
          <a:stretch/>
        </p:blipFill>
        <p:spPr>
          <a:xfrm>
            <a:off x="207374" y="1825725"/>
            <a:ext cx="3889502" cy="2981951"/>
          </a:xfrm>
          <a:prstGeom prst="rect">
            <a:avLst/>
          </a:prstGeom>
          <a:noFill/>
          <a:ln>
            <a:noFill/>
          </a:ln>
        </p:spPr>
      </p:pic>
      <p:sp>
        <p:nvSpPr>
          <p:cNvPr id="643" name="Google Shape;643;p43"/>
          <p:cNvSpPr/>
          <p:nvPr/>
        </p:nvSpPr>
        <p:spPr>
          <a:xfrm>
            <a:off x="5826825" y="4695050"/>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cxnSp>
        <p:nvCxnSpPr>
          <p:cNvPr id="644" name="Google Shape;644;p43"/>
          <p:cNvCxnSpPr/>
          <p:nvPr/>
        </p:nvCxnSpPr>
        <p:spPr>
          <a:xfrm rot="10800000">
            <a:off x="211175" y="4845350"/>
            <a:ext cx="5590800" cy="422400"/>
          </a:xfrm>
          <a:prstGeom prst="straightConnector1">
            <a:avLst/>
          </a:prstGeom>
          <a:noFill/>
          <a:ln w="28575" cap="flat" cmpd="sng">
            <a:solidFill>
              <a:schemeClr val="accent1"/>
            </a:solidFill>
            <a:prstDash val="solid"/>
            <a:round/>
            <a:headEnd type="none" w="sm" len="sm"/>
            <a:tailEnd type="none" w="sm" len="sm"/>
          </a:ln>
        </p:spPr>
      </p:cxnSp>
      <p:cxnSp>
        <p:nvCxnSpPr>
          <p:cNvPr id="645" name="Google Shape;645;p43"/>
          <p:cNvCxnSpPr/>
          <p:nvPr/>
        </p:nvCxnSpPr>
        <p:spPr>
          <a:xfrm rot="10800000">
            <a:off x="4112350" y="1888550"/>
            <a:ext cx="2410200" cy="2807700"/>
          </a:xfrm>
          <a:prstGeom prst="straightConnector1">
            <a:avLst/>
          </a:prstGeom>
          <a:noFill/>
          <a:ln w="28575" cap="flat" cmpd="sng">
            <a:solidFill>
              <a:schemeClr val="accent1"/>
            </a:solidFill>
            <a:prstDash val="solid"/>
            <a:round/>
            <a:headEnd type="none" w="sm" len="sm"/>
            <a:tailEnd type="none" w="sm" len="sm"/>
          </a:ln>
        </p:spPr>
      </p:cxnSp>
      <p:cxnSp>
        <p:nvCxnSpPr>
          <p:cNvPr id="646" name="Google Shape;646;p43"/>
          <p:cNvCxnSpPr/>
          <p:nvPr/>
        </p:nvCxnSpPr>
        <p:spPr>
          <a:xfrm rot="10800000">
            <a:off x="3307875" y="3888950"/>
            <a:ext cx="2444400" cy="1378800"/>
          </a:xfrm>
          <a:prstGeom prst="straightConnector1">
            <a:avLst/>
          </a:prstGeom>
          <a:noFill/>
          <a:ln w="9525" cap="flat" cmpd="sng">
            <a:solidFill>
              <a:schemeClr val="dk2"/>
            </a:solidFill>
            <a:prstDash val="solid"/>
            <a:round/>
            <a:headEnd type="none" w="sm" len="sm"/>
            <a:tailEnd type="none" w="sm" len="sm"/>
          </a:ln>
        </p:spPr>
      </p:cxnSp>
      <p:sp>
        <p:nvSpPr>
          <p:cNvPr id="13" name="Rectangle 12">
            <a:extLst>
              <a:ext uri="{FF2B5EF4-FFF2-40B4-BE49-F238E27FC236}">
                <a16:creationId xmlns:a16="http://schemas.microsoft.com/office/drawing/2014/main" id="{88A4EB14-7A0C-4FB1-BD02-5DA4C575982F}"/>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4C65AD34-4D64-46F3-83F6-463E8F7188C5}"/>
              </a:ext>
            </a:extLst>
          </p:cNvPr>
          <p:cNvSpPr>
            <a:spLocks noGrp="1"/>
          </p:cNvSpPr>
          <p:nvPr>
            <p:ph type="dt" idx="10"/>
          </p:nvPr>
        </p:nvSpPr>
        <p:spPr/>
        <p:txBody>
          <a:bodyPr/>
          <a:lstStyle/>
          <a:p>
            <a:fld id="{1F3FB427-E1BD-42CB-96AB-C0AB4859726E}" type="datetime1">
              <a:rPr lang="en-GB" smtClean="0"/>
              <a:t>24/05/2022</a:t>
            </a:fld>
            <a:endParaRPr lang="en-GB"/>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13" name="Rectangle 12">
            <a:extLst>
              <a:ext uri="{FF2B5EF4-FFF2-40B4-BE49-F238E27FC236}">
                <a16:creationId xmlns:a16="http://schemas.microsoft.com/office/drawing/2014/main" id="{3489A729-1D0A-4352-84CD-D11A8EE857C7}"/>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pic>
        <p:nvPicPr>
          <p:cNvPr id="653" name="Google Shape;653;p44"/>
          <p:cNvPicPr preferRelativeResize="0"/>
          <p:nvPr/>
        </p:nvPicPr>
        <p:blipFill rotWithShape="1">
          <a:blip r:embed="rId3">
            <a:alphaModFix/>
          </a:blip>
          <a:srcRect/>
          <a:stretch/>
        </p:blipFill>
        <p:spPr>
          <a:xfrm>
            <a:off x="3897300" y="1825725"/>
            <a:ext cx="7942476" cy="4690701"/>
          </a:xfrm>
          <a:prstGeom prst="rect">
            <a:avLst/>
          </a:prstGeom>
          <a:noFill/>
          <a:ln>
            <a:noFill/>
          </a:ln>
        </p:spPr>
      </p:pic>
      <p:sp>
        <p:nvSpPr>
          <p:cNvPr id="654" name="Google Shape;654;p44"/>
          <p:cNvSpPr txBox="1">
            <a:spLocks noGrp="1"/>
          </p:cNvSpPr>
          <p:nvPr>
            <p:ph type="title"/>
          </p:nvPr>
        </p:nvSpPr>
        <p:spPr>
          <a:xfrm>
            <a:off x="838200" y="12530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Mobilità elettrica condivisa - Macrolotto (Prato, IT)</a:t>
            </a:r>
            <a:endParaRPr/>
          </a:p>
        </p:txBody>
      </p:sp>
      <p:sp>
        <p:nvSpPr>
          <p:cNvPr id="656" name="Google Shape;656;p44"/>
          <p:cNvSpPr/>
          <p:nvPr/>
        </p:nvSpPr>
        <p:spPr>
          <a:xfrm>
            <a:off x="7056800" y="4176875"/>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cxnSp>
        <p:nvCxnSpPr>
          <p:cNvPr id="657" name="Google Shape;657;p44"/>
          <p:cNvCxnSpPr/>
          <p:nvPr/>
        </p:nvCxnSpPr>
        <p:spPr>
          <a:xfrm rot="10800000">
            <a:off x="521700" y="4582200"/>
            <a:ext cx="6547500" cy="201000"/>
          </a:xfrm>
          <a:prstGeom prst="straightConnector1">
            <a:avLst/>
          </a:prstGeom>
          <a:noFill/>
          <a:ln w="28575" cap="flat" cmpd="sng">
            <a:solidFill>
              <a:schemeClr val="accent1"/>
            </a:solidFill>
            <a:prstDash val="solid"/>
            <a:round/>
            <a:headEnd type="none" w="sm" len="sm"/>
            <a:tailEnd type="none" w="sm" len="sm"/>
          </a:ln>
        </p:spPr>
      </p:cxnSp>
      <p:cxnSp>
        <p:nvCxnSpPr>
          <p:cNvPr id="658" name="Google Shape;658;p44"/>
          <p:cNvCxnSpPr/>
          <p:nvPr/>
        </p:nvCxnSpPr>
        <p:spPr>
          <a:xfrm rot="10800000">
            <a:off x="4112150" y="1888725"/>
            <a:ext cx="3652800" cy="2285700"/>
          </a:xfrm>
          <a:prstGeom prst="straightConnector1">
            <a:avLst/>
          </a:prstGeom>
          <a:noFill/>
          <a:ln w="28575" cap="flat" cmpd="sng">
            <a:solidFill>
              <a:schemeClr val="accent1"/>
            </a:solidFill>
            <a:prstDash val="solid"/>
            <a:round/>
            <a:headEnd type="none" w="sm" len="sm"/>
            <a:tailEnd type="none" w="sm" len="sm"/>
          </a:ln>
        </p:spPr>
      </p:cxnSp>
      <p:cxnSp>
        <p:nvCxnSpPr>
          <p:cNvPr id="659" name="Google Shape;659;p44"/>
          <p:cNvCxnSpPr/>
          <p:nvPr/>
        </p:nvCxnSpPr>
        <p:spPr>
          <a:xfrm rot="10800000">
            <a:off x="3307875" y="3888950"/>
            <a:ext cx="2444400" cy="1378800"/>
          </a:xfrm>
          <a:prstGeom prst="straightConnector1">
            <a:avLst/>
          </a:prstGeom>
          <a:noFill/>
          <a:ln w="9525" cap="flat" cmpd="sng">
            <a:solidFill>
              <a:schemeClr val="dk2"/>
            </a:solidFill>
            <a:prstDash val="solid"/>
            <a:round/>
            <a:headEnd type="none" w="sm" len="sm"/>
            <a:tailEnd type="none" w="sm" len="sm"/>
          </a:ln>
        </p:spPr>
      </p:cxnSp>
      <p:sp>
        <p:nvSpPr>
          <p:cNvPr id="660" name="Google Shape;660;p44"/>
          <p:cNvSpPr txBox="1"/>
          <p:nvPr/>
        </p:nvSpPr>
        <p:spPr>
          <a:xfrm>
            <a:off x="124275" y="4749575"/>
            <a:ext cx="3578100" cy="1493100"/>
          </a:xfrm>
          <a:prstGeom prst="rect">
            <a:avLst/>
          </a:prstGeom>
          <a:noFill/>
          <a:ln>
            <a:noFill/>
          </a:ln>
        </p:spPr>
        <p:txBody>
          <a:bodyPr spcFirstLastPara="1" wrap="square" lIns="91425" tIns="91425" rIns="91425" bIns="91425" anchor="t" anchorCtr="0">
            <a:spAutoFit/>
          </a:bodyPr>
          <a:lstStyle/>
          <a:p>
            <a:pPr marL="457200" marR="0" lvl="0" indent="-336550" algn="l" rtl="0">
              <a:spcBef>
                <a:spcPts val="0"/>
              </a:spcBef>
              <a:spcAft>
                <a:spcPts val="0"/>
              </a:spcAft>
              <a:buClr>
                <a:schemeClr val="dk1"/>
              </a:buClr>
              <a:buSzPts val="1700"/>
              <a:buFont typeface="Arial"/>
              <a:buChar char="●"/>
            </a:pPr>
            <a:r>
              <a:rPr lang="nl-NL" sz="1700">
                <a:solidFill>
                  <a:schemeClr val="dk1"/>
                </a:solidFill>
              </a:rPr>
              <a:t>Area industriale da più di 350 PMI, prevalentemente tessili</a:t>
            </a:r>
            <a:endParaRPr sz="1700">
              <a:solidFill>
                <a:schemeClr val="dk1"/>
              </a:solidFill>
              <a:latin typeface="Arial"/>
              <a:ea typeface="Arial"/>
              <a:cs typeface="Arial"/>
              <a:sym typeface="Arial"/>
            </a:endParaRPr>
          </a:p>
          <a:p>
            <a:pPr marL="457200" marR="0" lvl="0" indent="-336550" algn="l" rtl="0">
              <a:spcBef>
                <a:spcPts val="0"/>
              </a:spcBef>
              <a:spcAft>
                <a:spcPts val="0"/>
              </a:spcAft>
              <a:buClr>
                <a:schemeClr val="dk1"/>
              </a:buClr>
              <a:buSzPts val="1700"/>
              <a:buFont typeface="Arial"/>
              <a:buChar char="●"/>
            </a:pPr>
            <a:r>
              <a:rPr lang="nl-NL" sz="1700">
                <a:solidFill>
                  <a:schemeClr val="dk1"/>
                </a:solidFill>
              </a:rPr>
              <a:t>Una flotta di </a:t>
            </a:r>
            <a:r>
              <a:rPr lang="nl-NL" sz="1700" b="1">
                <a:solidFill>
                  <a:schemeClr val="dk1"/>
                </a:solidFill>
              </a:rPr>
              <a:t>auto elettriche</a:t>
            </a:r>
            <a:r>
              <a:rPr lang="nl-NL" sz="1700">
                <a:solidFill>
                  <a:schemeClr val="dk1"/>
                </a:solidFill>
              </a:rPr>
              <a:t> è condivisa per l’intero parco industriale</a:t>
            </a:r>
            <a:endParaRPr sz="1700">
              <a:solidFill>
                <a:schemeClr val="dk1"/>
              </a:solidFill>
            </a:endParaRPr>
          </a:p>
        </p:txBody>
      </p:sp>
      <p:pic>
        <p:nvPicPr>
          <p:cNvPr id="661" name="Google Shape;661;p44"/>
          <p:cNvPicPr preferRelativeResize="0"/>
          <p:nvPr/>
        </p:nvPicPr>
        <p:blipFill rotWithShape="1">
          <a:blip r:embed="rId4">
            <a:alphaModFix/>
          </a:blip>
          <a:srcRect/>
          <a:stretch/>
        </p:blipFill>
        <p:spPr>
          <a:xfrm>
            <a:off x="463000" y="1888679"/>
            <a:ext cx="4392142" cy="2693563"/>
          </a:xfrm>
          <a:prstGeom prst="rect">
            <a:avLst/>
          </a:prstGeom>
          <a:noFill/>
          <a:ln>
            <a:noFill/>
          </a:ln>
        </p:spPr>
      </p:pic>
      <p:sp>
        <p:nvSpPr>
          <p:cNvPr id="2" name="Date Placeholder 1">
            <a:extLst>
              <a:ext uri="{FF2B5EF4-FFF2-40B4-BE49-F238E27FC236}">
                <a16:creationId xmlns:a16="http://schemas.microsoft.com/office/drawing/2014/main" id="{0E008767-3ECF-4A11-9C82-E3F0F079DB25}"/>
              </a:ext>
            </a:extLst>
          </p:cNvPr>
          <p:cNvSpPr>
            <a:spLocks noGrp="1"/>
          </p:cNvSpPr>
          <p:nvPr>
            <p:ph type="dt" idx="10"/>
          </p:nvPr>
        </p:nvSpPr>
        <p:spPr/>
        <p:txBody>
          <a:bodyPr/>
          <a:lstStyle/>
          <a:p>
            <a:fld id="{C8C9A029-EDDD-48AF-993C-D78672E0A6AF}" type="datetime1">
              <a:rPr lang="en-GB" smtClean="0"/>
              <a:t>24/05/2022</a:t>
            </a:fld>
            <a:endParaRPr lang="en-GB"/>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p4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34EA8"/>
              </a:buClr>
              <a:buSzPts val="6000"/>
              <a:buFont typeface="Arial"/>
              <a:buNone/>
            </a:pPr>
            <a:r>
              <a:rPr lang="nl-NL"/>
              <a:t>Come si mette in pratica un’azione collettiva di efficienza energetica?</a:t>
            </a:r>
            <a:endParaRPr/>
          </a:p>
        </p:txBody>
      </p:sp>
      <p:sp>
        <p:nvSpPr>
          <p:cNvPr id="670" name="Google Shape;670;p4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400"/>
              <a:buNone/>
            </a:pPr>
            <a:endParaRPr/>
          </a:p>
        </p:txBody>
      </p:sp>
      <p:sp>
        <p:nvSpPr>
          <p:cNvPr id="672" name="Google Shape;672;p45"/>
          <p:cNvSpPr txBox="1">
            <a:spLocks noGrp="1"/>
          </p:cNvSpPr>
          <p:nvPr>
            <p:ph type="dt" idx="10"/>
          </p:nvPr>
        </p:nvSpPr>
        <p:spPr>
          <a:xfrm>
            <a:off x="838200" y="6356350"/>
            <a:ext cx="2980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1DB63EBC-A5C8-46F6-8ED2-4E860F8AE5F3}" type="datetime1">
              <a:rPr lang="en-GB" smtClean="0"/>
              <a:t>24/05/2022</a:t>
            </a:fld>
            <a:endParaRPr/>
          </a:p>
        </p:txBody>
      </p:sp>
      <p:sp>
        <p:nvSpPr>
          <p:cNvPr id="7" name="Rectangle 6">
            <a:extLst>
              <a:ext uri="{FF2B5EF4-FFF2-40B4-BE49-F238E27FC236}">
                <a16:creationId xmlns:a16="http://schemas.microsoft.com/office/drawing/2014/main" id="{F44E716C-5806-4807-BD96-99B565CB547C}"/>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78"/>
        <p:cNvGrpSpPr/>
        <p:nvPr/>
      </p:nvGrpSpPr>
      <p:grpSpPr>
        <a:xfrm>
          <a:off x="0" y="0"/>
          <a:ext cx="0" cy="0"/>
          <a:chOff x="0" y="0"/>
          <a:chExt cx="0" cy="0"/>
        </a:xfrm>
      </p:grpSpPr>
      <p:sp>
        <p:nvSpPr>
          <p:cNvPr id="679" name="Google Shape;679;p46"/>
          <p:cNvSpPr/>
          <p:nvPr/>
        </p:nvSpPr>
        <p:spPr>
          <a:xfrm>
            <a:off x="1576200" y="1339824"/>
            <a:ext cx="9039600" cy="417840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nvGrpSpPr>
          <p:cNvPr id="681" name="Google Shape;681;p46"/>
          <p:cNvGrpSpPr/>
          <p:nvPr/>
        </p:nvGrpSpPr>
        <p:grpSpPr>
          <a:xfrm>
            <a:off x="117573" y="114251"/>
            <a:ext cx="657606" cy="787756"/>
            <a:chOff x="135517" y="136525"/>
            <a:chExt cx="762000" cy="762000"/>
          </a:xfrm>
        </p:grpSpPr>
        <p:sp>
          <p:nvSpPr>
            <p:cNvPr id="682" name="Google Shape;682;p46"/>
            <p:cNvSpPr/>
            <p:nvPr/>
          </p:nvSpPr>
          <p:spPr>
            <a:xfrm>
              <a:off x="135517" y="136525"/>
              <a:ext cx="762000" cy="76200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683" name="Google Shape;683;p46"/>
            <p:cNvSpPr/>
            <p:nvPr/>
          </p:nvSpPr>
          <p:spPr>
            <a:xfrm>
              <a:off x="313267" y="372533"/>
              <a:ext cx="448800" cy="270900"/>
            </a:xfrm>
            <a:prstGeom prst="wedgeEllipseCallout">
              <a:avLst>
                <a:gd name="adj1" fmla="val -20833"/>
                <a:gd name="adj2" fmla="val 62500"/>
              </a:avLst>
            </a:prstGeom>
            <a:solidFill>
              <a:schemeClr val="accent1"/>
            </a:solidFill>
            <a:ln w="12700" cap="flat" cmpd="sng">
              <a:solidFill>
                <a:srgbClr val="02387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684" name="Google Shape;684;p46"/>
          <p:cNvSpPr txBox="1"/>
          <p:nvPr/>
        </p:nvSpPr>
        <p:spPr>
          <a:xfrm>
            <a:off x="2098350" y="2296875"/>
            <a:ext cx="8424000" cy="2176200"/>
          </a:xfrm>
          <a:prstGeom prst="rect">
            <a:avLst/>
          </a:prstGeom>
          <a:noFill/>
          <a:ln>
            <a:noFill/>
          </a:ln>
        </p:spPr>
        <p:txBody>
          <a:bodyPr spcFirstLastPara="1" wrap="square" lIns="91425" tIns="45700" rIns="91425" bIns="45700" anchor="ctr" anchorCtr="0">
            <a:normAutofit fontScale="92500" lnSpcReduction="20000"/>
          </a:bodyPr>
          <a:lstStyle/>
          <a:p>
            <a:pPr marL="0" marR="0" lvl="0" indent="0" algn="ctr" rtl="0">
              <a:lnSpc>
                <a:spcPct val="90000"/>
              </a:lnSpc>
              <a:spcBef>
                <a:spcPts val="0"/>
              </a:spcBef>
              <a:spcAft>
                <a:spcPts val="0"/>
              </a:spcAft>
              <a:buClr>
                <a:srgbClr val="034EA8"/>
              </a:buClr>
              <a:buSzPts val="3765"/>
              <a:buFont typeface="Arial"/>
              <a:buNone/>
            </a:pPr>
            <a:r>
              <a:rPr lang="nl-NL" sz="3200" b="1">
                <a:solidFill>
                  <a:srgbClr val="034EA8"/>
                </a:solidFill>
              </a:rPr>
              <a:t>Sessione interattiva</a:t>
            </a:r>
            <a:endParaRPr/>
          </a:p>
          <a:p>
            <a:pPr marL="0" marR="0" lvl="0" indent="0" algn="l" rtl="0">
              <a:lnSpc>
                <a:spcPct val="90000"/>
              </a:lnSpc>
              <a:spcBef>
                <a:spcPts val="0"/>
              </a:spcBef>
              <a:spcAft>
                <a:spcPts val="0"/>
              </a:spcAft>
              <a:buClr>
                <a:srgbClr val="034EA8"/>
              </a:buClr>
              <a:buSzPts val="3765"/>
              <a:buFont typeface="Arial"/>
              <a:buNone/>
            </a:pPr>
            <a:endParaRPr sz="3200">
              <a:solidFill>
                <a:srgbClr val="034EA8"/>
              </a:solidFill>
              <a:latin typeface="Arial"/>
              <a:ea typeface="Arial"/>
              <a:cs typeface="Arial"/>
              <a:sym typeface="Arial"/>
            </a:endParaRPr>
          </a:p>
          <a:p>
            <a:pPr marL="457200" marR="0" lvl="0" indent="-487680" algn="l" rtl="0">
              <a:lnSpc>
                <a:spcPct val="90000"/>
              </a:lnSpc>
              <a:spcBef>
                <a:spcPts val="0"/>
              </a:spcBef>
              <a:spcAft>
                <a:spcPts val="0"/>
              </a:spcAft>
              <a:buClr>
                <a:srgbClr val="034EA8"/>
              </a:buClr>
              <a:buSzPts val="3200"/>
              <a:buFont typeface="Arial"/>
              <a:buChar char="•"/>
            </a:pPr>
            <a:r>
              <a:rPr lang="nl-NL" sz="3200">
                <a:solidFill>
                  <a:srgbClr val="034EA8"/>
                </a:solidFill>
              </a:rPr>
              <a:t>Che azioni devono essere messe in atto?</a:t>
            </a:r>
            <a:endParaRPr sz="3200">
              <a:solidFill>
                <a:srgbClr val="034EA8"/>
              </a:solidFill>
            </a:endParaRPr>
          </a:p>
          <a:p>
            <a:pPr marL="457200" marR="0" lvl="0" indent="-487680" algn="l" rtl="0">
              <a:lnSpc>
                <a:spcPct val="90000"/>
              </a:lnSpc>
              <a:spcBef>
                <a:spcPts val="0"/>
              </a:spcBef>
              <a:spcAft>
                <a:spcPts val="0"/>
              </a:spcAft>
              <a:buClr>
                <a:srgbClr val="034EA8"/>
              </a:buClr>
              <a:buSzPts val="3200"/>
              <a:buChar char="•"/>
            </a:pPr>
            <a:r>
              <a:rPr lang="nl-NL" sz="3200">
                <a:solidFill>
                  <a:srgbClr val="034EA8"/>
                </a:solidFill>
              </a:rPr>
              <a:t>Quando vanno messe in atto?</a:t>
            </a:r>
            <a:endParaRPr sz="3200">
              <a:solidFill>
                <a:srgbClr val="034EA8"/>
              </a:solidFill>
            </a:endParaRPr>
          </a:p>
          <a:p>
            <a:pPr marL="457200" marR="0" lvl="0" indent="-487680" algn="l" rtl="0">
              <a:lnSpc>
                <a:spcPct val="90000"/>
              </a:lnSpc>
              <a:spcBef>
                <a:spcPts val="0"/>
              </a:spcBef>
              <a:spcAft>
                <a:spcPts val="0"/>
              </a:spcAft>
              <a:buClr>
                <a:srgbClr val="034EA8"/>
              </a:buClr>
              <a:buSzPts val="3200"/>
              <a:buChar char="•"/>
            </a:pPr>
            <a:r>
              <a:rPr lang="nl-NL" sz="3200">
                <a:solidFill>
                  <a:srgbClr val="034EA8"/>
                </a:solidFill>
              </a:rPr>
              <a:t>Che ruolo può avere il TP in ciascuna di esse?</a:t>
            </a:r>
            <a:endParaRPr sz="3200">
              <a:solidFill>
                <a:srgbClr val="034EA8"/>
              </a:solidFill>
            </a:endParaRPr>
          </a:p>
        </p:txBody>
      </p:sp>
      <p:sp>
        <p:nvSpPr>
          <p:cNvPr id="10" name="Rectangle 9">
            <a:extLst>
              <a:ext uri="{FF2B5EF4-FFF2-40B4-BE49-F238E27FC236}">
                <a16:creationId xmlns:a16="http://schemas.microsoft.com/office/drawing/2014/main" id="{A503ADC0-D75A-41A9-926B-CDB11F3E0B3B}"/>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07DAB6CC-AFC4-41D3-A513-DBAFA4B0BC31}"/>
              </a:ext>
            </a:extLst>
          </p:cNvPr>
          <p:cNvSpPr>
            <a:spLocks noGrp="1"/>
          </p:cNvSpPr>
          <p:nvPr>
            <p:ph type="dt" idx="10"/>
          </p:nvPr>
        </p:nvSpPr>
        <p:spPr/>
        <p:txBody>
          <a:bodyPr/>
          <a:lstStyle/>
          <a:p>
            <a:fld id="{59BC50AD-5A73-4ACD-B08A-646E23078CFA}" type="datetime1">
              <a:rPr lang="en-GB" smtClean="0"/>
              <a:t>24/05/2022</a:t>
            </a:fld>
            <a:endParaRPr lang="en-GB"/>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D8D8D8"/>
        </a:solidFill>
        <a:effectLst/>
      </p:bgPr>
    </p:bg>
    <p:spTree>
      <p:nvGrpSpPr>
        <p:cNvPr id="1" name="Shape 691"/>
        <p:cNvGrpSpPr/>
        <p:nvPr/>
      </p:nvGrpSpPr>
      <p:grpSpPr>
        <a:xfrm>
          <a:off x="0" y="0"/>
          <a:ext cx="0" cy="0"/>
          <a:chOff x="0" y="0"/>
          <a:chExt cx="0" cy="0"/>
        </a:xfrm>
      </p:grpSpPr>
      <p:sp>
        <p:nvSpPr>
          <p:cNvPr id="692" name="Google Shape;692;p47"/>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34EA8"/>
              </a:buClr>
              <a:buSzPts val="6000"/>
              <a:buFont typeface="Arial"/>
              <a:buNone/>
            </a:pPr>
            <a:r>
              <a:rPr lang="nl-NL"/>
              <a:t>PAUSA!</a:t>
            </a:r>
            <a:endParaRPr/>
          </a:p>
        </p:txBody>
      </p:sp>
      <p:sp>
        <p:nvSpPr>
          <p:cNvPr id="693" name="Google Shape;693;p47"/>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400"/>
              <a:buNone/>
            </a:pPr>
            <a:endParaRPr/>
          </a:p>
        </p:txBody>
      </p:sp>
      <p:sp>
        <p:nvSpPr>
          <p:cNvPr id="695" name="Google Shape;695;p47"/>
          <p:cNvSpPr txBox="1">
            <a:spLocks noGrp="1"/>
          </p:cNvSpPr>
          <p:nvPr>
            <p:ph type="dt" idx="10"/>
          </p:nvPr>
        </p:nvSpPr>
        <p:spPr>
          <a:xfrm>
            <a:off x="838200" y="6356350"/>
            <a:ext cx="2980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0B6AACE7-1CF3-4F7A-A9EA-362E4042F5CA}" type="datetime1">
              <a:rPr lang="en-GB" smtClean="0"/>
              <a:t>24/05/2022</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grpSp>
        <p:nvGrpSpPr>
          <p:cNvPr id="701" name="Google Shape;701;p48"/>
          <p:cNvGrpSpPr/>
          <p:nvPr/>
        </p:nvGrpSpPr>
        <p:grpSpPr>
          <a:xfrm>
            <a:off x="700419" y="2347355"/>
            <a:ext cx="10504719" cy="2153450"/>
            <a:chOff x="5440" y="1047561"/>
            <a:chExt cx="10504719" cy="2153450"/>
          </a:xfrm>
        </p:grpSpPr>
        <p:sp>
          <p:nvSpPr>
            <p:cNvPr id="702" name="Google Shape;702;p48"/>
            <p:cNvSpPr/>
            <p:nvPr/>
          </p:nvSpPr>
          <p:spPr>
            <a:xfrm>
              <a:off x="5440" y="1662669"/>
              <a:ext cx="1165036" cy="960911"/>
            </a:xfrm>
            <a:prstGeom prst="roundRect">
              <a:avLst>
                <a:gd name="adj" fmla="val 10000"/>
              </a:avLst>
            </a:prstGeom>
            <a:solidFill>
              <a:schemeClr val="lt1">
                <a:alpha val="89803"/>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48"/>
            <p:cNvSpPr txBox="1"/>
            <p:nvPr/>
          </p:nvSpPr>
          <p:spPr>
            <a:xfrm>
              <a:off x="27553" y="1684782"/>
              <a:ext cx="1120810" cy="710775"/>
            </a:xfrm>
            <a:prstGeom prst="rect">
              <a:avLst/>
            </a:prstGeom>
            <a:noFill/>
            <a:ln>
              <a:noFill/>
            </a:ln>
          </p:spPr>
          <p:txBody>
            <a:bodyPr spcFirstLastPara="1" wrap="square" lIns="19050" tIns="19050" rIns="19050" bIns="19050" anchor="t" anchorCtr="0">
              <a:noAutofit/>
            </a:bodyPr>
            <a:lstStyle/>
            <a:p>
              <a:pPr marL="57150" marR="0" lvl="1" indent="-63500" algn="l" rtl="0">
                <a:lnSpc>
                  <a:spcPct val="90000"/>
                </a:lnSpc>
                <a:spcBef>
                  <a:spcPts val="0"/>
                </a:spcBef>
                <a:spcAft>
                  <a:spcPts val="0"/>
                </a:spcAft>
                <a:buClr>
                  <a:schemeClr val="dk1"/>
                </a:buClr>
                <a:buSzPts val="1000"/>
                <a:buFont typeface="Arial"/>
                <a:buChar char="•"/>
              </a:pPr>
              <a:r>
                <a:rPr lang="nl-NL" sz="1000">
                  <a:solidFill>
                    <a:schemeClr val="dk1"/>
                  </a:solidFill>
                </a:rPr>
                <a:t>Identificazione del team e del project leader</a:t>
              </a:r>
              <a:endParaRPr/>
            </a:p>
          </p:txBody>
        </p:sp>
        <p:sp>
          <p:nvSpPr>
            <p:cNvPr id="704" name="Google Shape;704;p48"/>
            <p:cNvSpPr/>
            <p:nvPr/>
          </p:nvSpPr>
          <p:spPr>
            <a:xfrm>
              <a:off x="645771" y="1839851"/>
              <a:ext cx="1361160" cy="136116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48"/>
            <p:cNvSpPr/>
            <p:nvPr/>
          </p:nvSpPr>
          <p:spPr>
            <a:xfrm>
              <a:off x="264337" y="2417671"/>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48"/>
            <p:cNvSpPr txBox="1"/>
            <p:nvPr/>
          </p:nvSpPr>
          <p:spPr>
            <a:xfrm>
              <a:off x="276399" y="2429733"/>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a:solidFill>
                    <a:schemeClr val="lt1"/>
                  </a:solidFill>
                </a:rPr>
                <a:t>Fase</a:t>
              </a:r>
              <a:r>
                <a:rPr lang="nl-NL" sz="2100">
                  <a:solidFill>
                    <a:schemeClr val="lt1"/>
                  </a:solidFill>
                  <a:latin typeface="Arial"/>
                  <a:ea typeface="Arial"/>
                  <a:cs typeface="Arial"/>
                  <a:sym typeface="Arial"/>
                </a:rPr>
                <a:t> A</a:t>
              </a:r>
              <a:endParaRPr/>
            </a:p>
          </p:txBody>
        </p:sp>
        <p:sp>
          <p:nvSpPr>
            <p:cNvPr id="707" name="Google Shape;707;p48"/>
            <p:cNvSpPr/>
            <p:nvPr/>
          </p:nvSpPr>
          <p:spPr>
            <a:xfrm>
              <a:off x="1540479" y="1662669"/>
              <a:ext cx="1165036" cy="960911"/>
            </a:xfrm>
            <a:prstGeom prst="roundRect">
              <a:avLst>
                <a:gd name="adj" fmla="val 10000"/>
              </a:avLst>
            </a:prstGeom>
            <a:solidFill>
              <a:schemeClr val="lt1">
                <a:alpha val="89803"/>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48"/>
            <p:cNvSpPr txBox="1"/>
            <p:nvPr/>
          </p:nvSpPr>
          <p:spPr>
            <a:xfrm>
              <a:off x="1562596" y="1890681"/>
              <a:ext cx="1260300" cy="710700"/>
            </a:xfrm>
            <a:prstGeom prst="rect">
              <a:avLst/>
            </a:prstGeom>
            <a:noFill/>
            <a:ln>
              <a:noFill/>
            </a:ln>
          </p:spPr>
          <p:txBody>
            <a:bodyPr spcFirstLastPara="1" wrap="square" lIns="19050" tIns="19050" rIns="19050" bIns="19050" anchor="t" anchorCtr="0">
              <a:noAutofit/>
            </a:bodyPr>
            <a:lstStyle/>
            <a:p>
              <a:pPr marL="57150" marR="0" lvl="1" indent="-63500" algn="l" rtl="0">
                <a:lnSpc>
                  <a:spcPct val="90000"/>
                </a:lnSpc>
                <a:spcBef>
                  <a:spcPts val="0"/>
                </a:spcBef>
                <a:spcAft>
                  <a:spcPts val="0"/>
                </a:spcAft>
                <a:buClr>
                  <a:schemeClr val="dk1"/>
                </a:buClr>
                <a:buSzPts val="1000"/>
                <a:buFont typeface="Arial"/>
                <a:buChar char="•"/>
              </a:pPr>
              <a:r>
                <a:rPr lang="nl-NL" sz="1000">
                  <a:solidFill>
                    <a:schemeClr val="dk1"/>
                  </a:solidFill>
                </a:rPr>
                <a:t>Analisi, valutazione e scelta di azioni di efficienza energetica</a:t>
              </a:r>
              <a:endParaRPr/>
            </a:p>
          </p:txBody>
        </p:sp>
        <p:sp>
          <p:nvSpPr>
            <p:cNvPr id="709" name="Google Shape;709;p48"/>
            <p:cNvSpPr/>
            <p:nvPr/>
          </p:nvSpPr>
          <p:spPr>
            <a:xfrm>
              <a:off x="2171102" y="1047561"/>
              <a:ext cx="1510026" cy="1510026"/>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48"/>
            <p:cNvSpPr/>
            <p:nvPr/>
          </p:nvSpPr>
          <p:spPr>
            <a:xfrm>
              <a:off x="1799376" y="1456759"/>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48"/>
            <p:cNvSpPr txBox="1"/>
            <p:nvPr/>
          </p:nvSpPr>
          <p:spPr>
            <a:xfrm>
              <a:off x="1811438" y="1468821"/>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a:solidFill>
                    <a:schemeClr val="lt1"/>
                  </a:solidFill>
                </a:rPr>
                <a:t>Fase</a:t>
              </a:r>
              <a:r>
                <a:rPr lang="nl-NL" sz="2100">
                  <a:solidFill>
                    <a:schemeClr val="lt1"/>
                  </a:solidFill>
                  <a:latin typeface="Arial"/>
                  <a:ea typeface="Arial"/>
                  <a:cs typeface="Arial"/>
                  <a:sym typeface="Arial"/>
                </a:rPr>
                <a:t> B</a:t>
              </a:r>
              <a:endParaRPr/>
            </a:p>
          </p:txBody>
        </p:sp>
        <p:sp>
          <p:nvSpPr>
            <p:cNvPr id="712" name="Google Shape;712;p48"/>
            <p:cNvSpPr/>
            <p:nvPr/>
          </p:nvSpPr>
          <p:spPr>
            <a:xfrm>
              <a:off x="3075518" y="1662669"/>
              <a:ext cx="1165036" cy="960911"/>
            </a:xfrm>
            <a:prstGeom prst="roundRect">
              <a:avLst>
                <a:gd name="adj" fmla="val 10000"/>
              </a:avLst>
            </a:prstGeom>
            <a:solidFill>
              <a:schemeClr val="lt1">
                <a:alpha val="89803"/>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48"/>
            <p:cNvSpPr txBox="1"/>
            <p:nvPr/>
          </p:nvSpPr>
          <p:spPr>
            <a:xfrm>
              <a:off x="3097631" y="1684782"/>
              <a:ext cx="1120810" cy="710775"/>
            </a:xfrm>
            <a:prstGeom prst="rect">
              <a:avLst/>
            </a:prstGeom>
            <a:noFill/>
            <a:ln>
              <a:noFill/>
            </a:ln>
          </p:spPr>
          <p:txBody>
            <a:bodyPr spcFirstLastPara="1" wrap="square" lIns="19050" tIns="19050" rIns="19050" bIns="19050" anchor="t" anchorCtr="0">
              <a:noAutofit/>
            </a:bodyPr>
            <a:lstStyle/>
            <a:p>
              <a:pPr marL="57150" marR="0" lvl="1" indent="-63500" algn="l" rtl="0">
                <a:lnSpc>
                  <a:spcPct val="90000"/>
                </a:lnSpc>
                <a:spcBef>
                  <a:spcPts val="0"/>
                </a:spcBef>
                <a:spcAft>
                  <a:spcPts val="0"/>
                </a:spcAft>
                <a:buClr>
                  <a:schemeClr val="dk1"/>
                </a:buClr>
                <a:buSzPts val="1000"/>
                <a:buFont typeface="Arial"/>
                <a:buChar char="•"/>
              </a:pPr>
              <a:r>
                <a:rPr lang="nl-NL" sz="1000">
                  <a:solidFill>
                    <a:schemeClr val="dk1"/>
                  </a:solidFill>
                </a:rPr>
                <a:t>Definizione di un piano d’azione</a:t>
              </a:r>
              <a:endParaRPr sz="1000" b="0" i="0" u="none" strike="noStrike" cap="none">
                <a:solidFill>
                  <a:schemeClr val="dk1"/>
                </a:solidFill>
                <a:latin typeface="Arial"/>
                <a:ea typeface="Arial"/>
                <a:cs typeface="Arial"/>
                <a:sym typeface="Arial"/>
              </a:endParaRPr>
            </a:p>
          </p:txBody>
        </p:sp>
        <p:sp>
          <p:nvSpPr>
            <p:cNvPr id="714" name="Google Shape;714;p48"/>
            <p:cNvSpPr/>
            <p:nvPr/>
          </p:nvSpPr>
          <p:spPr>
            <a:xfrm>
              <a:off x="3715849" y="1839851"/>
              <a:ext cx="1361160" cy="136116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48"/>
            <p:cNvSpPr/>
            <p:nvPr/>
          </p:nvSpPr>
          <p:spPr>
            <a:xfrm>
              <a:off x="3334415" y="2417671"/>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48"/>
            <p:cNvSpPr txBox="1"/>
            <p:nvPr/>
          </p:nvSpPr>
          <p:spPr>
            <a:xfrm>
              <a:off x="3346477" y="2429733"/>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a:solidFill>
                    <a:schemeClr val="lt1"/>
                  </a:solidFill>
                </a:rPr>
                <a:t>Fase</a:t>
              </a:r>
              <a:r>
                <a:rPr lang="nl-NL" sz="2100">
                  <a:solidFill>
                    <a:schemeClr val="lt1"/>
                  </a:solidFill>
                  <a:latin typeface="Arial"/>
                  <a:ea typeface="Arial"/>
                  <a:cs typeface="Arial"/>
                  <a:sym typeface="Arial"/>
                </a:rPr>
                <a:t> C</a:t>
              </a:r>
              <a:endParaRPr sz="2100">
                <a:solidFill>
                  <a:schemeClr val="lt1"/>
                </a:solidFill>
                <a:latin typeface="Arial"/>
                <a:ea typeface="Arial"/>
                <a:cs typeface="Arial"/>
                <a:sym typeface="Arial"/>
              </a:endParaRPr>
            </a:p>
          </p:txBody>
        </p:sp>
        <p:sp>
          <p:nvSpPr>
            <p:cNvPr id="717" name="Google Shape;717;p48"/>
            <p:cNvSpPr/>
            <p:nvPr/>
          </p:nvSpPr>
          <p:spPr>
            <a:xfrm>
              <a:off x="4610557" y="1662669"/>
              <a:ext cx="1165036" cy="960911"/>
            </a:xfrm>
            <a:prstGeom prst="roundRect">
              <a:avLst>
                <a:gd name="adj" fmla="val 10000"/>
              </a:avLst>
            </a:prstGeom>
            <a:solidFill>
              <a:schemeClr val="lt1">
                <a:alpha val="89803"/>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48"/>
            <p:cNvSpPr txBox="1"/>
            <p:nvPr/>
          </p:nvSpPr>
          <p:spPr>
            <a:xfrm>
              <a:off x="4632670" y="1890691"/>
              <a:ext cx="1120810" cy="710775"/>
            </a:xfrm>
            <a:prstGeom prst="rect">
              <a:avLst/>
            </a:prstGeom>
            <a:noFill/>
            <a:ln>
              <a:noFill/>
            </a:ln>
          </p:spPr>
          <p:txBody>
            <a:bodyPr spcFirstLastPara="1" wrap="square" lIns="19050" tIns="19050" rIns="19050" bIns="19050" anchor="t" anchorCtr="0">
              <a:noAutofit/>
            </a:bodyPr>
            <a:lstStyle/>
            <a:p>
              <a:pPr marL="57150" marR="0" lvl="1" indent="-63500" algn="l" rtl="0">
                <a:lnSpc>
                  <a:spcPct val="90000"/>
                </a:lnSpc>
                <a:spcBef>
                  <a:spcPts val="0"/>
                </a:spcBef>
                <a:spcAft>
                  <a:spcPts val="0"/>
                </a:spcAft>
                <a:buClr>
                  <a:schemeClr val="dk1"/>
                </a:buClr>
                <a:buSzPts val="1000"/>
                <a:buFont typeface="Arial"/>
                <a:buChar char="•"/>
              </a:pPr>
              <a:r>
                <a:rPr lang="nl-NL" sz="1000">
                  <a:solidFill>
                    <a:schemeClr val="dk1"/>
                  </a:solidFill>
                </a:rPr>
                <a:t>Identificazione e motivazione delle PMI “chiave” dell’azione</a:t>
              </a:r>
              <a:endParaRPr sz="1000" b="0" i="0" u="none" strike="noStrike" cap="none">
                <a:solidFill>
                  <a:schemeClr val="dk1"/>
                </a:solidFill>
                <a:latin typeface="Arial"/>
                <a:ea typeface="Arial"/>
                <a:cs typeface="Arial"/>
                <a:sym typeface="Arial"/>
              </a:endParaRPr>
            </a:p>
          </p:txBody>
        </p:sp>
        <p:sp>
          <p:nvSpPr>
            <p:cNvPr id="719" name="Google Shape;719;p48"/>
            <p:cNvSpPr/>
            <p:nvPr/>
          </p:nvSpPr>
          <p:spPr>
            <a:xfrm>
              <a:off x="5241180" y="1047561"/>
              <a:ext cx="1510026" cy="1510026"/>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48"/>
            <p:cNvSpPr/>
            <p:nvPr/>
          </p:nvSpPr>
          <p:spPr>
            <a:xfrm>
              <a:off x="4869454" y="1456759"/>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48"/>
            <p:cNvSpPr txBox="1"/>
            <p:nvPr/>
          </p:nvSpPr>
          <p:spPr>
            <a:xfrm>
              <a:off x="4881516" y="1468821"/>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a:solidFill>
                    <a:schemeClr val="lt1"/>
                  </a:solidFill>
                </a:rPr>
                <a:t>Fase</a:t>
              </a:r>
              <a:r>
                <a:rPr lang="nl-NL" sz="2100">
                  <a:solidFill>
                    <a:schemeClr val="lt1"/>
                  </a:solidFill>
                  <a:latin typeface="Arial"/>
                  <a:ea typeface="Arial"/>
                  <a:cs typeface="Arial"/>
                  <a:sym typeface="Arial"/>
                </a:rPr>
                <a:t> D</a:t>
              </a:r>
              <a:endParaRPr sz="2100">
                <a:solidFill>
                  <a:schemeClr val="lt1"/>
                </a:solidFill>
                <a:latin typeface="Arial"/>
                <a:ea typeface="Arial"/>
                <a:cs typeface="Arial"/>
                <a:sym typeface="Arial"/>
              </a:endParaRPr>
            </a:p>
          </p:txBody>
        </p:sp>
        <p:sp>
          <p:nvSpPr>
            <p:cNvPr id="722" name="Google Shape;722;p48"/>
            <p:cNvSpPr/>
            <p:nvPr/>
          </p:nvSpPr>
          <p:spPr>
            <a:xfrm>
              <a:off x="6145596" y="1662669"/>
              <a:ext cx="1165036" cy="960911"/>
            </a:xfrm>
            <a:prstGeom prst="roundRect">
              <a:avLst>
                <a:gd name="adj" fmla="val 10000"/>
              </a:avLst>
            </a:prstGeom>
            <a:solidFill>
              <a:schemeClr val="lt1">
                <a:alpha val="89803"/>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48"/>
            <p:cNvSpPr txBox="1"/>
            <p:nvPr/>
          </p:nvSpPr>
          <p:spPr>
            <a:xfrm>
              <a:off x="6167722" y="1684781"/>
              <a:ext cx="1165200" cy="710700"/>
            </a:xfrm>
            <a:prstGeom prst="rect">
              <a:avLst/>
            </a:prstGeom>
            <a:noFill/>
            <a:ln>
              <a:noFill/>
            </a:ln>
          </p:spPr>
          <p:txBody>
            <a:bodyPr spcFirstLastPara="1" wrap="square" lIns="19050" tIns="19050" rIns="19050" bIns="19050" anchor="t" anchorCtr="0">
              <a:noAutofit/>
            </a:bodyPr>
            <a:lstStyle/>
            <a:p>
              <a:pPr marL="57150" marR="0" lvl="1" indent="-63500" algn="l" rtl="0">
                <a:lnSpc>
                  <a:spcPct val="90000"/>
                </a:lnSpc>
                <a:spcBef>
                  <a:spcPts val="0"/>
                </a:spcBef>
                <a:spcAft>
                  <a:spcPts val="0"/>
                </a:spcAft>
                <a:buClr>
                  <a:schemeClr val="dk1"/>
                </a:buClr>
                <a:buSzPts val="1000"/>
                <a:buFont typeface="Arial"/>
                <a:buChar char="•"/>
              </a:pPr>
              <a:r>
                <a:rPr lang="nl-NL" sz="1000">
                  <a:solidFill>
                    <a:schemeClr val="dk1"/>
                  </a:solidFill>
                </a:rPr>
                <a:t>Assistenza nell’identificazione dei fornitori (ESCo, installatori)</a:t>
              </a:r>
              <a:endParaRPr sz="1000" b="0" i="0" u="none" strike="noStrike" cap="none">
                <a:solidFill>
                  <a:schemeClr val="dk1"/>
                </a:solidFill>
                <a:latin typeface="Arial"/>
                <a:ea typeface="Arial"/>
                <a:cs typeface="Arial"/>
                <a:sym typeface="Arial"/>
              </a:endParaRPr>
            </a:p>
          </p:txBody>
        </p:sp>
        <p:sp>
          <p:nvSpPr>
            <p:cNvPr id="724" name="Google Shape;724;p48"/>
            <p:cNvSpPr/>
            <p:nvPr/>
          </p:nvSpPr>
          <p:spPr>
            <a:xfrm>
              <a:off x="6785928" y="1839851"/>
              <a:ext cx="1361160" cy="1361160"/>
            </a:xfrm>
            <a:custGeom>
              <a:avLst/>
              <a:gdLst/>
              <a:ahLst/>
              <a:cxnLst/>
              <a:rect l="l" t="t" r="r" b="b"/>
              <a:pathLst>
                <a:path w="120000" h="120000" extrusionOk="0">
                  <a:moveTo>
                    <a:pt x="10408" y="88163"/>
                  </a:moveTo>
                  <a:lnTo>
                    <a:pt x="14281" y="85964"/>
                  </a:lnTo>
                  <a:lnTo>
                    <a:pt x="14281" y="85964"/>
                  </a:lnTo>
                  <a:cubicBezTo>
                    <a:pt x="22974" y="101272"/>
                    <a:pt x="38752" y="111213"/>
                    <a:pt x="56313" y="112448"/>
                  </a:cubicBezTo>
                  <a:cubicBezTo>
                    <a:pt x="73874" y="113682"/>
                    <a:pt x="90888" y="106046"/>
                    <a:pt x="101637" y="92105"/>
                  </a:cubicBezTo>
                  <a:lnTo>
                    <a:pt x="99074" y="90649"/>
                  </a:lnTo>
                  <a:lnTo>
                    <a:pt x="107656" y="87063"/>
                  </a:lnTo>
                  <a:lnTo>
                    <a:pt x="108110" y="95781"/>
                  </a:lnTo>
                  <a:lnTo>
                    <a:pt x="105545" y="94324"/>
                  </a:lnTo>
                  <a:lnTo>
                    <a:pt x="105545" y="94324"/>
                  </a:lnTo>
                  <a:cubicBezTo>
                    <a:pt x="93985" y="109663"/>
                    <a:pt x="75481" y="118153"/>
                    <a:pt x="56314" y="116911"/>
                  </a:cubicBezTo>
                  <a:cubicBezTo>
                    <a:pt x="37148" y="115670"/>
                    <a:pt x="19893" y="104864"/>
                    <a:pt x="10408" y="88163"/>
                  </a:cubicBezTo>
                  <a:close/>
                </a:path>
              </a:pathLst>
            </a:custGeom>
            <a:solidFill>
              <a:srgbClr val="A8B0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48"/>
            <p:cNvSpPr/>
            <p:nvPr/>
          </p:nvSpPr>
          <p:spPr>
            <a:xfrm>
              <a:off x="6404493" y="2417671"/>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48"/>
            <p:cNvSpPr txBox="1"/>
            <p:nvPr/>
          </p:nvSpPr>
          <p:spPr>
            <a:xfrm>
              <a:off x="6416555" y="2429733"/>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a:solidFill>
                    <a:schemeClr val="lt1"/>
                  </a:solidFill>
                </a:rPr>
                <a:t>Fase</a:t>
              </a:r>
              <a:r>
                <a:rPr lang="nl-NL" sz="2100">
                  <a:solidFill>
                    <a:schemeClr val="lt1"/>
                  </a:solidFill>
                  <a:latin typeface="Arial"/>
                  <a:ea typeface="Arial"/>
                  <a:cs typeface="Arial"/>
                  <a:sym typeface="Arial"/>
                </a:rPr>
                <a:t> E</a:t>
              </a:r>
              <a:endParaRPr sz="2100">
                <a:solidFill>
                  <a:schemeClr val="lt1"/>
                </a:solidFill>
                <a:latin typeface="Arial"/>
                <a:ea typeface="Arial"/>
                <a:cs typeface="Arial"/>
                <a:sym typeface="Arial"/>
              </a:endParaRPr>
            </a:p>
          </p:txBody>
        </p:sp>
        <p:sp>
          <p:nvSpPr>
            <p:cNvPr id="727" name="Google Shape;727;p48"/>
            <p:cNvSpPr/>
            <p:nvPr/>
          </p:nvSpPr>
          <p:spPr>
            <a:xfrm>
              <a:off x="7680636" y="1662669"/>
              <a:ext cx="1165036" cy="960911"/>
            </a:xfrm>
            <a:prstGeom prst="roundRect">
              <a:avLst>
                <a:gd name="adj" fmla="val 10000"/>
              </a:avLst>
            </a:prstGeom>
            <a:solidFill>
              <a:schemeClr val="lt1">
                <a:alpha val="89803"/>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48"/>
            <p:cNvSpPr txBox="1"/>
            <p:nvPr/>
          </p:nvSpPr>
          <p:spPr>
            <a:xfrm>
              <a:off x="7702749" y="1890691"/>
              <a:ext cx="1120810" cy="710775"/>
            </a:xfrm>
            <a:prstGeom prst="rect">
              <a:avLst/>
            </a:prstGeom>
            <a:noFill/>
            <a:ln>
              <a:noFill/>
            </a:ln>
          </p:spPr>
          <p:txBody>
            <a:bodyPr spcFirstLastPara="1" wrap="square" lIns="19050" tIns="19050" rIns="19050" bIns="19050" anchor="t" anchorCtr="0">
              <a:noAutofit/>
            </a:bodyPr>
            <a:lstStyle/>
            <a:p>
              <a:pPr marL="57150" marR="0" lvl="1" indent="-63500" algn="l" rtl="0">
                <a:lnSpc>
                  <a:spcPct val="90000"/>
                </a:lnSpc>
                <a:spcBef>
                  <a:spcPts val="0"/>
                </a:spcBef>
                <a:spcAft>
                  <a:spcPts val="0"/>
                </a:spcAft>
                <a:buClr>
                  <a:schemeClr val="dk1"/>
                </a:buClr>
                <a:buSzPts val="1000"/>
                <a:buFont typeface="Arial"/>
                <a:buChar char="•"/>
              </a:pPr>
              <a:r>
                <a:rPr lang="nl-NL" sz="1000">
                  <a:solidFill>
                    <a:schemeClr val="dk1"/>
                  </a:solidFill>
                </a:rPr>
                <a:t>Firma dei contratti</a:t>
              </a:r>
              <a:endParaRPr/>
            </a:p>
          </p:txBody>
        </p:sp>
        <p:sp>
          <p:nvSpPr>
            <p:cNvPr id="729" name="Google Shape;729;p48"/>
            <p:cNvSpPr/>
            <p:nvPr/>
          </p:nvSpPr>
          <p:spPr>
            <a:xfrm>
              <a:off x="8311258" y="1047561"/>
              <a:ext cx="1510026" cy="1510026"/>
            </a:xfrm>
            <a:custGeom>
              <a:avLst/>
              <a:gdLst/>
              <a:ahLst/>
              <a:cxnLst/>
              <a:rect l="l" t="t" r="r" b="b"/>
              <a:pathLst>
                <a:path w="120000" h="120000" extrusionOk="0">
                  <a:moveTo>
                    <a:pt x="10154" y="31693"/>
                  </a:moveTo>
                  <a:lnTo>
                    <a:pt x="10154" y="31693"/>
                  </a:lnTo>
                  <a:cubicBezTo>
                    <a:pt x="19754" y="14788"/>
                    <a:pt x="37267" y="3901"/>
                    <a:pt x="56675" y="2773"/>
                  </a:cubicBezTo>
                  <a:cubicBezTo>
                    <a:pt x="76083" y="1646"/>
                    <a:pt x="94740" y="10431"/>
                    <a:pt x="106233" y="26110"/>
                  </a:cubicBezTo>
                  <a:lnTo>
                    <a:pt x="108548" y="24796"/>
                  </a:lnTo>
                  <a:lnTo>
                    <a:pt x="108101" y="32684"/>
                  </a:lnTo>
                  <a:lnTo>
                    <a:pt x="100403" y="29421"/>
                  </a:lnTo>
                  <a:lnTo>
                    <a:pt x="102717" y="28107"/>
                  </a:lnTo>
                  <a:lnTo>
                    <a:pt x="102717" y="28107"/>
                  </a:lnTo>
                  <a:cubicBezTo>
                    <a:pt x="91951" y="13687"/>
                    <a:pt x="74635" y="5672"/>
                    <a:pt x="56674" y="6794"/>
                  </a:cubicBezTo>
                  <a:cubicBezTo>
                    <a:pt x="38713" y="7917"/>
                    <a:pt x="22531" y="18026"/>
                    <a:pt x="13644" y="33675"/>
                  </a:cubicBezTo>
                  <a:close/>
                </a:path>
              </a:pathLst>
            </a:custGeom>
            <a:solidFill>
              <a:srgbClr val="A8B0C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48"/>
            <p:cNvSpPr/>
            <p:nvPr/>
          </p:nvSpPr>
          <p:spPr>
            <a:xfrm>
              <a:off x="7939532" y="1456759"/>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8"/>
            <p:cNvSpPr txBox="1"/>
            <p:nvPr/>
          </p:nvSpPr>
          <p:spPr>
            <a:xfrm>
              <a:off x="7951594" y="1468821"/>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a:solidFill>
                    <a:schemeClr val="lt1"/>
                  </a:solidFill>
                </a:rPr>
                <a:t>Fase</a:t>
              </a:r>
              <a:r>
                <a:rPr lang="nl-NL" sz="2100">
                  <a:solidFill>
                    <a:schemeClr val="lt1"/>
                  </a:solidFill>
                  <a:latin typeface="Arial"/>
                  <a:ea typeface="Arial"/>
                  <a:cs typeface="Arial"/>
                  <a:sym typeface="Arial"/>
                </a:rPr>
                <a:t> F</a:t>
              </a:r>
              <a:endParaRPr/>
            </a:p>
          </p:txBody>
        </p:sp>
        <p:sp>
          <p:nvSpPr>
            <p:cNvPr id="732" name="Google Shape;732;p48"/>
            <p:cNvSpPr/>
            <p:nvPr/>
          </p:nvSpPr>
          <p:spPr>
            <a:xfrm>
              <a:off x="9215675" y="1662669"/>
              <a:ext cx="1165036" cy="960911"/>
            </a:xfrm>
            <a:prstGeom prst="roundRect">
              <a:avLst>
                <a:gd name="adj" fmla="val 10000"/>
              </a:avLst>
            </a:prstGeom>
            <a:solidFill>
              <a:schemeClr val="lt1">
                <a:alpha val="89803"/>
              </a:schemeClr>
            </a:solidFill>
            <a:ln w="12700" cap="flat" cmpd="sng">
              <a:solidFill>
                <a:srgbClr val="004DA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48"/>
            <p:cNvSpPr txBox="1"/>
            <p:nvPr/>
          </p:nvSpPr>
          <p:spPr>
            <a:xfrm>
              <a:off x="9237788" y="1684782"/>
              <a:ext cx="1120810" cy="710775"/>
            </a:xfrm>
            <a:prstGeom prst="rect">
              <a:avLst/>
            </a:prstGeom>
            <a:noFill/>
            <a:ln>
              <a:noFill/>
            </a:ln>
          </p:spPr>
          <p:txBody>
            <a:bodyPr spcFirstLastPara="1" wrap="square" lIns="19050" tIns="19050" rIns="19050" bIns="19050" anchor="t" anchorCtr="0">
              <a:noAutofit/>
            </a:bodyPr>
            <a:lstStyle/>
            <a:p>
              <a:pPr marL="57150" marR="0" lvl="1" indent="-63500" algn="l" rtl="0">
                <a:lnSpc>
                  <a:spcPct val="90000"/>
                </a:lnSpc>
                <a:spcBef>
                  <a:spcPts val="0"/>
                </a:spcBef>
                <a:spcAft>
                  <a:spcPts val="0"/>
                </a:spcAft>
                <a:buClr>
                  <a:schemeClr val="dk1"/>
                </a:buClr>
                <a:buSzPts val="1000"/>
                <a:buFont typeface="Arial"/>
                <a:buChar char="•"/>
              </a:pPr>
              <a:r>
                <a:rPr lang="nl-NL" sz="1000">
                  <a:solidFill>
                    <a:schemeClr val="dk1"/>
                  </a:solidFill>
                </a:rPr>
                <a:t>Fase realizzativa, monitoraggio, manutenzione</a:t>
              </a:r>
              <a:endParaRPr/>
            </a:p>
          </p:txBody>
        </p:sp>
        <p:sp>
          <p:nvSpPr>
            <p:cNvPr id="734" name="Google Shape;734;p48"/>
            <p:cNvSpPr/>
            <p:nvPr/>
          </p:nvSpPr>
          <p:spPr>
            <a:xfrm>
              <a:off x="9474572" y="2417671"/>
              <a:ext cx="1035587" cy="411819"/>
            </a:xfrm>
            <a:prstGeom prst="roundRect">
              <a:avLst>
                <a:gd name="adj" fmla="val 10000"/>
              </a:avLst>
            </a:prstGeom>
            <a:solidFill>
              <a:srgbClr val="004DA2"/>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48"/>
            <p:cNvSpPr txBox="1"/>
            <p:nvPr/>
          </p:nvSpPr>
          <p:spPr>
            <a:xfrm>
              <a:off x="9486634" y="2429733"/>
              <a:ext cx="1011463" cy="387695"/>
            </a:xfrm>
            <a:prstGeom prst="rect">
              <a:avLst/>
            </a:prstGeom>
            <a:noFill/>
            <a:ln>
              <a:noFill/>
            </a:ln>
          </p:spPr>
          <p:txBody>
            <a:bodyPr spcFirstLastPara="1" wrap="square" lIns="40000" tIns="26650" rIns="40000" bIns="26650" anchor="ctr" anchorCtr="0">
              <a:noAutofit/>
            </a:bodyPr>
            <a:lstStyle/>
            <a:p>
              <a:pPr marL="0" marR="0" lvl="0" indent="0" algn="ctr" rtl="0">
                <a:lnSpc>
                  <a:spcPct val="90000"/>
                </a:lnSpc>
                <a:spcBef>
                  <a:spcPts val="0"/>
                </a:spcBef>
                <a:spcAft>
                  <a:spcPts val="0"/>
                </a:spcAft>
                <a:buClr>
                  <a:schemeClr val="lt1"/>
                </a:buClr>
                <a:buSzPts val="2100"/>
                <a:buFont typeface="Arial"/>
                <a:buNone/>
              </a:pPr>
              <a:r>
                <a:rPr lang="nl-NL" sz="2100">
                  <a:solidFill>
                    <a:schemeClr val="lt1"/>
                  </a:solidFill>
                </a:rPr>
                <a:t>Fase </a:t>
              </a:r>
              <a:r>
                <a:rPr lang="nl-NL" sz="2100">
                  <a:solidFill>
                    <a:schemeClr val="lt1"/>
                  </a:solidFill>
                  <a:latin typeface="Arial"/>
                  <a:ea typeface="Arial"/>
                  <a:cs typeface="Arial"/>
                  <a:sym typeface="Arial"/>
                </a:rPr>
                <a:t>G</a:t>
              </a:r>
              <a:endParaRPr/>
            </a:p>
          </p:txBody>
        </p:sp>
      </p:grpSp>
      <p:sp>
        <p:nvSpPr>
          <p:cNvPr id="736" name="Google Shape;736;p48"/>
          <p:cNvSpPr txBox="1">
            <a:spLocks noGrp="1"/>
          </p:cNvSpPr>
          <p:nvPr>
            <p:ph type="title"/>
          </p:nvPr>
        </p:nvSpPr>
        <p:spPr>
          <a:xfrm>
            <a:off x="363500" y="1245958"/>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Una proposta:</a:t>
            </a:r>
            <a:endParaRPr>
              <a:latin typeface="Arial"/>
              <a:ea typeface="Arial"/>
              <a:cs typeface="Arial"/>
              <a:sym typeface="Arial"/>
            </a:endParaRPr>
          </a:p>
        </p:txBody>
      </p:sp>
      <p:pic>
        <p:nvPicPr>
          <p:cNvPr id="738" name="Google Shape;738;p48" descr="Children outline"/>
          <p:cNvPicPr preferRelativeResize="0"/>
          <p:nvPr/>
        </p:nvPicPr>
        <p:blipFill rotWithShape="1">
          <a:blip r:embed="rId3">
            <a:alphaModFix/>
          </a:blip>
          <a:srcRect/>
          <a:stretch/>
        </p:blipFill>
        <p:spPr>
          <a:xfrm>
            <a:off x="1343758" y="2050930"/>
            <a:ext cx="914400" cy="914400"/>
          </a:xfrm>
          <a:prstGeom prst="rect">
            <a:avLst/>
          </a:prstGeom>
          <a:noFill/>
          <a:ln>
            <a:noFill/>
          </a:ln>
        </p:spPr>
      </p:pic>
      <p:pic>
        <p:nvPicPr>
          <p:cNvPr id="739" name="Google Shape;739;p48" descr="Tools outline"/>
          <p:cNvPicPr preferRelativeResize="0"/>
          <p:nvPr/>
        </p:nvPicPr>
        <p:blipFill rotWithShape="1">
          <a:blip r:embed="rId4">
            <a:alphaModFix/>
          </a:blip>
          <a:srcRect/>
          <a:stretch/>
        </p:blipFill>
        <p:spPr>
          <a:xfrm>
            <a:off x="10655954" y="2076665"/>
            <a:ext cx="914400" cy="914400"/>
          </a:xfrm>
          <a:prstGeom prst="rect">
            <a:avLst/>
          </a:prstGeom>
          <a:noFill/>
          <a:ln>
            <a:noFill/>
          </a:ln>
        </p:spPr>
      </p:pic>
      <p:pic>
        <p:nvPicPr>
          <p:cNvPr id="740" name="Google Shape;740;p48" descr="Playbook outline"/>
          <p:cNvPicPr preferRelativeResize="0"/>
          <p:nvPr/>
        </p:nvPicPr>
        <p:blipFill rotWithShape="1">
          <a:blip r:embed="rId5">
            <a:alphaModFix/>
          </a:blip>
          <a:srcRect/>
          <a:stretch/>
        </p:blipFill>
        <p:spPr>
          <a:xfrm>
            <a:off x="4302780" y="1965162"/>
            <a:ext cx="914400" cy="914400"/>
          </a:xfrm>
          <a:prstGeom prst="rect">
            <a:avLst/>
          </a:prstGeom>
          <a:noFill/>
          <a:ln>
            <a:noFill/>
          </a:ln>
        </p:spPr>
      </p:pic>
      <p:pic>
        <p:nvPicPr>
          <p:cNvPr id="741" name="Google Shape;741;p48" descr="Comment Like outline"/>
          <p:cNvPicPr preferRelativeResize="0"/>
          <p:nvPr/>
        </p:nvPicPr>
        <p:blipFill rotWithShape="1">
          <a:blip r:embed="rId6">
            <a:alphaModFix/>
          </a:blip>
          <a:srcRect/>
          <a:stretch/>
        </p:blipFill>
        <p:spPr>
          <a:xfrm>
            <a:off x="5951113" y="3812891"/>
            <a:ext cx="914400" cy="914400"/>
          </a:xfrm>
          <a:prstGeom prst="rect">
            <a:avLst/>
          </a:prstGeom>
          <a:noFill/>
          <a:ln>
            <a:noFill/>
          </a:ln>
        </p:spPr>
      </p:pic>
      <p:pic>
        <p:nvPicPr>
          <p:cNvPr id="742" name="Google Shape;742;p48" descr="Electrician female outline"/>
          <p:cNvPicPr preferRelativeResize="0"/>
          <p:nvPr/>
        </p:nvPicPr>
        <p:blipFill rotWithShape="1">
          <a:blip r:embed="rId7">
            <a:alphaModFix/>
          </a:blip>
          <a:srcRect/>
          <a:stretch/>
        </p:blipFill>
        <p:spPr>
          <a:xfrm>
            <a:off x="7426463" y="1965162"/>
            <a:ext cx="914400" cy="914400"/>
          </a:xfrm>
          <a:prstGeom prst="rect">
            <a:avLst/>
          </a:prstGeom>
          <a:noFill/>
          <a:ln>
            <a:noFill/>
          </a:ln>
        </p:spPr>
      </p:pic>
      <p:pic>
        <p:nvPicPr>
          <p:cNvPr id="743" name="Google Shape;743;p48" descr="Signature outline"/>
          <p:cNvPicPr preferRelativeResize="0"/>
          <p:nvPr/>
        </p:nvPicPr>
        <p:blipFill rotWithShape="1">
          <a:blip r:embed="rId8">
            <a:alphaModFix/>
          </a:blip>
          <a:srcRect/>
          <a:stretch/>
        </p:blipFill>
        <p:spPr>
          <a:xfrm>
            <a:off x="9045569" y="3874392"/>
            <a:ext cx="914400" cy="914400"/>
          </a:xfrm>
          <a:prstGeom prst="rect">
            <a:avLst/>
          </a:prstGeom>
          <a:noFill/>
          <a:ln>
            <a:noFill/>
          </a:ln>
        </p:spPr>
      </p:pic>
      <p:pic>
        <p:nvPicPr>
          <p:cNvPr id="744" name="Google Shape;744;p48" descr="Downward trend graph outline"/>
          <p:cNvPicPr preferRelativeResize="0"/>
          <p:nvPr/>
        </p:nvPicPr>
        <p:blipFill rotWithShape="1">
          <a:blip r:embed="rId9">
            <a:alphaModFix/>
          </a:blip>
          <a:srcRect/>
          <a:stretch/>
        </p:blipFill>
        <p:spPr>
          <a:xfrm>
            <a:off x="2856682" y="3874405"/>
            <a:ext cx="914400" cy="914400"/>
          </a:xfrm>
          <a:prstGeom prst="rect">
            <a:avLst/>
          </a:prstGeom>
          <a:noFill/>
          <a:ln>
            <a:noFill/>
          </a:ln>
        </p:spPr>
      </p:pic>
      <p:sp>
        <p:nvSpPr>
          <p:cNvPr id="48" name="Rectangle 47">
            <a:extLst>
              <a:ext uri="{FF2B5EF4-FFF2-40B4-BE49-F238E27FC236}">
                <a16:creationId xmlns:a16="http://schemas.microsoft.com/office/drawing/2014/main" id="{AAC669D7-12C0-418F-9E69-07D112164CE7}"/>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4ADF9A69-7366-4FEE-9B1A-5967ABAAA4ED}"/>
              </a:ext>
            </a:extLst>
          </p:cNvPr>
          <p:cNvSpPr>
            <a:spLocks noGrp="1"/>
          </p:cNvSpPr>
          <p:nvPr>
            <p:ph type="dt" idx="10"/>
          </p:nvPr>
        </p:nvSpPr>
        <p:spPr/>
        <p:txBody>
          <a:bodyPr/>
          <a:lstStyle/>
          <a:p>
            <a:fld id="{4840B216-D22D-4D42-8242-F3FC98BC60B3}" type="datetime1">
              <a:rPr lang="en-GB" smtClean="0"/>
              <a:t>24/05/2022</a:t>
            </a:fld>
            <a:endParaRPr lang="en-GB"/>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50"/>
        <p:cNvGrpSpPr/>
        <p:nvPr/>
      </p:nvGrpSpPr>
      <p:grpSpPr>
        <a:xfrm>
          <a:off x="0" y="0"/>
          <a:ext cx="0" cy="0"/>
          <a:chOff x="0" y="0"/>
          <a:chExt cx="0" cy="0"/>
        </a:xfrm>
      </p:grpSpPr>
      <p:sp>
        <p:nvSpPr>
          <p:cNvPr id="751" name="Google Shape;751;p49"/>
          <p:cNvSpPr txBox="1">
            <a:spLocks noGrp="1"/>
          </p:cNvSpPr>
          <p:nvPr>
            <p:ph type="title"/>
          </p:nvPr>
        </p:nvSpPr>
        <p:spPr>
          <a:xfrm>
            <a:off x="451635" y="1253386"/>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Fase</a:t>
            </a:r>
            <a:r>
              <a:rPr lang="nl-NL">
                <a:latin typeface="Arial"/>
                <a:ea typeface="Arial"/>
                <a:cs typeface="Arial"/>
                <a:sym typeface="Arial"/>
              </a:rPr>
              <a:t> A: </a:t>
            </a:r>
            <a:r>
              <a:rPr lang="nl-NL"/>
              <a:t>Identificazione del team e del </a:t>
            </a:r>
            <a:r>
              <a:rPr lang="nl-NL">
                <a:latin typeface="Arial"/>
                <a:ea typeface="Arial"/>
                <a:cs typeface="Arial"/>
                <a:sym typeface="Arial"/>
              </a:rPr>
              <a:t>project leader</a:t>
            </a:r>
            <a:endParaRPr>
              <a:latin typeface="Arial"/>
              <a:ea typeface="Arial"/>
              <a:cs typeface="Arial"/>
              <a:sym typeface="Arial"/>
            </a:endParaRPr>
          </a:p>
        </p:txBody>
      </p:sp>
      <p:pic>
        <p:nvPicPr>
          <p:cNvPr id="753" name="Google Shape;753;p49" descr="Children outline"/>
          <p:cNvPicPr preferRelativeResize="0"/>
          <p:nvPr/>
        </p:nvPicPr>
        <p:blipFill rotWithShape="1">
          <a:blip r:embed="rId3">
            <a:alphaModFix/>
          </a:blip>
          <a:srcRect/>
          <a:stretch/>
        </p:blipFill>
        <p:spPr>
          <a:xfrm>
            <a:off x="8781360" y="3641968"/>
            <a:ext cx="3116855" cy="3116855"/>
          </a:xfrm>
          <a:prstGeom prst="rect">
            <a:avLst/>
          </a:prstGeom>
          <a:noFill/>
          <a:ln>
            <a:noFill/>
          </a:ln>
        </p:spPr>
      </p:pic>
      <p:sp>
        <p:nvSpPr>
          <p:cNvPr id="754" name="Google Shape;754;p49"/>
          <p:cNvSpPr txBox="1"/>
          <p:nvPr/>
        </p:nvSpPr>
        <p:spPr>
          <a:xfrm>
            <a:off x="640815" y="1826087"/>
            <a:ext cx="8140500" cy="4525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a:solidFill>
                  <a:schemeClr val="dk1"/>
                </a:solidFill>
              </a:rPr>
              <a:t>Il team è il </a:t>
            </a:r>
            <a:r>
              <a:rPr lang="nl-NL" sz="2400" b="1">
                <a:solidFill>
                  <a:schemeClr val="dk1"/>
                </a:solidFill>
              </a:rPr>
              <a:t>cuore dell’azione collettiva di efficienza energetica</a:t>
            </a:r>
            <a:endParaRPr b="1"/>
          </a:p>
          <a:p>
            <a:pPr marL="0" marR="0" lvl="0" indent="0" algn="l" rtl="0">
              <a:spcBef>
                <a:spcPts val="0"/>
              </a:spcBef>
              <a:spcAft>
                <a:spcPts val="0"/>
              </a:spcAft>
              <a:buNone/>
            </a:pPr>
            <a:endParaRPr sz="2400">
              <a:solidFill>
                <a:schemeClr val="dk1"/>
              </a:solidFill>
              <a:latin typeface="Arial"/>
              <a:ea typeface="Arial"/>
              <a:cs typeface="Arial"/>
              <a:sym typeface="Arial"/>
            </a:endParaRPr>
          </a:p>
          <a:p>
            <a:pPr marL="0" marR="0" lvl="0" indent="0" algn="l" rtl="0">
              <a:spcBef>
                <a:spcPts val="0"/>
              </a:spcBef>
              <a:spcAft>
                <a:spcPts val="0"/>
              </a:spcAft>
              <a:buNone/>
            </a:pPr>
            <a:r>
              <a:rPr lang="nl-NL" sz="2400">
                <a:solidFill>
                  <a:schemeClr val="dk1"/>
                </a:solidFill>
              </a:rPr>
              <a:t>Come è composto il team?</a:t>
            </a:r>
            <a:endParaRPr/>
          </a:p>
          <a:p>
            <a:pPr marL="342900" marR="0" lvl="0" indent="-342900" algn="l" rtl="0">
              <a:spcBef>
                <a:spcPts val="0"/>
              </a:spcBef>
              <a:spcAft>
                <a:spcPts val="0"/>
              </a:spcAft>
              <a:buClr>
                <a:schemeClr val="dk1"/>
              </a:buClr>
              <a:buSzPts val="2400"/>
              <a:buFont typeface="Arial"/>
              <a:buChar char="•"/>
            </a:pPr>
            <a:r>
              <a:rPr lang="nl-NL" sz="2400">
                <a:solidFill>
                  <a:schemeClr val="dk1"/>
                </a:solidFill>
              </a:rPr>
              <a:t>Un numero di PMI (3-10)</a:t>
            </a:r>
            <a:endParaRPr/>
          </a:p>
          <a:p>
            <a:pPr marL="342900" marR="0" lvl="0" indent="-342900" algn="l" rtl="0">
              <a:spcBef>
                <a:spcPts val="0"/>
              </a:spcBef>
              <a:spcAft>
                <a:spcPts val="0"/>
              </a:spcAft>
              <a:buClr>
                <a:schemeClr val="dk1"/>
              </a:buClr>
              <a:buSzPts val="2400"/>
              <a:buFont typeface="Arial"/>
              <a:buChar char="•"/>
            </a:pPr>
            <a:r>
              <a:rPr lang="nl-NL" sz="2400">
                <a:solidFill>
                  <a:schemeClr val="dk1"/>
                </a:solidFill>
              </a:rPr>
              <a:t>Un </a:t>
            </a:r>
            <a:r>
              <a:rPr lang="nl-NL" sz="2400" b="1">
                <a:solidFill>
                  <a:schemeClr val="dk1"/>
                </a:solidFill>
              </a:rPr>
              <a:t>trusted partner</a:t>
            </a:r>
            <a:r>
              <a:rPr lang="nl-NL" sz="2400">
                <a:solidFill>
                  <a:schemeClr val="dk1"/>
                </a:solidFill>
              </a:rPr>
              <a:t> che fornisce supporto</a:t>
            </a:r>
            <a:endParaRPr sz="2400">
              <a:solidFill>
                <a:schemeClr val="dk1"/>
              </a:solidFill>
            </a:endParaRPr>
          </a:p>
          <a:p>
            <a:pPr marL="342900" marR="0" lvl="0" indent="-342900" algn="l" rtl="0">
              <a:spcBef>
                <a:spcPts val="0"/>
              </a:spcBef>
              <a:spcAft>
                <a:spcPts val="0"/>
              </a:spcAft>
              <a:buClr>
                <a:schemeClr val="dk1"/>
              </a:buClr>
              <a:buSzPts val="2400"/>
              <a:buChar char="•"/>
            </a:pPr>
            <a:r>
              <a:rPr lang="nl-NL" sz="2400">
                <a:solidFill>
                  <a:schemeClr val="dk1"/>
                </a:solidFill>
              </a:rPr>
              <a:t>Un </a:t>
            </a:r>
            <a:r>
              <a:rPr lang="nl-NL" sz="2400" b="1">
                <a:solidFill>
                  <a:schemeClr val="dk1"/>
                </a:solidFill>
              </a:rPr>
              <a:t>project leader</a:t>
            </a:r>
            <a:r>
              <a:rPr lang="nl-NL" sz="2400">
                <a:solidFill>
                  <a:schemeClr val="dk1"/>
                </a:solidFill>
              </a:rPr>
              <a:t> che si assicuri dell’avanzamento del progetto</a:t>
            </a:r>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p>
            <a:pPr marL="0" marR="0" lvl="0" indent="0" algn="l" rtl="0">
              <a:spcBef>
                <a:spcPts val="0"/>
              </a:spcBef>
              <a:spcAft>
                <a:spcPts val="0"/>
              </a:spcAft>
              <a:buNone/>
            </a:pPr>
            <a:r>
              <a:rPr lang="nl-NL" sz="2400">
                <a:solidFill>
                  <a:schemeClr val="dk1"/>
                </a:solidFill>
              </a:rPr>
              <a:t>La Fase A si conclude quando si è identificato un team chiaro, con ruoli definiti al suo interno, incluso quello del project leader</a:t>
            </a:r>
            <a:endParaRPr sz="2400">
              <a:solidFill>
                <a:schemeClr val="dk1"/>
              </a:solidFill>
              <a:latin typeface="Arial"/>
              <a:ea typeface="Arial"/>
              <a:cs typeface="Arial"/>
              <a:sym typeface="Arial"/>
            </a:endParaRPr>
          </a:p>
        </p:txBody>
      </p:sp>
      <p:sp>
        <p:nvSpPr>
          <p:cNvPr id="8" name="Rectangle 7">
            <a:extLst>
              <a:ext uri="{FF2B5EF4-FFF2-40B4-BE49-F238E27FC236}">
                <a16:creationId xmlns:a16="http://schemas.microsoft.com/office/drawing/2014/main" id="{6A08D5C7-EC3C-4256-8DEC-6ED662D41972}"/>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A5458D9E-F12A-4AB2-BFFA-90057D975109}"/>
              </a:ext>
            </a:extLst>
          </p:cNvPr>
          <p:cNvSpPr>
            <a:spLocks noGrp="1"/>
          </p:cNvSpPr>
          <p:nvPr>
            <p:ph type="dt" idx="10"/>
          </p:nvPr>
        </p:nvSpPr>
        <p:spPr/>
        <p:txBody>
          <a:bodyPr/>
          <a:lstStyle/>
          <a:p>
            <a:fld id="{4B047767-EBC5-4D69-AB0C-A658AEB052B5}" type="datetime1">
              <a:rPr lang="en-GB" smtClean="0"/>
              <a:t>24/05/2022</a:t>
            </a:fld>
            <a:endParaRPr lang="en-GB"/>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60"/>
        <p:cNvGrpSpPr/>
        <p:nvPr/>
      </p:nvGrpSpPr>
      <p:grpSpPr>
        <a:xfrm>
          <a:off x="0" y="0"/>
          <a:ext cx="0" cy="0"/>
          <a:chOff x="0" y="0"/>
          <a:chExt cx="0" cy="0"/>
        </a:xfrm>
      </p:grpSpPr>
      <p:sp>
        <p:nvSpPr>
          <p:cNvPr id="8" name="Rectangle 7">
            <a:extLst>
              <a:ext uri="{FF2B5EF4-FFF2-40B4-BE49-F238E27FC236}">
                <a16:creationId xmlns:a16="http://schemas.microsoft.com/office/drawing/2014/main" id="{8FF52AD5-A901-40B7-BF42-C662626A096D}"/>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761" name="Google Shape;761;p50"/>
          <p:cNvSpPr txBox="1">
            <a:spLocks noGrp="1"/>
          </p:cNvSpPr>
          <p:nvPr>
            <p:ph type="title"/>
          </p:nvPr>
        </p:nvSpPr>
        <p:spPr>
          <a:xfrm>
            <a:off x="396551" y="1586485"/>
            <a:ext cx="10515600" cy="5727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34EA8"/>
              </a:buClr>
              <a:buSzPct val="111111"/>
              <a:buFont typeface="Arial"/>
              <a:buNone/>
            </a:pPr>
            <a:r>
              <a:rPr lang="nl-NL"/>
              <a:t>Fase</a:t>
            </a:r>
            <a:r>
              <a:rPr lang="nl-NL">
                <a:latin typeface="Arial"/>
                <a:ea typeface="Arial"/>
                <a:cs typeface="Arial"/>
                <a:sym typeface="Arial"/>
              </a:rPr>
              <a:t> B: A</a:t>
            </a:r>
            <a:r>
              <a:rPr lang="nl-NL"/>
              <a:t>nalisi, valutazione e scelta di azioni di efficienza energetica</a:t>
            </a:r>
            <a:br>
              <a:rPr lang="nl-NL">
                <a:latin typeface="Arial"/>
                <a:ea typeface="Arial"/>
                <a:cs typeface="Arial"/>
                <a:sym typeface="Arial"/>
              </a:rPr>
            </a:br>
            <a:endParaRPr>
              <a:latin typeface="Arial"/>
              <a:ea typeface="Arial"/>
              <a:cs typeface="Arial"/>
              <a:sym typeface="Arial"/>
            </a:endParaRPr>
          </a:p>
        </p:txBody>
      </p:sp>
      <p:sp>
        <p:nvSpPr>
          <p:cNvPr id="763" name="Google Shape;763;p50"/>
          <p:cNvSpPr txBox="1"/>
          <p:nvPr/>
        </p:nvSpPr>
        <p:spPr>
          <a:xfrm>
            <a:off x="396550" y="2159175"/>
            <a:ext cx="9113100" cy="38790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None/>
            </a:pPr>
            <a:r>
              <a:rPr lang="nl-NL" sz="2400">
                <a:solidFill>
                  <a:schemeClr val="dk1"/>
                </a:solidFill>
              </a:rPr>
              <a:t>Ci sono vari modi. Noi proponiamo due approcci:</a:t>
            </a:r>
            <a:endParaRPr/>
          </a:p>
          <a:p>
            <a:pPr marL="342900" marR="0" lvl="0" indent="-342900" algn="l" rtl="0">
              <a:spcBef>
                <a:spcPts val="0"/>
              </a:spcBef>
              <a:spcAft>
                <a:spcPts val="0"/>
              </a:spcAft>
              <a:buClr>
                <a:schemeClr val="dk1"/>
              </a:buClr>
              <a:buSzPts val="2400"/>
              <a:buFont typeface="Arial"/>
              <a:buChar char="•"/>
            </a:pPr>
            <a:r>
              <a:rPr lang="nl-NL" sz="2400">
                <a:solidFill>
                  <a:schemeClr val="dk1"/>
                </a:solidFill>
              </a:rPr>
              <a:t>Partire da </a:t>
            </a:r>
            <a:r>
              <a:rPr lang="nl-NL" sz="2400" b="1">
                <a:solidFill>
                  <a:schemeClr val="dk1"/>
                </a:solidFill>
              </a:rPr>
              <a:t>diagnosi energetiche o energy scans individuali</a:t>
            </a:r>
            <a:endParaRPr sz="2400" b="1">
              <a:solidFill>
                <a:schemeClr val="dk1"/>
              </a:solidFill>
            </a:endParaRPr>
          </a:p>
          <a:p>
            <a:pPr marL="342900" marR="0" lvl="0" indent="-342900" algn="l" rtl="0">
              <a:spcBef>
                <a:spcPts val="0"/>
              </a:spcBef>
              <a:spcAft>
                <a:spcPts val="0"/>
              </a:spcAft>
              <a:buClr>
                <a:schemeClr val="dk1"/>
              </a:buClr>
              <a:buSzPts val="2400"/>
              <a:buFont typeface="Arial"/>
              <a:buChar char="•"/>
            </a:pPr>
            <a:r>
              <a:rPr lang="nl-NL" sz="2400">
                <a:solidFill>
                  <a:schemeClr val="dk1"/>
                </a:solidFill>
              </a:rPr>
              <a:t>Partire da una </a:t>
            </a:r>
            <a:r>
              <a:rPr lang="nl-NL" sz="2400" b="1">
                <a:solidFill>
                  <a:schemeClr val="dk1"/>
                </a:solidFill>
              </a:rPr>
              <a:t>diagnosi energetica di gruppo</a:t>
            </a:r>
            <a:r>
              <a:rPr lang="nl-NL" sz="2400">
                <a:solidFill>
                  <a:schemeClr val="dk1"/>
                </a:solidFill>
              </a:rPr>
              <a:t> che possa quindi permettere di identificare anche le sinergie</a:t>
            </a:r>
            <a:endParaRPr/>
          </a:p>
          <a:p>
            <a:pPr marL="0" marR="0" lvl="0" indent="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p>
            <a:pPr marL="0" marR="0" lvl="0" indent="0" algn="l" rtl="0">
              <a:spcBef>
                <a:spcPts val="0"/>
              </a:spcBef>
              <a:spcAft>
                <a:spcPts val="0"/>
              </a:spcAft>
              <a:buNone/>
            </a:pPr>
            <a:r>
              <a:rPr lang="nl-NL" sz="2400">
                <a:solidFill>
                  <a:schemeClr val="dk1"/>
                </a:solidFill>
              </a:rPr>
              <a:t>L’obiettivo di questa fase è quello di ottenere una serie di </a:t>
            </a:r>
            <a:r>
              <a:rPr lang="nl-NL" sz="2400" b="1">
                <a:solidFill>
                  <a:schemeClr val="dk1"/>
                </a:solidFill>
              </a:rPr>
              <a:t>soluzioni/opzioni utili su cui agire</a:t>
            </a:r>
            <a:endParaRPr sz="2400" b="1">
              <a:solidFill>
                <a:schemeClr val="dk1"/>
              </a:solidFill>
            </a:endParaRPr>
          </a:p>
          <a:p>
            <a:pPr marL="0" marR="0" lvl="0" indent="0" algn="l" rtl="0">
              <a:spcBef>
                <a:spcPts val="0"/>
              </a:spcBef>
              <a:spcAft>
                <a:spcPts val="0"/>
              </a:spcAft>
              <a:buNone/>
            </a:pPr>
            <a:endParaRPr sz="2400" b="1">
              <a:solidFill>
                <a:schemeClr val="dk1"/>
              </a:solidFill>
            </a:endParaRPr>
          </a:p>
          <a:p>
            <a:pPr marL="0" marR="0" lvl="0" indent="0" algn="l" rtl="0">
              <a:spcBef>
                <a:spcPts val="0"/>
              </a:spcBef>
              <a:spcAft>
                <a:spcPts val="0"/>
              </a:spcAft>
              <a:buNone/>
            </a:pPr>
            <a:r>
              <a:rPr lang="nl-NL" sz="2400">
                <a:solidFill>
                  <a:schemeClr val="dk1"/>
                </a:solidFill>
              </a:rPr>
              <a:t>Contrattare le diagnosi in </a:t>
            </a:r>
            <a:r>
              <a:rPr lang="nl-NL" sz="2400" b="1">
                <a:solidFill>
                  <a:schemeClr val="dk1"/>
                </a:solidFill>
              </a:rPr>
              <a:t>modo collettivo</a:t>
            </a:r>
            <a:r>
              <a:rPr lang="nl-NL" sz="2400">
                <a:solidFill>
                  <a:schemeClr val="dk1"/>
                </a:solidFill>
              </a:rPr>
              <a:t> può permettere di ridurre i costi</a:t>
            </a:r>
            <a:endParaRPr sz="2400">
              <a:solidFill>
                <a:schemeClr val="dk1"/>
              </a:solidFill>
            </a:endParaRPr>
          </a:p>
        </p:txBody>
      </p:sp>
      <p:pic>
        <p:nvPicPr>
          <p:cNvPr id="764" name="Google Shape;764;p50" descr="Downward trend graph outline"/>
          <p:cNvPicPr preferRelativeResize="0"/>
          <p:nvPr/>
        </p:nvPicPr>
        <p:blipFill rotWithShape="1">
          <a:blip r:embed="rId3">
            <a:alphaModFix/>
          </a:blip>
          <a:srcRect/>
          <a:stretch/>
        </p:blipFill>
        <p:spPr>
          <a:xfrm>
            <a:off x="9149603" y="3571007"/>
            <a:ext cx="3150443" cy="3150443"/>
          </a:xfrm>
          <a:prstGeom prst="rect">
            <a:avLst/>
          </a:prstGeom>
          <a:noFill/>
          <a:ln>
            <a:noFill/>
          </a:ln>
        </p:spPr>
      </p:pic>
      <p:sp>
        <p:nvSpPr>
          <p:cNvPr id="2" name="Date Placeholder 1">
            <a:extLst>
              <a:ext uri="{FF2B5EF4-FFF2-40B4-BE49-F238E27FC236}">
                <a16:creationId xmlns:a16="http://schemas.microsoft.com/office/drawing/2014/main" id="{E646518F-BE44-484A-A387-564A9C6A6D73}"/>
              </a:ext>
            </a:extLst>
          </p:cNvPr>
          <p:cNvSpPr>
            <a:spLocks noGrp="1"/>
          </p:cNvSpPr>
          <p:nvPr>
            <p:ph type="dt" idx="10"/>
          </p:nvPr>
        </p:nvSpPr>
        <p:spPr/>
        <p:txBody>
          <a:bodyPr/>
          <a:lstStyle/>
          <a:p>
            <a:fld id="{18CBD8FB-72F8-410C-AEBC-A502217A9C60}" type="datetime1">
              <a:rPr lang="en-GB" smtClean="0"/>
              <a:t>24/05/2022</a:t>
            </a:fld>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24"/>
          <p:cNvSpPr txBox="1">
            <a:spLocks noGrp="1"/>
          </p:cNvSpPr>
          <p:nvPr>
            <p:ph type="title"/>
          </p:nvPr>
        </p:nvSpPr>
        <p:spPr>
          <a:xfrm>
            <a:off x="838200" y="1329217"/>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Presentazioni</a:t>
            </a:r>
            <a:endParaRPr/>
          </a:p>
        </p:txBody>
      </p:sp>
      <p:sp>
        <p:nvSpPr>
          <p:cNvPr id="360" name="Google Shape;360;p24"/>
          <p:cNvSpPr txBox="1">
            <a:spLocks noGrp="1"/>
          </p:cNvSpPr>
          <p:nvPr>
            <p:ph type="body" idx="1"/>
          </p:nvPr>
        </p:nvSpPr>
        <p:spPr>
          <a:xfrm>
            <a:off x="838200" y="2301726"/>
            <a:ext cx="10515600" cy="3875100"/>
          </a:xfrm>
          <a:prstGeom prst="rect">
            <a:avLst/>
          </a:prstGeom>
          <a:noFill/>
          <a:ln>
            <a:noFill/>
          </a:ln>
        </p:spPr>
        <p:txBody>
          <a:bodyPr spcFirstLastPara="1" wrap="square" lIns="91425" tIns="45700" rIns="91425" bIns="45700" anchor="t" anchorCtr="0">
            <a:normAutofit/>
          </a:bodyPr>
          <a:lstStyle/>
          <a:p>
            <a:pPr marL="457200" lvl="0" indent="-457200" algn="l" rtl="0">
              <a:lnSpc>
                <a:spcPct val="90000"/>
              </a:lnSpc>
              <a:spcBef>
                <a:spcPts val="0"/>
              </a:spcBef>
              <a:spcAft>
                <a:spcPts val="0"/>
              </a:spcAft>
              <a:buSzPts val="2800"/>
              <a:buFont typeface="Arial"/>
              <a:buChar char="•"/>
            </a:pPr>
            <a:r>
              <a:rPr lang="nl-NL"/>
              <a:t>Come ti chiami?</a:t>
            </a:r>
            <a:endParaRPr/>
          </a:p>
          <a:p>
            <a:pPr marL="0" lvl="0" indent="0" algn="l" rtl="0">
              <a:lnSpc>
                <a:spcPct val="90000"/>
              </a:lnSpc>
              <a:spcBef>
                <a:spcPts val="1000"/>
              </a:spcBef>
              <a:spcAft>
                <a:spcPts val="0"/>
              </a:spcAft>
              <a:buNone/>
            </a:pPr>
            <a:endParaRPr/>
          </a:p>
          <a:p>
            <a:pPr marL="457200" lvl="0" indent="-457200" algn="l" rtl="0">
              <a:lnSpc>
                <a:spcPct val="90000"/>
              </a:lnSpc>
              <a:spcBef>
                <a:spcPts val="1000"/>
              </a:spcBef>
              <a:spcAft>
                <a:spcPts val="0"/>
              </a:spcAft>
              <a:buSzPts val="2800"/>
              <a:buFont typeface="Arial"/>
              <a:buChar char="•"/>
            </a:pPr>
            <a:r>
              <a:rPr lang="nl-NL"/>
              <a:t>Che esperienza hai con l’efficienza energetica e le PMI?</a:t>
            </a:r>
            <a:endParaRPr/>
          </a:p>
          <a:p>
            <a:pPr marL="0" lvl="0" indent="0" algn="l" rtl="0">
              <a:lnSpc>
                <a:spcPct val="90000"/>
              </a:lnSpc>
              <a:spcBef>
                <a:spcPts val="1000"/>
              </a:spcBef>
              <a:spcAft>
                <a:spcPts val="0"/>
              </a:spcAft>
              <a:buNone/>
            </a:pPr>
            <a:endParaRPr/>
          </a:p>
          <a:p>
            <a:pPr marL="457200" lvl="0" indent="-457200" algn="l" rtl="0">
              <a:lnSpc>
                <a:spcPct val="90000"/>
              </a:lnSpc>
              <a:spcBef>
                <a:spcPts val="1000"/>
              </a:spcBef>
              <a:spcAft>
                <a:spcPts val="0"/>
              </a:spcAft>
              <a:buSzPts val="2800"/>
              <a:buFont typeface="Arial"/>
              <a:buChar char="•"/>
            </a:pPr>
            <a:r>
              <a:rPr lang="nl-NL"/>
              <a:t>Che aspettative hai da questa formazione?</a:t>
            </a:r>
            <a:endParaRPr/>
          </a:p>
        </p:txBody>
      </p:sp>
      <p:sp>
        <p:nvSpPr>
          <p:cNvPr id="7" name="Rectangle 6">
            <a:extLst>
              <a:ext uri="{FF2B5EF4-FFF2-40B4-BE49-F238E27FC236}">
                <a16:creationId xmlns:a16="http://schemas.microsoft.com/office/drawing/2014/main" id="{F038FB9D-94BB-41FC-BE64-725B28ED2E64}"/>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2C9DB1C6-FA6C-44D3-B568-3488CFA7686B}"/>
              </a:ext>
            </a:extLst>
          </p:cNvPr>
          <p:cNvSpPr>
            <a:spLocks noGrp="1"/>
          </p:cNvSpPr>
          <p:nvPr>
            <p:ph type="dt" idx="10"/>
          </p:nvPr>
        </p:nvSpPr>
        <p:spPr/>
        <p:txBody>
          <a:bodyPr/>
          <a:lstStyle/>
          <a:p>
            <a:fld id="{59F9181F-9844-45DF-9C10-C28F8089E10A}" type="datetime1">
              <a:rPr lang="en-GB" smtClean="0"/>
              <a:t>24/05/2022</a:t>
            </a:fld>
            <a:endParaRPr lang="en-GB"/>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51"/>
          <p:cNvSpPr txBox="1">
            <a:spLocks noGrp="1"/>
          </p:cNvSpPr>
          <p:nvPr>
            <p:ph type="title"/>
          </p:nvPr>
        </p:nvSpPr>
        <p:spPr>
          <a:xfrm>
            <a:off x="363500" y="1166392"/>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Fase</a:t>
            </a:r>
            <a:r>
              <a:rPr lang="nl-NL">
                <a:latin typeface="Arial"/>
                <a:ea typeface="Arial"/>
                <a:cs typeface="Arial"/>
                <a:sym typeface="Arial"/>
              </a:rPr>
              <a:t> C: </a:t>
            </a:r>
            <a:r>
              <a:rPr lang="nl-NL"/>
              <a:t>Definizione di un piano d’azione</a:t>
            </a:r>
            <a:endParaRPr/>
          </a:p>
        </p:txBody>
      </p:sp>
      <p:sp>
        <p:nvSpPr>
          <p:cNvPr id="773" name="Google Shape;773;p51"/>
          <p:cNvSpPr txBox="1"/>
          <p:nvPr/>
        </p:nvSpPr>
        <p:spPr>
          <a:xfrm>
            <a:off x="552450" y="1610011"/>
            <a:ext cx="7939800" cy="40635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dk1"/>
              </a:buClr>
              <a:buSzPts val="2100"/>
              <a:buFont typeface="Arial"/>
              <a:buNone/>
            </a:pPr>
            <a:r>
              <a:rPr lang="nl-NL" sz="2100" b="1">
                <a:solidFill>
                  <a:schemeClr val="dk1"/>
                </a:solidFill>
                <a:latin typeface="Arial"/>
                <a:ea typeface="Arial"/>
                <a:cs typeface="Arial"/>
                <a:sym typeface="Arial"/>
              </a:rPr>
              <a:t>Elementi da includere nel piano d</a:t>
            </a:r>
            <a:r>
              <a:rPr lang="nl-NL" sz="2100" b="1">
                <a:solidFill>
                  <a:schemeClr val="dk1"/>
                </a:solidFill>
              </a:rPr>
              <a:t>’azione:</a:t>
            </a:r>
            <a:endParaRPr/>
          </a:p>
          <a:p>
            <a:pPr marL="342900" marR="0" lvl="0" indent="-342900" algn="l" rtl="0">
              <a:spcBef>
                <a:spcPts val="0"/>
              </a:spcBef>
              <a:spcAft>
                <a:spcPts val="0"/>
              </a:spcAft>
              <a:buClr>
                <a:schemeClr val="dk1"/>
              </a:buClr>
              <a:buSzPts val="2100"/>
              <a:buFont typeface="Arial"/>
              <a:buChar char="•"/>
            </a:pPr>
            <a:r>
              <a:rPr lang="nl-NL" sz="2100">
                <a:solidFill>
                  <a:schemeClr val="dk1"/>
                </a:solidFill>
              </a:rPr>
              <a:t>Obiettivi chiari del progetto</a:t>
            </a:r>
            <a:endParaRPr/>
          </a:p>
          <a:p>
            <a:pPr marL="342900" marR="0" lvl="0" indent="-342900" algn="l" rtl="0">
              <a:spcBef>
                <a:spcPts val="0"/>
              </a:spcBef>
              <a:spcAft>
                <a:spcPts val="0"/>
              </a:spcAft>
              <a:buClr>
                <a:schemeClr val="dk1"/>
              </a:buClr>
              <a:buSzPts val="2100"/>
              <a:buFont typeface="Arial"/>
              <a:buChar char="•"/>
            </a:pPr>
            <a:r>
              <a:rPr lang="nl-NL" sz="2100">
                <a:solidFill>
                  <a:schemeClr val="dk1"/>
                </a:solidFill>
              </a:rPr>
              <a:t>Descrizione dettagliata del progetto:</a:t>
            </a:r>
            <a:endParaRPr sz="2100">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Che misure saranno implementate?</a:t>
            </a:r>
            <a:endParaRPr sz="2100">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Che azioni sono necessarie per raggiungere l’obiettivo?</a:t>
            </a:r>
            <a:endParaRPr sz="2100">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Quando saranno messe in atto? </a:t>
            </a:r>
            <a:endParaRPr sz="2100">
              <a:solidFill>
                <a:schemeClr val="dk1"/>
              </a:solidFill>
            </a:endParaRPr>
          </a:p>
          <a:p>
            <a:pPr marL="457200" marR="0" lvl="0" indent="-361950" algn="l" rtl="0">
              <a:spcBef>
                <a:spcPts val="0"/>
              </a:spcBef>
              <a:spcAft>
                <a:spcPts val="0"/>
              </a:spcAft>
              <a:buClr>
                <a:schemeClr val="dk1"/>
              </a:buClr>
              <a:buSzPts val="2100"/>
              <a:buChar char="•"/>
            </a:pPr>
            <a:r>
              <a:rPr lang="nl-NL" sz="2100">
                <a:solidFill>
                  <a:schemeClr val="dk1"/>
                </a:solidFill>
              </a:rPr>
              <a:t>Suddivisione dei compiti tra i partner coinvolti</a:t>
            </a:r>
            <a:endParaRPr sz="2100">
              <a:solidFill>
                <a:schemeClr val="dk1"/>
              </a:solidFill>
            </a:endParaRPr>
          </a:p>
          <a:p>
            <a:pPr marL="457200" marR="0" lvl="0" indent="-361950" algn="l" rtl="0">
              <a:spcBef>
                <a:spcPts val="0"/>
              </a:spcBef>
              <a:spcAft>
                <a:spcPts val="0"/>
              </a:spcAft>
              <a:buClr>
                <a:schemeClr val="dk1"/>
              </a:buClr>
              <a:buSzPts val="2100"/>
              <a:buChar char="•"/>
            </a:pPr>
            <a:r>
              <a:rPr lang="nl-NL" sz="2100">
                <a:solidFill>
                  <a:schemeClr val="dk1"/>
                </a:solidFill>
              </a:rPr>
              <a:t>Business case dell’azione collettiva</a:t>
            </a:r>
            <a:endParaRPr sz="2100">
              <a:solidFill>
                <a:schemeClr val="dk1"/>
              </a:solidFill>
            </a:endParaRPr>
          </a:p>
          <a:p>
            <a:pPr marL="342900" marR="0" lvl="0" indent="-209550" algn="l" rtl="0">
              <a:spcBef>
                <a:spcPts val="0"/>
              </a:spcBef>
              <a:spcAft>
                <a:spcPts val="0"/>
              </a:spcAft>
              <a:buClr>
                <a:schemeClr val="dk1"/>
              </a:buClr>
              <a:buSzPts val="2100"/>
              <a:buFont typeface="Arial"/>
              <a:buNone/>
            </a:pPr>
            <a:endParaRPr sz="2100">
              <a:solidFill>
                <a:schemeClr val="dk1"/>
              </a:solidFill>
              <a:latin typeface="Arial"/>
              <a:ea typeface="Arial"/>
              <a:cs typeface="Arial"/>
              <a:sym typeface="Arial"/>
            </a:endParaRPr>
          </a:p>
          <a:p>
            <a:pPr marL="0" marR="0" lvl="0" indent="0" algn="l" rtl="0">
              <a:spcBef>
                <a:spcPts val="0"/>
              </a:spcBef>
              <a:spcAft>
                <a:spcPts val="0"/>
              </a:spcAft>
              <a:buNone/>
            </a:pPr>
            <a:r>
              <a:rPr lang="nl-NL" sz="2100" b="1">
                <a:solidFill>
                  <a:schemeClr val="dk1"/>
                </a:solidFill>
              </a:rPr>
              <a:t>Risultato della fase:</a:t>
            </a:r>
            <a:r>
              <a:rPr lang="nl-NL" sz="2100">
                <a:solidFill>
                  <a:schemeClr val="dk1"/>
                </a:solidFill>
              </a:rPr>
              <a:t> Selezione di un progetto con un team dedicato, messo “nero su bianco” e suddiviso in passi e azioni concrete</a:t>
            </a:r>
            <a:endParaRPr sz="2100">
              <a:solidFill>
                <a:schemeClr val="dk1"/>
              </a:solidFill>
              <a:latin typeface="Arial"/>
              <a:ea typeface="Arial"/>
              <a:cs typeface="Arial"/>
              <a:sym typeface="Arial"/>
            </a:endParaRPr>
          </a:p>
        </p:txBody>
      </p:sp>
      <p:pic>
        <p:nvPicPr>
          <p:cNvPr id="774" name="Google Shape;774;p51" descr="Playbook outline"/>
          <p:cNvPicPr preferRelativeResize="0"/>
          <p:nvPr/>
        </p:nvPicPr>
        <p:blipFill rotWithShape="1">
          <a:blip r:embed="rId3">
            <a:alphaModFix/>
          </a:blip>
          <a:srcRect/>
          <a:stretch/>
        </p:blipFill>
        <p:spPr>
          <a:xfrm>
            <a:off x="9722140" y="4131105"/>
            <a:ext cx="2313920" cy="2313920"/>
          </a:xfrm>
          <a:prstGeom prst="rect">
            <a:avLst/>
          </a:prstGeom>
          <a:noFill/>
          <a:ln>
            <a:noFill/>
          </a:ln>
        </p:spPr>
      </p:pic>
      <p:sp>
        <p:nvSpPr>
          <p:cNvPr id="8" name="Rectangle 7">
            <a:extLst>
              <a:ext uri="{FF2B5EF4-FFF2-40B4-BE49-F238E27FC236}">
                <a16:creationId xmlns:a16="http://schemas.microsoft.com/office/drawing/2014/main" id="{16F2C162-3995-4236-B272-414D63F615D8}"/>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75552E9F-7235-4571-8207-DC10645318F2}"/>
              </a:ext>
            </a:extLst>
          </p:cNvPr>
          <p:cNvSpPr>
            <a:spLocks noGrp="1"/>
          </p:cNvSpPr>
          <p:nvPr>
            <p:ph type="dt" idx="10"/>
          </p:nvPr>
        </p:nvSpPr>
        <p:spPr/>
        <p:txBody>
          <a:bodyPr/>
          <a:lstStyle/>
          <a:p>
            <a:fld id="{F80F855C-A0D0-4229-855C-A618F85C03DF}" type="datetime1">
              <a:rPr lang="en-GB" smtClean="0"/>
              <a:t>24/05/2022</a:t>
            </a:fld>
            <a:endParaRPr lang="en-GB"/>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p52"/>
          <p:cNvSpPr txBox="1">
            <a:spLocks noGrp="1"/>
          </p:cNvSpPr>
          <p:nvPr>
            <p:ph type="title"/>
          </p:nvPr>
        </p:nvSpPr>
        <p:spPr>
          <a:xfrm>
            <a:off x="340894" y="1202686"/>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556"/>
              <a:buFont typeface="Arial"/>
              <a:buNone/>
            </a:pPr>
            <a:r>
              <a:rPr lang="nl-NL"/>
              <a:t>Fase</a:t>
            </a:r>
            <a:r>
              <a:rPr lang="nl-NL">
                <a:latin typeface="Arial"/>
                <a:ea typeface="Arial"/>
                <a:cs typeface="Arial"/>
                <a:sym typeface="Arial"/>
              </a:rPr>
              <a:t> D: Co</a:t>
            </a:r>
            <a:r>
              <a:rPr lang="nl-NL"/>
              <a:t>involgimento e motivazione delle PMI chiave </a:t>
            </a:r>
            <a:endParaRPr/>
          </a:p>
        </p:txBody>
      </p:sp>
      <p:pic>
        <p:nvPicPr>
          <p:cNvPr id="783" name="Google Shape;783;p52" descr="Comment Like outline"/>
          <p:cNvPicPr preferRelativeResize="0"/>
          <p:nvPr/>
        </p:nvPicPr>
        <p:blipFill rotWithShape="1">
          <a:blip r:embed="rId3">
            <a:alphaModFix/>
          </a:blip>
          <a:srcRect/>
          <a:stretch/>
        </p:blipFill>
        <p:spPr>
          <a:xfrm>
            <a:off x="8154517" y="2090703"/>
            <a:ext cx="2459092" cy="2459092"/>
          </a:xfrm>
          <a:prstGeom prst="rect">
            <a:avLst/>
          </a:prstGeom>
          <a:noFill/>
          <a:ln>
            <a:noFill/>
          </a:ln>
        </p:spPr>
      </p:pic>
      <p:pic>
        <p:nvPicPr>
          <p:cNvPr id="784" name="Google Shape;784;p52" descr="Comment Like with solid fill"/>
          <p:cNvPicPr preferRelativeResize="0"/>
          <p:nvPr/>
        </p:nvPicPr>
        <p:blipFill rotWithShape="1">
          <a:blip r:embed="rId4">
            <a:alphaModFix/>
          </a:blip>
          <a:srcRect/>
          <a:stretch/>
        </p:blipFill>
        <p:spPr>
          <a:xfrm>
            <a:off x="7930949" y="4079808"/>
            <a:ext cx="2459092" cy="2459092"/>
          </a:xfrm>
          <a:prstGeom prst="rect">
            <a:avLst/>
          </a:prstGeom>
          <a:noFill/>
          <a:ln>
            <a:noFill/>
          </a:ln>
        </p:spPr>
      </p:pic>
      <p:pic>
        <p:nvPicPr>
          <p:cNvPr id="785" name="Google Shape;785;p52" descr="Comment Like outline"/>
          <p:cNvPicPr preferRelativeResize="0"/>
          <p:nvPr/>
        </p:nvPicPr>
        <p:blipFill rotWithShape="1">
          <a:blip r:embed="rId3">
            <a:alphaModFix/>
          </a:blip>
          <a:srcRect/>
          <a:stretch/>
        </p:blipFill>
        <p:spPr>
          <a:xfrm>
            <a:off x="9758632" y="3382375"/>
            <a:ext cx="2459092" cy="2459092"/>
          </a:xfrm>
          <a:prstGeom prst="rect">
            <a:avLst/>
          </a:prstGeom>
          <a:noFill/>
          <a:ln>
            <a:noFill/>
          </a:ln>
        </p:spPr>
      </p:pic>
      <p:pic>
        <p:nvPicPr>
          <p:cNvPr id="786" name="Google Shape;786;p52" descr="Comment Like with solid fill"/>
          <p:cNvPicPr preferRelativeResize="0"/>
          <p:nvPr/>
        </p:nvPicPr>
        <p:blipFill rotWithShape="1">
          <a:blip r:embed="rId4">
            <a:alphaModFix/>
          </a:blip>
          <a:srcRect/>
          <a:stretch/>
        </p:blipFill>
        <p:spPr>
          <a:xfrm>
            <a:off x="9982200" y="1570904"/>
            <a:ext cx="2459092" cy="2459092"/>
          </a:xfrm>
          <a:prstGeom prst="rect">
            <a:avLst/>
          </a:prstGeom>
          <a:noFill/>
          <a:ln>
            <a:noFill/>
          </a:ln>
        </p:spPr>
      </p:pic>
      <p:sp>
        <p:nvSpPr>
          <p:cNvPr id="787" name="Google Shape;787;p52"/>
          <p:cNvSpPr txBox="1"/>
          <p:nvPr/>
        </p:nvSpPr>
        <p:spPr>
          <a:xfrm>
            <a:off x="784495" y="2148637"/>
            <a:ext cx="7939800" cy="3417000"/>
          </a:xfrm>
          <a:prstGeom prst="rect">
            <a:avLst/>
          </a:prstGeom>
          <a:noFill/>
          <a:ln>
            <a:noFill/>
          </a:ln>
        </p:spPr>
        <p:txBody>
          <a:bodyPr spcFirstLastPara="1" wrap="square" lIns="91425" tIns="91425" rIns="91425" bIns="91425" anchor="t" anchorCtr="0">
            <a:spAutoFit/>
          </a:bodyPr>
          <a:lstStyle/>
          <a:p>
            <a:pPr marL="342900" marR="0" lvl="0" indent="-342900" algn="l" rtl="0">
              <a:spcBef>
                <a:spcPts val="0"/>
              </a:spcBef>
              <a:spcAft>
                <a:spcPts val="0"/>
              </a:spcAft>
              <a:buClr>
                <a:schemeClr val="dk1"/>
              </a:buClr>
              <a:buSzPts val="2100"/>
              <a:buFont typeface="Arial"/>
              <a:buChar char="•"/>
            </a:pPr>
            <a:r>
              <a:rPr lang="nl-NL" sz="2100">
                <a:solidFill>
                  <a:schemeClr val="dk1"/>
                </a:solidFill>
              </a:rPr>
              <a:t>E’ importante ottenere il coinvolgimento di un numero chiave di PMI. Per chiave si intende:</a:t>
            </a:r>
            <a:endParaRPr sz="2100">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Particolarmente motivate</a:t>
            </a:r>
            <a:endParaRPr sz="2100">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Particolarmente importanti per l’economia del progetto</a:t>
            </a:r>
            <a:endParaRPr sz="2100">
              <a:solidFill>
                <a:schemeClr val="dk1"/>
              </a:solidFill>
            </a:endParaRPr>
          </a:p>
          <a:p>
            <a:pPr marL="342900" marR="0" lvl="0" indent="-342900" algn="l" rtl="0">
              <a:spcBef>
                <a:spcPts val="0"/>
              </a:spcBef>
              <a:spcAft>
                <a:spcPts val="0"/>
              </a:spcAft>
              <a:buClr>
                <a:schemeClr val="dk1"/>
              </a:buClr>
              <a:buSzPts val="2100"/>
              <a:buFont typeface="Arial"/>
              <a:buChar char="•"/>
            </a:pPr>
            <a:r>
              <a:rPr lang="nl-NL" sz="2100">
                <a:solidFill>
                  <a:schemeClr val="dk1"/>
                </a:solidFill>
              </a:rPr>
              <a:t>Come?</a:t>
            </a:r>
            <a:endParaRPr sz="2100">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Contatti diretti</a:t>
            </a:r>
            <a:endParaRPr sz="2100">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Eventi</a:t>
            </a:r>
            <a:endParaRPr sz="2100">
              <a:solidFill>
                <a:schemeClr val="dk1"/>
              </a:solidFill>
            </a:endParaRPr>
          </a:p>
          <a:p>
            <a:pPr marL="342900" marR="0" lvl="0" indent="-209550" algn="l" rtl="0">
              <a:spcBef>
                <a:spcPts val="0"/>
              </a:spcBef>
              <a:spcAft>
                <a:spcPts val="0"/>
              </a:spcAft>
              <a:buClr>
                <a:schemeClr val="dk1"/>
              </a:buClr>
              <a:buSzPts val="2100"/>
              <a:buFont typeface="Arial"/>
              <a:buNone/>
            </a:pPr>
            <a:endParaRPr sz="2100">
              <a:solidFill>
                <a:schemeClr val="dk1"/>
              </a:solidFill>
              <a:latin typeface="Arial"/>
              <a:ea typeface="Arial"/>
              <a:cs typeface="Arial"/>
              <a:sym typeface="Arial"/>
            </a:endParaRPr>
          </a:p>
          <a:p>
            <a:pPr marL="0" marR="0" lvl="0" indent="0" algn="l" rtl="0">
              <a:spcBef>
                <a:spcPts val="0"/>
              </a:spcBef>
              <a:spcAft>
                <a:spcPts val="0"/>
              </a:spcAft>
              <a:buNone/>
            </a:pPr>
            <a:r>
              <a:rPr lang="nl-NL" sz="2100" b="1">
                <a:solidFill>
                  <a:schemeClr val="dk1"/>
                </a:solidFill>
              </a:rPr>
              <a:t>Risultati attesi</a:t>
            </a:r>
            <a:r>
              <a:rPr lang="nl-NL" sz="2100">
                <a:solidFill>
                  <a:schemeClr val="dk1"/>
                </a:solidFill>
                <a:latin typeface="Arial"/>
                <a:ea typeface="Arial"/>
                <a:cs typeface="Arial"/>
                <a:sym typeface="Arial"/>
              </a:rPr>
              <a:t>: </a:t>
            </a:r>
            <a:r>
              <a:rPr lang="nl-NL" sz="2100">
                <a:solidFill>
                  <a:schemeClr val="dk1"/>
                </a:solidFill>
              </a:rPr>
              <a:t>ottenere il supporto di un numero chiave </a:t>
            </a:r>
            <a:br>
              <a:rPr lang="nl-NL" sz="2100">
                <a:solidFill>
                  <a:schemeClr val="dk1"/>
                </a:solidFill>
              </a:rPr>
            </a:br>
            <a:r>
              <a:rPr lang="nl-NL" sz="2100">
                <a:solidFill>
                  <a:schemeClr val="dk1"/>
                </a:solidFill>
              </a:rPr>
              <a:t>di PMI, tale da poter dare inizio al progetto.</a:t>
            </a:r>
            <a:endParaRPr sz="2100">
              <a:solidFill>
                <a:schemeClr val="dk1"/>
              </a:solidFill>
              <a:latin typeface="Arial"/>
              <a:ea typeface="Arial"/>
              <a:cs typeface="Arial"/>
              <a:sym typeface="Arial"/>
            </a:endParaRPr>
          </a:p>
        </p:txBody>
      </p:sp>
      <p:sp>
        <p:nvSpPr>
          <p:cNvPr id="11" name="Rectangle 10">
            <a:extLst>
              <a:ext uri="{FF2B5EF4-FFF2-40B4-BE49-F238E27FC236}">
                <a16:creationId xmlns:a16="http://schemas.microsoft.com/office/drawing/2014/main" id="{DDBB7571-EC4E-4E4E-BD97-0B72D70D80F4}"/>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4832113F-1C85-4004-BDDE-BFA68F743BEF}"/>
              </a:ext>
            </a:extLst>
          </p:cNvPr>
          <p:cNvSpPr>
            <a:spLocks noGrp="1"/>
          </p:cNvSpPr>
          <p:nvPr>
            <p:ph type="dt" idx="10"/>
          </p:nvPr>
        </p:nvSpPr>
        <p:spPr/>
        <p:txBody>
          <a:bodyPr/>
          <a:lstStyle/>
          <a:p>
            <a:fld id="{38B8CB5D-FC6B-4B5A-88A9-0244A7AFE378}" type="datetime1">
              <a:rPr lang="en-GB" smtClean="0"/>
              <a:t>24/05/2022</a:t>
            </a:fld>
            <a:endParaRPr lang="en-GB"/>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4" name="Google Shape;794;p53"/>
          <p:cNvSpPr txBox="1">
            <a:spLocks noGrp="1"/>
          </p:cNvSpPr>
          <p:nvPr>
            <p:ph type="title"/>
          </p:nvPr>
        </p:nvSpPr>
        <p:spPr>
          <a:xfrm>
            <a:off x="531000" y="1080275"/>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Fase</a:t>
            </a:r>
            <a:r>
              <a:rPr lang="nl-NL">
                <a:latin typeface="Arial"/>
                <a:ea typeface="Arial"/>
                <a:cs typeface="Arial"/>
                <a:sym typeface="Arial"/>
              </a:rPr>
              <a:t> E: </a:t>
            </a:r>
            <a:r>
              <a:rPr lang="nl-NL"/>
              <a:t>Identificazione di un fornitore</a:t>
            </a:r>
            <a:r>
              <a:rPr lang="nl-NL">
                <a:latin typeface="Arial"/>
                <a:ea typeface="Arial"/>
                <a:cs typeface="Arial"/>
                <a:sym typeface="Arial"/>
              </a:rPr>
              <a:t> </a:t>
            </a:r>
            <a:endParaRPr>
              <a:latin typeface="Arial"/>
              <a:ea typeface="Arial"/>
              <a:cs typeface="Arial"/>
              <a:sym typeface="Arial"/>
            </a:endParaRPr>
          </a:p>
        </p:txBody>
      </p:sp>
      <p:grpSp>
        <p:nvGrpSpPr>
          <p:cNvPr id="796" name="Google Shape;796;p53"/>
          <p:cNvGrpSpPr/>
          <p:nvPr/>
        </p:nvGrpSpPr>
        <p:grpSpPr>
          <a:xfrm>
            <a:off x="8797695" y="2995647"/>
            <a:ext cx="1758950" cy="1944655"/>
            <a:chOff x="7448552" y="2584450"/>
            <a:chExt cx="1758950" cy="1944655"/>
          </a:xfrm>
        </p:grpSpPr>
        <p:pic>
          <p:nvPicPr>
            <p:cNvPr id="797" name="Google Shape;797;p53" descr="Electrician female with solid fill"/>
            <p:cNvPicPr preferRelativeResize="0"/>
            <p:nvPr/>
          </p:nvPicPr>
          <p:blipFill rotWithShape="1">
            <a:blip r:embed="rId3">
              <a:alphaModFix/>
            </a:blip>
            <a:srcRect/>
            <a:stretch/>
          </p:blipFill>
          <p:spPr>
            <a:xfrm>
              <a:off x="7448552" y="2584450"/>
              <a:ext cx="1689100" cy="1689100"/>
            </a:xfrm>
            <a:prstGeom prst="rect">
              <a:avLst/>
            </a:prstGeom>
            <a:noFill/>
            <a:ln>
              <a:noFill/>
            </a:ln>
          </p:spPr>
        </p:pic>
        <p:pic>
          <p:nvPicPr>
            <p:cNvPr id="798" name="Google Shape;798;p53" descr="Checkmark with solid fill"/>
            <p:cNvPicPr preferRelativeResize="0"/>
            <p:nvPr/>
          </p:nvPicPr>
          <p:blipFill rotWithShape="1">
            <a:blip r:embed="rId4">
              <a:alphaModFix/>
            </a:blip>
            <a:srcRect/>
            <a:stretch/>
          </p:blipFill>
          <p:spPr>
            <a:xfrm>
              <a:off x="8293102" y="3614705"/>
              <a:ext cx="914400" cy="914400"/>
            </a:xfrm>
            <a:prstGeom prst="rect">
              <a:avLst/>
            </a:prstGeom>
            <a:noFill/>
            <a:ln>
              <a:noFill/>
            </a:ln>
          </p:spPr>
        </p:pic>
      </p:grpSp>
      <p:grpSp>
        <p:nvGrpSpPr>
          <p:cNvPr id="799" name="Google Shape;799;p53"/>
          <p:cNvGrpSpPr/>
          <p:nvPr/>
        </p:nvGrpSpPr>
        <p:grpSpPr>
          <a:xfrm>
            <a:off x="10249019" y="1229150"/>
            <a:ext cx="1839100" cy="1908950"/>
            <a:chOff x="2209800" y="2584450"/>
            <a:chExt cx="1839100" cy="1908950"/>
          </a:xfrm>
        </p:grpSpPr>
        <p:pic>
          <p:nvPicPr>
            <p:cNvPr id="800" name="Google Shape;800;p53" descr="Electrician male with solid fill"/>
            <p:cNvPicPr preferRelativeResize="0"/>
            <p:nvPr/>
          </p:nvPicPr>
          <p:blipFill rotWithShape="1">
            <a:blip r:embed="rId5">
              <a:alphaModFix/>
            </a:blip>
            <a:srcRect/>
            <a:stretch/>
          </p:blipFill>
          <p:spPr>
            <a:xfrm>
              <a:off x="2209800" y="2584450"/>
              <a:ext cx="1689100" cy="1689100"/>
            </a:xfrm>
            <a:prstGeom prst="rect">
              <a:avLst/>
            </a:prstGeom>
            <a:noFill/>
            <a:ln>
              <a:noFill/>
            </a:ln>
          </p:spPr>
        </p:pic>
        <p:pic>
          <p:nvPicPr>
            <p:cNvPr id="801" name="Google Shape;801;p53" descr="Close with solid fill"/>
            <p:cNvPicPr preferRelativeResize="0"/>
            <p:nvPr/>
          </p:nvPicPr>
          <p:blipFill rotWithShape="1">
            <a:blip r:embed="rId6">
              <a:alphaModFix/>
            </a:blip>
            <a:srcRect/>
            <a:stretch/>
          </p:blipFill>
          <p:spPr>
            <a:xfrm>
              <a:off x="3134500" y="3579000"/>
              <a:ext cx="914400" cy="914400"/>
            </a:xfrm>
            <a:prstGeom prst="rect">
              <a:avLst/>
            </a:prstGeom>
            <a:noFill/>
            <a:ln>
              <a:noFill/>
            </a:ln>
          </p:spPr>
        </p:pic>
      </p:grpSp>
      <p:grpSp>
        <p:nvGrpSpPr>
          <p:cNvPr id="802" name="Google Shape;802;p53"/>
          <p:cNvGrpSpPr/>
          <p:nvPr/>
        </p:nvGrpSpPr>
        <p:grpSpPr>
          <a:xfrm>
            <a:off x="10161671" y="4386683"/>
            <a:ext cx="1926450" cy="1809750"/>
            <a:chOff x="9598974" y="3967975"/>
            <a:chExt cx="1926450" cy="1809750"/>
          </a:xfrm>
        </p:grpSpPr>
        <p:pic>
          <p:nvPicPr>
            <p:cNvPr id="803" name="Google Shape;803;p53" descr="Electrician female outline"/>
            <p:cNvPicPr preferRelativeResize="0"/>
            <p:nvPr/>
          </p:nvPicPr>
          <p:blipFill rotWithShape="1">
            <a:blip r:embed="rId7">
              <a:alphaModFix/>
            </a:blip>
            <a:srcRect/>
            <a:stretch/>
          </p:blipFill>
          <p:spPr>
            <a:xfrm>
              <a:off x="9598974" y="3967975"/>
              <a:ext cx="1689100" cy="1689100"/>
            </a:xfrm>
            <a:prstGeom prst="rect">
              <a:avLst/>
            </a:prstGeom>
            <a:noFill/>
            <a:ln>
              <a:noFill/>
            </a:ln>
          </p:spPr>
        </p:pic>
        <p:pic>
          <p:nvPicPr>
            <p:cNvPr id="804" name="Google Shape;804;p53" descr="Close with solid fill"/>
            <p:cNvPicPr preferRelativeResize="0"/>
            <p:nvPr/>
          </p:nvPicPr>
          <p:blipFill rotWithShape="1">
            <a:blip r:embed="rId6">
              <a:alphaModFix/>
            </a:blip>
            <a:srcRect/>
            <a:stretch/>
          </p:blipFill>
          <p:spPr>
            <a:xfrm>
              <a:off x="10611024" y="4863325"/>
              <a:ext cx="914400" cy="914400"/>
            </a:xfrm>
            <a:prstGeom prst="rect">
              <a:avLst/>
            </a:prstGeom>
            <a:noFill/>
            <a:ln>
              <a:noFill/>
            </a:ln>
          </p:spPr>
        </p:pic>
      </p:grpSp>
      <p:sp>
        <p:nvSpPr>
          <p:cNvPr id="805" name="Google Shape;805;p53"/>
          <p:cNvSpPr txBox="1"/>
          <p:nvPr/>
        </p:nvSpPr>
        <p:spPr>
          <a:xfrm>
            <a:off x="591167" y="2121263"/>
            <a:ext cx="7939800" cy="438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NL" sz="2100">
                <a:solidFill>
                  <a:schemeClr val="dk1"/>
                </a:solidFill>
              </a:rPr>
              <a:t>Ogni progetto richiederà l’identificazione di uno o più aziende in grado di fornire i servizi necessari al progetto. Il ruolo del TP è quello di:</a:t>
            </a:r>
            <a:endParaRPr sz="2100">
              <a:solidFill>
                <a:schemeClr val="dk1"/>
              </a:solidFill>
            </a:endParaRPr>
          </a:p>
          <a:p>
            <a:pPr marL="342900" marR="0" lvl="0" indent="-342900" algn="l" rtl="0">
              <a:spcBef>
                <a:spcPts val="0"/>
              </a:spcBef>
              <a:spcAft>
                <a:spcPts val="0"/>
              </a:spcAft>
              <a:buClr>
                <a:schemeClr val="dk1"/>
              </a:buClr>
              <a:buSzPts val="2100"/>
              <a:buFont typeface="Arial"/>
              <a:buChar char="•"/>
            </a:pPr>
            <a:r>
              <a:rPr lang="nl-NL" sz="2100">
                <a:solidFill>
                  <a:schemeClr val="dk1"/>
                </a:solidFill>
              </a:rPr>
              <a:t>supportare il team nell’</a:t>
            </a:r>
            <a:r>
              <a:rPr lang="nl-NL" sz="2100" b="1">
                <a:solidFill>
                  <a:schemeClr val="dk1"/>
                </a:solidFill>
              </a:rPr>
              <a:t>identificazione di un fornitore</a:t>
            </a:r>
            <a:endParaRPr sz="2100" b="1">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Se possibile, fornendo </a:t>
            </a:r>
            <a:r>
              <a:rPr lang="nl-NL" sz="2100" b="1">
                <a:solidFill>
                  <a:schemeClr val="dk1"/>
                </a:solidFill>
              </a:rPr>
              <a:t>suggerimenti di fornitori di fiducia</a:t>
            </a:r>
            <a:endParaRPr sz="2100" b="1">
              <a:solidFill>
                <a:schemeClr val="dk1"/>
              </a:solidFill>
            </a:endParaRPr>
          </a:p>
          <a:p>
            <a:pPr marL="914400" marR="0" lvl="1" indent="-361950" algn="l" rtl="0">
              <a:spcBef>
                <a:spcPts val="0"/>
              </a:spcBef>
              <a:spcAft>
                <a:spcPts val="0"/>
              </a:spcAft>
              <a:buClr>
                <a:schemeClr val="dk1"/>
              </a:buClr>
              <a:buSzPts val="2100"/>
              <a:buChar char="○"/>
            </a:pPr>
            <a:r>
              <a:rPr lang="nl-NL" sz="2100">
                <a:solidFill>
                  <a:schemeClr val="dk1"/>
                </a:solidFill>
              </a:rPr>
              <a:t>Altrimenti, fornendo al team </a:t>
            </a:r>
            <a:r>
              <a:rPr lang="nl-NL" sz="2100" b="1">
                <a:solidFill>
                  <a:schemeClr val="dk1"/>
                </a:solidFill>
              </a:rPr>
              <a:t>strumenti e consigli</a:t>
            </a:r>
            <a:r>
              <a:rPr lang="nl-NL" sz="2100">
                <a:solidFill>
                  <a:schemeClr val="dk1"/>
                </a:solidFill>
              </a:rPr>
              <a:t> che possano guidarlo nella scelta</a:t>
            </a:r>
            <a:endParaRPr sz="2100">
              <a:solidFill>
                <a:schemeClr val="dk1"/>
              </a:solidFill>
            </a:endParaRPr>
          </a:p>
          <a:p>
            <a:pPr marL="342900" marR="0" lvl="0" indent="-342900" algn="l" rtl="0">
              <a:spcBef>
                <a:spcPts val="0"/>
              </a:spcBef>
              <a:spcAft>
                <a:spcPts val="0"/>
              </a:spcAft>
              <a:buClr>
                <a:schemeClr val="dk1"/>
              </a:buClr>
              <a:buSzPts val="2100"/>
              <a:buFont typeface="Arial"/>
              <a:buChar char="•"/>
            </a:pPr>
            <a:r>
              <a:rPr lang="nl-NL" sz="2100">
                <a:solidFill>
                  <a:schemeClr val="dk1"/>
                </a:solidFill>
              </a:rPr>
              <a:t>supportare il team nella preparazione di un </a:t>
            </a:r>
            <a:r>
              <a:rPr lang="nl-NL" sz="2100" b="1">
                <a:solidFill>
                  <a:schemeClr val="dk1"/>
                </a:solidFill>
              </a:rPr>
              <a:t>piano di progetto e di finanziamento</a:t>
            </a:r>
            <a:endParaRPr b="1"/>
          </a:p>
          <a:p>
            <a:pPr marL="0" marR="0" lvl="0" indent="0" algn="l" rtl="0">
              <a:spcBef>
                <a:spcPts val="0"/>
              </a:spcBef>
              <a:spcAft>
                <a:spcPts val="0"/>
              </a:spcAft>
              <a:buNone/>
            </a:pPr>
            <a:endParaRPr sz="2100">
              <a:solidFill>
                <a:schemeClr val="dk1"/>
              </a:solidFill>
              <a:latin typeface="Arial"/>
              <a:ea typeface="Arial"/>
              <a:cs typeface="Arial"/>
              <a:sym typeface="Arial"/>
            </a:endParaRPr>
          </a:p>
          <a:p>
            <a:pPr marL="0" marR="0" lvl="0" indent="0" algn="l" rtl="0">
              <a:spcBef>
                <a:spcPts val="0"/>
              </a:spcBef>
              <a:spcAft>
                <a:spcPts val="0"/>
              </a:spcAft>
              <a:buNone/>
            </a:pPr>
            <a:r>
              <a:rPr lang="nl-NL" sz="2100" b="1">
                <a:solidFill>
                  <a:schemeClr val="dk1"/>
                </a:solidFill>
              </a:rPr>
              <a:t>Risultati della fase</a:t>
            </a:r>
            <a:r>
              <a:rPr lang="nl-NL" sz="2100">
                <a:solidFill>
                  <a:schemeClr val="dk1"/>
                </a:solidFill>
                <a:latin typeface="Arial"/>
                <a:ea typeface="Arial"/>
                <a:cs typeface="Arial"/>
                <a:sym typeface="Arial"/>
              </a:rPr>
              <a:t>: </a:t>
            </a:r>
            <a:r>
              <a:rPr lang="nl-NL" sz="2100">
                <a:solidFill>
                  <a:schemeClr val="dk1"/>
                </a:solidFill>
              </a:rPr>
              <a:t>Fornitore individuato; piano di finanziamento del progetto preparato</a:t>
            </a:r>
            <a:endParaRPr sz="2100">
              <a:solidFill>
                <a:schemeClr val="dk1"/>
              </a:solidFill>
            </a:endParaRPr>
          </a:p>
        </p:txBody>
      </p:sp>
      <p:sp>
        <p:nvSpPr>
          <p:cNvPr id="16" name="Rectangle 15">
            <a:extLst>
              <a:ext uri="{FF2B5EF4-FFF2-40B4-BE49-F238E27FC236}">
                <a16:creationId xmlns:a16="http://schemas.microsoft.com/office/drawing/2014/main" id="{F9E8C7A6-AA82-4E75-B4F2-E02543A69DC2}"/>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3CB810F4-11D1-4122-B6B6-691DD2D8EFA9}"/>
              </a:ext>
            </a:extLst>
          </p:cNvPr>
          <p:cNvSpPr>
            <a:spLocks noGrp="1"/>
          </p:cNvSpPr>
          <p:nvPr>
            <p:ph type="dt" idx="10"/>
          </p:nvPr>
        </p:nvSpPr>
        <p:spPr/>
        <p:txBody>
          <a:bodyPr/>
          <a:lstStyle/>
          <a:p>
            <a:fld id="{3C78D868-6DC3-4E54-ABCA-9E331A8F05EE}" type="datetime1">
              <a:rPr lang="en-GB" smtClean="0"/>
              <a:t>24/05/2022</a:t>
            </a:fld>
            <a:endParaRPr lang="en-GB"/>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sp>
        <p:nvSpPr>
          <p:cNvPr id="812" name="Google Shape;812;p54"/>
          <p:cNvSpPr txBox="1">
            <a:spLocks noGrp="1"/>
          </p:cNvSpPr>
          <p:nvPr>
            <p:ph type="title"/>
          </p:nvPr>
        </p:nvSpPr>
        <p:spPr>
          <a:xfrm>
            <a:off x="363500" y="1263376"/>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Fase</a:t>
            </a:r>
            <a:r>
              <a:rPr lang="nl-NL">
                <a:latin typeface="Arial"/>
                <a:ea typeface="Arial"/>
                <a:cs typeface="Arial"/>
                <a:sym typeface="Arial"/>
              </a:rPr>
              <a:t> F: </a:t>
            </a:r>
            <a:r>
              <a:rPr lang="nl-NL"/>
              <a:t>Firma dei contratti</a:t>
            </a:r>
            <a:endParaRPr/>
          </a:p>
        </p:txBody>
      </p:sp>
      <p:sp>
        <p:nvSpPr>
          <p:cNvPr id="814" name="Google Shape;814;p54"/>
          <p:cNvSpPr txBox="1"/>
          <p:nvPr/>
        </p:nvSpPr>
        <p:spPr>
          <a:xfrm>
            <a:off x="2317750" y="2251966"/>
            <a:ext cx="7939800" cy="27705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None/>
            </a:pPr>
            <a:r>
              <a:rPr lang="nl-NL" sz="2400">
                <a:solidFill>
                  <a:schemeClr val="dk1"/>
                </a:solidFill>
                <a:latin typeface="Arial"/>
                <a:ea typeface="Arial"/>
                <a:cs typeface="Arial"/>
                <a:sym typeface="Arial"/>
              </a:rPr>
              <a:t>2 </a:t>
            </a:r>
            <a:r>
              <a:rPr lang="nl-NL" sz="2400">
                <a:solidFill>
                  <a:schemeClr val="dk1"/>
                </a:solidFill>
              </a:rPr>
              <a:t>possibilità</a:t>
            </a:r>
            <a:r>
              <a:rPr lang="nl-NL" sz="2400">
                <a:solidFill>
                  <a:schemeClr val="dk1"/>
                </a:solidFill>
                <a:latin typeface="Arial"/>
                <a:ea typeface="Arial"/>
                <a:cs typeface="Arial"/>
                <a:sym typeface="Arial"/>
              </a:rPr>
              <a:t>:</a:t>
            </a:r>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2400"/>
              <a:buFont typeface="Arial"/>
              <a:buChar char="•"/>
            </a:pPr>
            <a:r>
              <a:rPr lang="nl-NL" sz="2400">
                <a:solidFill>
                  <a:schemeClr val="dk1"/>
                </a:solidFill>
              </a:rPr>
              <a:t>Un unico contratto come entità unica</a:t>
            </a:r>
            <a:r>
              <a:rPr lang="nl-NL" sz="2400">
                <a:solidFill>
                  <a:schemeClr val="dk1"/>
                </a:solidFill>
                <a:latin typeface="Arial"/>
                <a:ea typeface="Arial"/>
                <a:cs typeface="Arial"/>
                <a:sym typeface="Arial"/>
              </a:rPr>
              <a:t> </a:t>
            </a:r>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2400"/>
              <a:buFont typeface="Arial"/>
              <a:buChar char="•"/>
            </a:pPr>
            <a:r>
              <a:rPr lang="nl-NL" sz="2400">
                <a:solidFill>
                  <a:schemeClr val="dk1"/>
                </a:solidFill>
              </a:rPr>
              <a:t>Contratti individuali per ogni PMI coinvolta</a:t>
            </a:r>
            <a:endParaRPr sz="2400">
              <a:solidFill>
                <a:schemeClr val="dk1"/>
              </a:solidFill>
              <a:latin typeface="Arial"/>
              <a:ea typeface="Arial"/>
              <a:cs typeface="Arial"/>
              <a:sym typeface="Arial"/>
            </a:endParaRPr>
          </a:p>
          <a:p>
            <a:pPr marL="342900" marR="0" lvl="0" indent="-190500" algn="l" rtl="0">
              <a:spcBef>
                <a:spcPts val="0"/>
              </a:spcBef>
              <a:spcAft>
                <a:spcPts val="0"/>
              </a:spcAft>
              <a:buClr>
                <a:schemeClr val="dk1"/>
              </a:buClr>
              <a:buSzPts val="2400"/>
              <a:buFont typeface="Arial"/>
              <a:buNone/>
            </a:pPr>
            <a:endParaRPr sz="2400">
              <a:solidFill>
                <a:schemeClr val="dk1"/>
              </a:solidFill>
              <a:latin typeface="Arial"/>
              <a:ea typeface="Arial"/>
              <a:cs typeface="Arial"/>
              <a:sym typeface="Arial"/>
            </a:endParaRPr>
          </a:p>
          <a:p>
            <a:pPr marL="0" marR="0" lvl="0" indent="0" algn="l" rtl="0">
              <a:spcBef>
                <a:spcPts val="0"/>
              </a:spcBef>
              <a:spcAft>
                <a:spcPts val="0"/>
              </a:spcAft>
              <a:buNone/>
            </a:pPr>
            <a:r>
              <a:rPr lang="nl-NL" sz="2400" b="1">
                <a:solidFill>
                  <a:schemeClr val="dk1"/>
                </a:solidFill>
              </a:rPr>
              <a:t>Risultato della fase</a:t>
            </a:r>
            <a:r>
              <a:rPr lang="nl-NL" sz="2400">
                <a:solidFill>
                  <a:schemeClr val="dk1"/>
                </a:solidFill>
                <a:latin typeface="Arial"/>
                <a:ea typeface="Arial"/>
                <a:cs typeface="Arial"/>
                <a:sym typeface="Arial"/>
              </a:rPr>
              <a:t>: </a:t>
            </a:r>
            <a:r>
              <a:rPr lang="nl-NL" sz="2400">
                <a:solidFill>
                  <a:schemeClr val="dk1"/>
                </a:solidFill>
              </a:rPr>
              <a:t>Contratti pronti e firmati!</a:t>
            </a:r>
            <a:endParaRPr sz="2400">
              <a:solidFill>
                <a:schemeClr val="dk1"/>
              </a:solidFill>
              <a:latin typeface="Arial"/>
              <a:ea typeface="Arial"/>
              <a:cs typeface="Arial"/>
              <a:sym typeface="Arial"/>
            </a:endParaRPr>
          </a:p>
        </p:txBody>
      </p:sp>
      <p:pic>
        <p:nvPicPr>
          <p:cNvPr id="815" name="Google Shape;815;p54" descr="Signature with solid fill"/>
          <p:cNvPicPr preferRelativeResize="0"/>
          <p:nvPr/>
        </p:nvPicPr>
        <p:blipFill rotWithShape="1">
          <a:blip r:embed="rId3">
            <a:alphaModFix/>
          </a:blip>
          <a:srcRect/>
          <a:stretch/>
        </p:blipFill>
        <p:spPr>
          <a:xfrm>
            <a:off x="1295400" y="2728969"/>
            <a:ext cx="914400" cy="914400"/>
          </a:xfrm>
          <a:prstGeom prst="rect">
            <a:avLst/>
          </a:prstGeom>
          <a:noFill/>
          <a:ln>
            <a:noFill/>
          </a:ln>
        </p:spPr>
      </p:pic>
      <p:pic>
        <p:nvPicPr>
          <p:cNvPr id="816" name="Google Shape;816;p54" descr="Signature outline"/>
          <p:cNvPicPr preferRelativeResize="0"/>
          <p:nvPr/>
        </p:nvPicPr>
        <p:blipFill rotWithShape="1">
          <a:blip r:embed="rId4">
            <a:alphaModFix/>
          </a:blip>
          <a:srcRect/>
          <a:stretch/>
        </p:blipFill>
        <p:spPr>
          <a:xfrm>
            <a:off x="1645525" y="3857095"/>
            <a:ext cx="618250" cy="618250"/>
          </a:xfrm>
          <a:prstGeom prst="rect">
            <a:avLst/>
          </a:prstGeom>
          <a:noFill/>
          <a:ln>
            <a:noFill/>
          </a:ln>
        </p:spPr>
      </p:pic>
      <p:pic>
        <p:nvPicPr>
          <p:cNvPr id="817" name="Google Shape;817;p54" descr="Signature outline"/>
          <p:cNvPicPr preferRelativeResize="0"/>
          <p:nvPr/>
        </p:nvPicPr>
        <p:blipFill rotWithShape="1">
          <a:blip r:embed="rId4">
            <a:alphaModFix/>
          </a:blip>
          <a:srcRect/>
          <a:stretch/>
        </p:blipFill>
        <p:spPr>
          <a:xfrm>
            <a:off x="997825" y="3984095"/>
            <a:ext cx="618250" cy="618250"/>
          </a:xfrm>
          <a:prstGeom prst="rect">
            <a:avLst/>
          </a:prstGeom>
          <a:noFill/>
          <a:ln>
            <a:noFill/>
          </a:ln>
        </p:spPr>
      </p:pic>
      <p:pic>
        <p:nvPicPr>
          <p:cNvPr id="818" name="Google Shape;818;p54" descr="Signature outline"/>
          <p:cNvPicPr preferRelativeResize="0"/>
          <p:nvPr/>
        </p:nvPicPr>
        <p:blipFill rotWithShape="1">
          <a:blip r:embed="rId4">
            <a:alphaModFix/>
          </a:blip>
          <a:srcRect/>
          <a:stretch/>
        </p:blipFill>
        <p:spPr>
          <a:xfrm>
            <a:off x="1556625" y="4415895"/>
            <a:ext cx="618250" cy="618250"/>
          </a:xfrm>
          <a:prstGeom prst="rect">
            <a:avLst/>
          </a:prstGeom>
          <a:noFill/>
          <a:ln>
            <a:noFill/>
          </a:ln>
        </p:spPr>
      </p:pic>
      <p:pic>
        <p:nvPicPr>
          <p:cNvPr id="819" name="Google Shape;819;p54" descr="Signature outline"/>
          <p:cNvPicPr preferRelativeResize="0"/>
          <p:nvPr/>
        </p:nvPicPr>
        <p:blipFill rotWithShape="1">
          <a:blip r:embed="rId4">
            <a:alphaModFix/>
          </a:blip>
          <a:srcRect/>
          <a:stretch/>
        </p:blipFill>
        <p:spPr>
          <a:xfrm>
            <a:off x="705725" y="4403195"/>
            <a:ext cx="618250" cy="618250"/>
          </a:xfrm>
          <a:prstGeom prst="rect">
            <a:avLst/>
          </a:prstGeom>
          <a:noFill/>
          <a:ln>
            <a:noFill/>
          </a:ln>
        </p:spPr>
      </p:pic>
      <p:sp>
        <p:nvSpPr>
          <p:cNvPr id="12" name="Rectangle 11">
            <a:extLst>
              <a:ext uri="{FF2B5EF4-FFF2-40B4-BE49-F238E27FC236}">
                <a16:creationId xmlns:a16="http://schemas.microsoft.com/office/drawing/2014/main" id="{BA2FF31B-B38A-42F6-897D-1C59C2B631CC}"/>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C68185FA-6712-4417-8DCB-6579D566C6C2}"/>
              </a:ext>
            </a:extLst>
          </p:cNvPr>
          <p:cNvSpPr>
            <a:spLocks noGrp="1"/>
          </p:cNvSpPr>
          <p:nvPr>
            <p:ph type="dt" idx="10"/>
          </p:nvPr>
        </p:nvSpPr>
        <p:spPr/>
        <p:txBody>
          <a:bodyPr/>
          <a:lstStyle/>
          <a:p>
            <a:fld id="{7EBBAD1A-34F2-4F61-8566-A8A3EAB52128}" type="datetime1">
              <a:rPr lang="en-GB" smtClean="0"/>
              <a:t>24/05/2022</a:t>
            </a:fld>
            <a:endParaRPr lang="en-GB"/>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826" name="Google Shape;826;p55"/>
          <p:cNvSpPr txBox="1">
            <a:spLocks noGrp="1"/>
          </p:cNvSpPr>
          <p:nvPr>
            <p:ph type="title"/>
          </p:nvPr>
        </p:nvSpPr>
        <p:spPr>
          <a:xfrm>
            <a:off x="363500" y="1445792"/>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Fase</a:t>
            </a:r>
            <a:r>
              <a:rPr lang="nl-NL">
                <a:latin typeface="Arial"/>
                <a:ea typeface="Arial"/>
                <a:cs typeface="Arial"/>
                <a:sym typeface="Arial"/>
              </a:rPr>
              <a:t> G: </a:t>
            </a:r>
            <a:r>
              <a:rPr lang="nl-NL"/>
              <a:t>Realizzazione, monitoraggio e manutenzione</a:t>
            </a:r>
            <a:endParaRPr/>
          </a:p>
        </p:txBody>
      </p:sp>
      <p:pic>
        <p:nvPicPr>
          <p:cNvPr id="828" name="Google Shape;828;p55" descr="Tools outline"/>
          <p:cNvPicPr preferRelativeResize="0"/>
          <p:nvPr/>
        </p:nvPicPr>
        <p:blipFill rotWithShape="1">
          <a:blip r:embed="rId3">
            <a:alphaModFix/>
          </a:blip>
          <a:srcRect/>
          <a:stretch/>
        </p:blipFill>
        <p:spPr>
          <a:xfrm>
            <a:off x="838200" y="4186138"/>
            <a:ext cx="1746250" cy="1746250"/>
          </a:xfrm>
          <a:prstGeom prst="rect">
            <a:avLst/>
          </a:prstGeom>
          <a:noFill/>
          <a:ln>
            <a:noFill/>
          </a:ln>
        </p:spPr>
      </p:pic>
      <p:pic>
        <p:nvPicPr>
          <p:cNvPr id="829" name="Google Shape;829;p55" descr="Cement truck outline"/>
          <p:cNvPicPr preferRelativeResize="0"/>
          <p:nvPr/>
        </p:nvPicPr>
        <p:blipFill rotWithShape="1">
          <a:blip r:embed="rId4">
            <a:alphaModFix/>
          </a:blip>
          <a:srcRect/>
          <a:stretch/>
        </p:blipFill>
        <p:spPr>
          <a:xfrm>
            <a:off x="838200" y="2205131"/>
            <a:ext cx="1981007" cy="1981007"/>
          </a:xfrm>
          <a:prstGeom prst="rect">
            <a:avLst/>
          </a:prstGeom>
          <a:noFill/>
          <a:ln>
            <a:noFill/>
          </a:ln>
        </p:spPr>
      </p:pic>
      <p:sp>
        <p:nvSpPr>
          <p:cNvPr id="830" name="Google Shape;830;p55"/>
          <p:cNvSpPr txBox="1"/>
          <p:nvPr/>
        </p:nvSpPr>
        <p:spPr>
          <a:xfrm>
            <a:off x="3414000" y="2289304"/>
            <a:ext cx="7939800" cy="42483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None/>
            </a:pPr>
            <a:r>
              <a:rPr lang="nl-NL" sz="2400">
                <a:solidFill>
                  <a:schemeClr val="dk1"/>
                </a:solidFill>
              </a:rPr>
              <a:t>Le PMI, mancando spesso di risorse interne adeguate, possono avere bisogno di supporto anche nelle fasi successive alla firma del contratto:</a:t>
            </a:r>
            <a:endParaRPr sz="2400">
              <a:solidFill>
                <a:schemeClr val="dk1"/>
              </a:solidFill>
            </a:endParaRPr>
          </a:p>
          <a:p>
            <a:pPr marL="457200" marR="0" lvl="0" indent="-381000" algn="l" rtl="0">
              <a:spcBef>
                <a:spcPts val="0"/>
              </a:spcBef>
              <a:spcAft>
                <a:spcPts val="0"/>
              </a:spcAft>
              <a:buClr>
                <a:schemeClr val="dk1"/>
              </a:buClr>
              <a:buSzPts val="2400"/>
              <a:buChar char="●"/>
            </a:pPr>
            <a:r>
              <a:rPr lang="nl-NL" sz="2400">
                <a:solidFill>
                  <a:schemeClr val="dk1"/>
                </a:solidFill>
              </a:rPr>
              <a:t>Durante la </a:t>
            </a:r>
            <a:r>
              <a:rPr lang="nl-NL" sz="2400" b="1">
                <a:solidFill>
                  <a:schemeClr val="dk1"/>
                </a:solidFill>
              </a:rPr>
              <a:t>realizzazione</a:t>
            </a:r>
            <a:r>
              <a:rPr lang="nl-NL" sz="2400">
                <a:solidFill>
                  <a:schemeClr val="dk1"/>
                </a:solidFill>
              </a:rPr>
              <a:t> degli impianti (se presenti), per assicurarsi che le installazioni siano effettuate come da contratto</a:t>
            </a:r>
            <a:endParaRPr sz="2400">
              <a:solidFill>
                <a:schemeClr val="dk1"/>
              </a:solidFill>
            </a:endParaRPr>
          </a:p>
          <a:p>
            <a:pPr marL="457200" marR="0" lvl="0" indent="-381000" algn="l" rtl="0">
              <a:spcBef>
                <a:spcPts val="0"/>
              </a:spcBef>
              <a:spcAft>
                <a:spcPts val="0"/>
              </a:spcAft>
              <a:buClr>
                <a:schemeClr val="dk1"/>
              </a:buClr>
              <a:buSzPts val="2400"/>
              <a:buChar char="●"/>
            </a:pPr>
            <a:r>
              <a:rPr lang="nl-NL" sz="2400">
                <a:solidFill>
                  <a:schemeClr val="dk1"/>
                </a:solidFill>
              </a:rPr>
              <a:t>Nella fase di </a:t>
            </a:r>
            <a:r>
              <a:rPr lang="nl-NL" sz="2400" b="1">
                <a:solidFill>
                  <a:schemeClr val="dk1"/>
                </a:solidFill>
              </a:rPr>
              <a:t>monitoraggio</a:t>
            </a:r>
            <a:r>
              <a:rPr lang="nl-NL" sz="2400">
                <a:solidFill>
                  <a:schemeClr val="dk1"/>
                </a:solidFill>
              </a:rPr>
              <a:t>, dove è importante aiutare le PMI a rendersi conto dell’</a:t>
            </a:r>
            <a:r>
              <a:rPr lang="nl-NL" sz="2400" b="1">
                <a:solidFill>
                  <a:schemeClr val="dk1"/>
                </a:solidFill>
              </a:rPr>
              <a:t>effettivo guadagno ottenuto</a:t>
            </a:r>
            <a:r>
              <a:rPr lang="nl-NL" sz="2400">
                <a:solidFill>
                  <a:schemeClr val="dk1"/>
                </a:solidFill>
              </a:rPr>
              <a:t> dall’azione</a:t>
            </a:r>
            <a:endParaRPr sz="2400">
              <a:solidFill>
                <a:schemeClr val="dk1"/>
              </a:solidFill>
            </a:endParaRPr>
          </a:p>
          <a:p>
            <a:pPr marL="457200" marR="0" lvl="0" indent="-381000" algn="l" rtl="0">
              <a:spcBef>
                <a:spcPts val="0"/>
              </a:spcBef>
              <a:spcAft>
                <a:spcPts val="0"/>
              </a:spcAft>
              <a:buClr>
                <a:schemeClr val="dk1"/>
              </a:buClr>
              <a:buSzPts val="2400"/>
              <a:buChar char="●"/>
            </a:pPr>
            <a:r>
              <a:rPr lang="nl-NL" sz="2400">
                <a:solidFill>
                  <a:schemeClr val="dk1"/>
                </a:solidFill>
              </a:rPr>
              <a:t>Nella fase di </a:t>
            </a:r>
            <a:r>
              <a:rPr lang="nl-NL" sz="2400" b="1">
                <a:solidFill>
                  <a:schemeClr val="dk1"/>
                </a:solidFill>
              </a:rPr>
              <a:t>manutenzione</a:t>
            </a:r>
            <a:r>
              <a:rPr lang="nl-NL" sz="2400">
                <a:solidFill>
                  <a:schemeClr val="dk1"/>
                </a:solidFill>
              </a:rPr>
              <a:t>, per supportare le PMI nell’assicurarsi che gli impianti funzionino a dovere</a:t>
            </a:r>
            <a:endParaRPr sz="2400">
              <a:solidFill>
                <a:schemeClr val="dk1"/>
              </a:solidFill>
            </a:endParaRPr>
          </a:p>
        </p:txBody>
      </p:sp>
      <p:sp>
        <p:nvSpPr>
          <p:cNvPr id="9" name="Rectangle 8">
            <a:extLst>
              <a:ext uri="{FF2B5EF4-FFF2-40B4-BE49-F238E27FC236}">
                <a16:creationId xmlns:a16="http://schemas.microsoft.com/office/drawing/2014/main" id="{0B0FDA08-9416-46DB-A0E6-2131B39912A8}"/>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204B14EC-A9D5-427D-BE0A-DB22412B2164}"/>
              </a:ext>
            </a:extLst>
          </p:cNvPr>
          <p:cNvSpPr>
            <a:spLocks noGrp="1"/>
          </p:cNvSpPr>
          <p:nvPr>
            <p:ph type="dt" idx="10"/>
          </p:nvPr>
        </p:nvSpPr>
        <p:spPr/>
        <p:txBody>
          <a:bodyPr/>
          <a:lstStyle/>
          <a:p>
            <a:fld id="{995D97A5-03D3-4DE2-BEDB-7E0F61C430F1}" type="datetime1">
              <a:rPr lang="en-GB" smtClean="0"/>
              <a:t>24/05/2022</a:t>
            </a:fld>
            <a:endParaRPr lang="en-GB"/>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sp>
        <p:nvSpPr>
          <p:cNvPr id="838" name="Google Shape;838;p5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34EA8"/>
              </a:buClr>
              <a:buSzPts val="6000"/>
              <a:buFont typeface="Arial"/>
              <a:buNone/>
            </a:pPr>
            <a:r>
              <a:rPr lang="nl-NL"/>
              <a:t>Riassunto</a:t>
            </a:r>
            <a:endParaRPr/>
          </a:p>
        </p:txBody>
      </p:sp>
      <p:sp>
        <p:nvSpPr>
          <p:cNvPr id="839" name="Google Shape;839;p5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400"/>
              <a:buNone/>
            </a:pPr>
            <a:r>
              <a:rPr lang="nl-NL"/>
              <a:t>Dunque, in soldoni?</a:t>
            </a:r>
            <a:endParaRPr/>
          </a:p>
        </p:txBody>
      </p:sp>
      <p:sp>
        <p:nvSpPr>
          <p:cNvPr id="841" name="Google Shape;841;p56"/>
          <p:cNvSpPr txBox="1">
            <a:spLocks noGrp="1"/>
          </p:cNvSpPr>
          <p:nvPr>
            <p:ph type="dt" idx="10"/>
          </p:nvPr>
        </p:nvSpPr>
        <p:spPr>
          <a:xfrm>
            <a:off x="838200" y="6356350"/>
            <a:ext cx="2980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7E812231-0FA8-42EB-B53D-489BB9B10A18}" type="datetime1">
              <a:rPr lang="en-GB" smtClean="0"/>
              <a:t>24/05/2022</a:t>
            </a:fld>
            <a:endParaRPr/>
          </a:p>
        </p:txBody>
      </p:sp>
      <p:sp>
        <p:nvSpPr>
          <p:cNvPr id="7" name="Rectangle 6">
            <a:extLst>
              <a:ext uri="{FF2B5EF4-FFF2-40B4-BE49-F238E27FC236}">
                <a16:creationId xmlns:a16="http://schemas.microsoft.com/office/drawing/2014/main" id="{C1DB314A-D0B1-4C63-B08E-F76702FBD01B}"/>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Google Shape;848;p57"/>
          <p:cNvSpPr txBox="1">
            <a:spLocks noGrp="1"/>
          </p:cNvSpPr>
          <p:nvPr>
            <p:ph type="title"/>
          </p:nvPr>
        </p:nvSpPr>
        <p:spPr>
          <a:xfrm>
            <a:off x="838200" y="1253017"/>
            <a:ext cx="10515600" cy="572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nl-NL"/>
              <a:t>PMI e barriere all’efficienza energetica</a:t>
            </a:r>
            <a:endParaRPr/>
          </a:p>
        </p:txBody>
      </p:sp>
      <p:pic>
        <p:nvPicPr>
          <p:cNvPr id="850" name="Google Shape;850;p57" descr="Construction Barricade with solid fill"/>
          <p:cNvPicPr preferRelativeResize="0"/>
          <p:nvPr/>
        </p:nvPicPr>
        <p:blipFill rotWithShape="1">
          <a:blip r:embed="rId3">
            <a:alphaModFix/>
          </a:blip>
          <a:srcRect/>
          <a:stretch/>
        </p:blipFill>
        <p:spPr>
          <a:xfrm>
            <a:off x="2286934" y="2045807"/>
            <a:ext cx="838734" cy="838734"/>
          </a:xfrm>
          <a:prstGeom prst="rect">
            <a:avLst/>
          </a:prstGeom>
          <a:noFill/>
          <a:ln>
            <a:noFill/>
          </a:ln>
        </p:spPr>
      </p:pic>
      <p:pic>
        <p:nvPicPr>
          <p:cNvPr id="851" name="Google Shape;851;p57" descr="Construction Barricade with solid fill"/>
          <p:cNvPicPr preferRelativeResize="0"/>
          <p:nvPr/>
        </p:nvPicPr>
        <p:blipFill rotWithShape="1">
          <a:blip r:embed="rId3">
            <a:alphaModFix/>
          </a:blip>
          <a:srcRect/>
          <a:stretch/>
        </p:blipFill>
        <p:spPr>
          <a:xfrm>
            <a:off x="857759" y="2522957"/>
            <a:ext cx="838734" cy="838734"/>
          </a:xfrm>
          <a:prstGeom prst="rect">
            <a:avLst/>
          </a:prstGeom>
          <a:noFill/>
          <a:ln>
            <a:noFill/>
          </a:ln>
        </p:spPr>
      </p:pic>
      <p:pic>
        <p:nvPicPr>
          <p:cNvPr id="852" name="Google Shape;852;p57" descr="Construction Barricade with solid fill"/>
          <p:cNvPicPr preferRelativeResize="0"/>
          <p:nvPr/>
        </p:nvPicPr>
        <p:blipFill rotWithShape="1">
          <a:blip r:embed="rId3">
            <a:alphaModFix/>
          </a:blip>
          <a:srcRect/>
          <a:stretch/>
        </p:blipFill>
        <p:spPr>
          <a:xfrm>
            <a:off x="2690334" y="2938520"/>
            <a:ext cx="838734" cy="838734"/>
          </a:xfrm>
          <a:prstGeom prst="rect">
            <a:avLst/>
          </a:prstGeom>
          <a:noFill/>
          <a:ln>
            <a:noFill/>
          </a:ln>
        </p:spPr>
      </p:pic>
      <p:pic>
        <p:nvPicPr>
          <p:cNvPr id="853" name="Google Shape;853;p57"/>
          <p:cNvPicPr preferRelativeResize="0"/>
          <p:nvPr/>
        </p:nvPicPr>
        <p:blipFill rotWithShape="1">
          <a:blip r:embed="rId4">
            <a:alphaModFix/>
          </a:blip>
          <a:srcRect/>
          <a:stretch/>
        </p:blipFill>
        <p:spPr>
          <a:xfrm>
            <a:off x="792713" y="3604973"/>
            <a:ext cx="1257300" cy="1257300"/>
          </a:xfrm>
          <a:prstGeom prst="rect">
            <a:avLst/>
          </a:prstGeom>
          <a:noFill/>
          <a:ln>
            <a:noFill/>
          </a:ln>
        </p:spPr>
      </p:pic>
      <p:pic>
        <p:nvPicPr>
          <p:cNvPr id="854" name="Google Shape;854;p57"/>
          <p:cNvPicPr preferRelativeResize="0"/>
          <p:nvPr/>
        </p:nvPicPr>
        <p:blipFill rotWithShape="1">
          <a:blip r:embed="rId5">
            <a:alphaModFix/>
          </a:blip>
          <a:srcRect t="19324" b="21865"/>
          <a:stretch/>
        </p:blipFill>
        <p:spPr>
          <a:xfrm>
            <a:off x="553632" y="4955909"/>
            <a:ext cx="2396275" cy="1409175"/>
          </a:xfrm>
          <a:prstGeom prst="rect">
            <a:avLst/>
          </a:prstGeom>
          <a:noFill/>
          <a:ln>
            <a:noFill/>
          </a:ln>
        </p:spPr>
      </p:pic>
      <p:pic>
        <p:nvPicPr>
          <p:cNvPr id="855" name="Google Shape;855;p57"/>
          <p:cNvPicPr preferRelativeResize="0"/>
          <p:nvPr/>
        </p:nvPicPr>
        <p:blipFill rotWithShape="1">
          <a:blip r:embed="rId6">
            <a:alphaModFix/>
          </a:blip>
          <a:srcRect/>
          <a:stretch/>
        </p:blipFill>
        <p:spPr>
          <a:xfrm>
            <a:off x="3767300" y="4054851"/>
            <a:ext cx="788410" cy="901046"/>
          </a:xfrm>
          <a:prstGeom prst="rect">
            <a:avLst/>
          </a:prstGeom>
          <a:noFill/>
          <a:ln>
            <a:noFill/>
          </a:ln>
        </p:spPr>
      </p:pic>
      <p:pic>
        <p:nvPicPr>
          <p:cNvPr id="856" name="Google Shape;856;p57"/>
          <p:cNvPicPr preferRelativeResize="0"/>
          <p:nvPr/>
        </p:nvPicPr>
        <p:blipFill rotWithShape="1">
          <a:blip r:embed="rId7">
            <a:alphaModFix/>
          </a:blip>
          <a:srcRect/>
          <a:stretch/>
        </p:blipFill>
        <p:spPr>
          <a:xfrm>
            <a:off x="2340334" y="3831231"/>
            <a:ext cx="1136668" cy="1136668"/>
          </a:xfrm>
          <a:prstGeom prst="rect">
            <a:avLst/>
          </a:prstGeom>
          <a:noFill/>
          <a:ln>
            <a:noFill/>
          </a:ln>
        </p:spPr>
      </p:pic>
      <p:pic>
        <p:nvPicPr>
          <p:cNvPr id="857" name="Google Shape;857;p57"/>
          <p:cNvPicPr preferRelativeResize="0"/>
          <p:nvPr/>
        </p:nvPicPr>
        <p:blipFill rotWithShape="1">
          <a:blip r:embed="rId8">
            <a:alphaModFix/>
          </a:blip>
          <a:srcRect/>
          <a:stretch/>
        </p:blipFill>
        <p:spPr>
          <a:xfrm>
            <a:off x="3443363" y="5280689"/>
            <a:ext cx="962539" cy="962539"/>
          </a:xfrm>
          <a:prstGeom prst="rect">
            <a:avLst/>
          </a:prstGeom>
          <a:noFill/>
          <a:ln>
            <a:noFill/>
          </a:ln>
        </p:spPr>
      </p:pic>
      <p:sp>
        <p:nvSpPr>
          <p:cNvPr id="858" name="Google Shape;858;p57"/>
          <p:cNvSpPr txBox="1"/>
          <p:nvPr/>
        </p:nvSpPr>
        <p:spPr>
          <a:xfrm>
            <a:off x="5174675" y="2540800"/>
            <a:ext cx="6179100" cy="2924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NL" sz="2400">
                <a:solidFill>
                  <a:schemeClr val="dk1"/>
                </a:solidFill>
                <a:latin typeface="Calibri"/>
                <a:ea typeface="Calibri"/>
                <a:cs typeface="Calibri"/>
                <a:sym typeface="Calibri"/>
              </a:rPr>
              <a:t>Riguardo il tema efficienza energetica, le PMI si trovano ad affrontare molte barriere:</a:t>
            </a:r>
            <a:endParaRPr sz="2400">
              <a:solidFill>
                <a:schemeClr val="dk1"/>
              </a:solidFill>
              <a:latin typeface="Calibri"/>
              <a:ea typeface="Calibri"/>
              <a:cs typeface="Calibri"/>
              <a:sym typeface="Calibri"/>
            </a:endParaRPr>
          </a:p>
          <a:p>
            <a:pPr marL="457200" lvl="0" indent="-393700" algn="l" rtl="0">
              <a:spcBef>
                <a:spcPts val="0"/>
              </a:spcBef>
              <a:spcAft>
                <a:spcPts val="0"/>
              </a:spcAft>
              <a:buClr>
                <a:schemeClr val="dk1"/>
              </a:buClr>
              <a:buSzPts val="2600"/>
              <a:buChar char="●"/>
            </a:pPr>
            <a:r>
              <a:rPr lang="nl-NL" sz="2400">
                <a:solidFill>
                  <a:schemeClr val="dk1"/>
                </a:solidFill>
                <a:latin typeface="Calibri"/>
                <a:ea typeface="Calibri"/>
                <a:cs typeface="Calibri"/>
                <a:sym typeface="Calibri"/>
              </a:rPr>
              <a:t>Finanziarie/di risorse</a:t>
            </a:r>
            <a:endParaRPr sz="2400">
              <a:solidFill>
                <a:schemeClr val="dk1"/>
              </a:solidFill>
              <a:latin typeface="Calibri"/>
              <a:ea typeface="Calibri"/>
              <a:cs typeface="Calibri"/>
              <a:sym typeface="Calibri"/>
            </a:endParaRPr>
          </a:p>
          <a:p>
            <a:pPr marL="457200" lvl="0" indent="-393700" algn="l" rtl="0">
              <a:spcBef>
                <a:spcPts val="0"/>
              </a:spcBef>
              <a:spcAft>
                <a:spcPts val="0"/>
              </a:spcAft>
              <a:buClr>
                <a:schemeClr val="dk1"/>
              </a:buClr>
              <a:buSzPts val="2600"/>
              <a:buChar char="●"/>
            </a:pPr>
            <a:r>
              <a:rPr lang="nl-NL" sz="2400">
                <a:solidFill>
                  <a:schemeClr val="dk1"/>
                </a:solidFill>
                <a:latin typeface="Calibri"/>
                <a:ea typeface="Calibri"/>
                <a:cs typeface="Calibri"/>
                <a:sym typeface="Calibri"/>
              </a:rPr>
              <a:t>Mancanza delle opportune competenze</a:t>
            </a:r>
            <a:endParaRPr sz="2400">
              <a:solidFill>
                <a:schemeClr val="dk1"/>
              </a:solidFill>
              <a:latin typeface="Calibri"/>
              <a:ea typeface="Calibri"/>
              <a:cs typeface="Calibri"/>
              <a:sym typeface="Calibri"/>
            </a:endParaRPr>
          </a:p>
          <a:p>
            <a:pPr marL="457200" lvl="0" indent="-393700" algn="l" rtl="0">
              <a:spcBef>
                <a:spcPts val="0"/>
              </a:spcBef>
              <a:spcAft>
                <a:spcPts val="0"/>
              </a:spcAft>
              <a:buClr>
                <a:schemeClr val="dk1"/>
              </a:buClr>
              <a:buSzPts val="2600"/>
              <a:buChar char="●"/>
            </a:pPr>
            <a:r>
              <a:rPr lang="nl-NL" sz="2400">
                <a:solidFill>
                  <a:schemeClr val="dk1"/>
                </a:solidFill>
                <a:latin typeface="Calibri"/>
                <a:ea typeface="Calibri"/>
                <a:cs typeface="Calibri"/>
                <a:sym typeface="Calibri"/>
              </a:rPr>
              <a:t>Mancanza della giusta motivazione</a:t>
            </a:r>
            <a:endParaRPr sz="2400">
              <a:solidFill>
                <a:schemeClr val="dk1"/>
              </a:solidFill>
              <a:latin typeface="Calibri"/>
              <a:ea typeface="Calibri"/>
              <a:cs typeface="Calibri"/>
              <a:sym typeface="Calibri"/>
            </a:endParaRPr>
          </a:p>
          <a:p>
            <a:pPr marL="457200" lvl="0" indent="-393700" algn="l" rtl="0">
              <a:spcBef>
                <a:spcPts val="0"/>
              </a:spcBef>
              <a:spcAft>
                <a:spcPts val="0"/>
              </a:spcAft>
              <a:buClr>
                <a:schemeClr val="dk1"/>
              </a:buClr>
              <a:buSzPts val="2600"/>
              <a:buChar char="●"/>
            </a:pPr>
            <a:r>
              <a:rPr lang="nl-NL" sz="2400">
                <a:solidFill>
                  <a:schemeClr val="dk1"/>
                </a:solidFill>
                <a:latin typeface="Calibri"/>
                <a:ea typeface="Calibri"/>
                <a:cs typeface="Calibri"/>
                <a:sym typeface="Calibri"/>
              </a:rPr>
              <a:t>Barriere comportamentali</a:t>
            </a:r>
            <a:endParaRPr sz="2400">
              <a:solidFill>
                <a:schemeClr val="dk1"/>
              </a:solidFill>
              <a:latin typeface="Calibri"/>
              <a:ea typeface="Calibri"/>
              <a:cs typeface="Calibri"/>
              <a:sym typeface="Calibri"/>
            </a:endParaRPr>
          </a:p>
          <a:p>
            <a:pPr marL="457200" lvl="0" indent="-393700" algn="l" rtl="0">
              <a:spcBef>
                <a:spcPts val="0"/>
              </a:spcBef>
              <a:spcAft>
                <a:spcPts val="0"/>
              </a:spcAft>
              <a:buClr>
                <a:schemeClr val="dk1"/>
              </a:buClr>
              <a:buSzPts val="2600"/>
              <a:buChar char="●"/>
            </a:pPr>
            <a:r>
              <a:rPr lang="nl-NL" sz="2400">
                <a:solidFill>
                  <a:schemeClr val="dk1"/>
                </a:solidFill>
                <a:latin typeface="Calibri"/>
                <a:ea typeface="Calibri"/>
                <a:cs typeface="Calibri"/>
                <a:sym typeface="Calibri"/>
              </a:rPr>
              <a:t>Barriere organizzative</a:t>
            </a:r>
            <a:endParaRPr sz="2600"/>
          </a:p>
        </p:txBody>
      </p:sp>
      <p:sp>
        <p:nvSpPr>
          <p:cNvPr id="15" name="Rectangle 14">
            <a:extLst>
              <a:ext uri="{FF2B5EF4-FFF2-40B4-BE49-F238E27FC236}">
                <a16:creationId xmlns:a16="http://schemas.microsoft.com/office/drawing/2014/main" id="{2CFF8596-81DF-4B1E-B85C-504159CCE359}"/>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FD8061FF-DC66-4F2B-9897-736A944E1E3F}"/>
              </a:ext>
            </a:extLst>
          </p:cNvPr>
          <p:cNvSpPr>
            <a:spLocks noGrp="1"/>
          </p:cNvSpPr>
          <p:nvPr>
            <p:ph type="dt" idx="10"/>
          </p:nvPr>
        </p:nvSpPr>
        <p:spPr/>
        <p:txBody>
          <a:bodyPr/>
          <a:lstStyle/>
          <a:p>
            <a:fld id="{33606E44-D8C6-46F6-B0B4-2EF97E1B25B3}" type="datetime1">
              <a:rPr lang="en-GB" smtClean="0"/>
              <a:t>24/05/2022</a:t>
            </a:fld>
            <a:endParaRPr lang="en-GB"/>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sp>
        <p:nvSpPr>
          <p:cNvPr id="866" name="Google Shape;866;p58"/>
          <p:cNvSpPr txBox="1">
            <a:spLocks noGrp="1"/>
          </p:cNvSpPr>
          <p:nvPr>
            <p:ph type="title"/>
          </p:nvPr>
        </p:nvSpPr>
        <p:spPr>
          <a:xfrm>
            <a:off x="838200" y="1253017"/>
            <a:ext cx="10515600" cy="572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nl-NL"/>
              <a:t>Azioni collettive di efficienza energetica</a:t>
            </a:r>
            <a:endParaRPr/>
          </a:p>
        </p:txBody>
      </p:sp>
      <p:pic>
        <p:nvPicPr>
          <p:cNvPr id="868" name="Google Shape;868;p58"/>
          <p:cNvPicPr preferRelativeResize="0"/>
          <p:nvPr/>
        </p:nvPicPr>
        <p:blipFill>
          <a:blip r:embed="rId3">
            <a:alphaModFix/>
          </a:blip>
          <a:stretch>
            <a:fillRect/>
          </a:stretch>
        </p:blipFill>
        <p:spPr>
          <a:xfrm flipH="1">
            <a:off x="4147499" y="2186900"/>
            <a:ext cx="3296526" cy="3752798"/>
          </a:xfrm>
          <a:prstGeom prst="rect">
            <a:avLst/>
          </a:prstGeom>
          <a:noFill/>
          <a:ln>
            <a:noFill/>
          </a:ln>
        </p:spPr>
      </p:pic>
      <p:pic>
        <p:nvPicPr>
          <p:cNvPr id="869" name="Google Shape;869;p58" descr="Children outline"/>
          <p:cNvPicPr preferRelativeResize="0"/>
          <p:nvPr/>
        </p:nvPicPr>
        <p:blipFill rotWithShape="1">
          <a:blip r:embed="rId4">
            <a:alphaModFix/>
          </a:blip>
          <a:srcRect/>
          <a:stretch/>
        </p:blipFill>
        <p:spPr>
          <a:xfrm>
            <a:off x="720310" y="2612743"/>
            <a:ext cx="3116855" cy="3116855"/>
          </a:xfrm>
          <a:prstGeom prst="rect">
            <a:avLst/>
          </a:prstGeom>
          <a:noFill/>
          <a:ln>
            <a:noFill/>
          </a:ln>
        </p:spPr>
      </p:pic>
      <p:sp>
        <p:nvSpPr>
          <p:cNvPr id="870" name="Google Shape;870;p58"/>
          <p:cNvSpPr txBox="1"/>
          <p:nvPr/>
        </p:nvSpPr>
        <p:spPr>
          <a:xfrm>
            <a:off x="8482200" y="3059550"/>
            <a:ext cx="3000000" cy="240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nl-NL" sz="2400">
                <a:solidFill>
                  <a:schemeClr val="dk1"/>
                </a:solidFill>
                <a:latin typeface="Calibri"/>
                <a:ea typeface="Calibri"/>
                <a:cs typeface="Calibri"/>
                <a:sym typeface="Calibri"/>
              </a:rPr>
              <a:t>Come GEAR@SME, riteniamo che l’approccio in forma di progetti collettivi sia un modo per superare queste barriere</a:t>
            </a:r>
            <a:endParaRPr sz="2400"/>
          </a:p>
        </p:txBody>
      </p:sp>
      <p:sp>
        <p:nvSpPr>
          <p:cNvPr id="9" name="Rectangle 8">
            <a:extLst>
              <a:ext uri="{FF2B5EF4-FFF2-40B4-BE49-F238E27FC236}">
                <a16:creationId xmlns:a16="http://schemas.microsoft.com/office/drawing/2014/main" id="{16B23304-CE89-4A17-A857-8F472A8B37E4}"/>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F9464DC7-C050-4FA1-ADC3-2C83CC3F6CB5}"/>
              </a:ext>
            </a:extLst>
          </p:cNvPr>
          <p:cNvSpPr>
            <a:spLocks noGrp="1"/>
          </p:cNvSpPr>
          <p:nvPr>
            <p:ph type="dt" idx="10"/>
          </p:nvPr>
        </p:nvSpPr>
        <p:spPr/>
        <p:txBody>
          <a:bodyPr/>
          <a:lstStyle/>
          <a:p>
            <a:fld id="{2B2D0F05-F62F-45B4-AC9C-ABD728B2A85B}" type="datetime1">
              <a:rPr lang="en-GB" smtClean="0"/>
              <a:t>24/05/2022</a:t>
            </a:fld>
            <a:endParaRPr lang="en-GB"/>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cxnSp>
        <p:nvCxnSpPr>
          <p:cNvPr id="878" name="Google Shape;878;p59"/>
          <p:cNvCxnSpPr/>
          <p:nvPr/>
        </p:nvCxnSpPr>
        <p:spPr>
          <a:xfrm>
            <a:off x="162100" y="3877875"/>
            <a:ext cx="11758500" cy="0"/>
          </a:xfrm>
          <a:prstGeom prst="straightConnector1">
            <a:avLst/>
          </a:prstGeom>
          <a:noFill/>
          <a:ln w="114300" cap="flat" cmpd="sng">
            <a:solidFill>
              <a:schemeClr val="accent2"/>
            </a:solidFill>
            <a:prstDash val="solid"/>
            <a:round/>
            <a:headEnd type="none" w="med" len="med"/>
            <a:tailEnd type="triangle" w="med" len="med"/>
          </a:ln>
        </p:spPr>
      </p:cxnSp>
      <p:sp>
        <p:nvSpPr>
          <p:cNvPr id="879" name="Google Shape;879;p59"/>
          <p:cNvSpPr txBox="1">
            <a:spLocks noGrp="1"/>
          </p:cNvSpPr>
          <p:nvPr>
            <p:ph type="title"/>
          </p:nvPr>
        </p:nvSpPr>
        <p:spPr>
          <a:xfrm>
            <a:off x="838200" y="1253017"/>
            <a:ext cx="10515600" cy="572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nl-NL"/>
              <a:t>Un piano d’azione per il supporto di azioni collettive</a:t>
            </a:r>
            <a:endParaRPr/>
          </a:p>
        </p:txBody>
      </p:sp>
      <p:pic>
        <p:nvPicPr>
          <p:cNvPr id="881" name="Google Shape;881;p59" descr="Children outline"/>
          <p:cNvPicPr preferRelativeResize="0"/>
          <p:nvPr/>
        </p:nvPicPr>
        <p:blipFill rotWithShape="1">
          <a:blip r:embed="rId3">
            <a:alphaModFix/>
          </a:blip>
          <a:srcRect/>
          <a:stretch/>
        </p:blipFill>
        <p:spPr>
          <a:xfrm>
            <a:off x="532771" y="3204539"/>
            <a:ext cx="1332965" cy="1332959"/>
          </a:xfrm>
          <a:prstGeom prst="rect">
            <a:avLst/>
          </a:prstGeom>
          <a:noFill/>
          <a:ln>
            <a:noFill/>
          </a:ln>
        </p:spPr>
      </p:pic>
      <p:pic>
        <p:nvPicPr>
          <p:cNvPr id="882" name="Google Shape;882;p59" descr="Tools outline"/>
          <p:cNvPicPr preferRelativeResize="0"/>
          <p:nvPr/>
        </p:nvPicPr>
        <p:blipFill rotWithShape="1">
          <a:blip r:embed="rId4">
            <a:alphaModFix/>
          </a:blip>
          <a:srcRect/>
          <a:stretch/>
        </p:blipFill>
        <p:spPr>
          <a:xfrm>
            <a:off x="10257082" y="3204547"/>
            <a:ext cx="1332965" cy="1332959"/>
          </a:xfrm>
          <a:prstGeom prst="rect">
            <a:avLst/>
          </a:prstGeom>
          <a:noFill/>
          <a:ln>
            <a:noFill/>
          </a:ln>
        </p:spPr>
      </p:pic>
      <p:pic>
        <p:nvPicPr>
          <p:cNvPr id="883" name="Google Shape;883;p59" descr="Playbook outline"/>
          <p:cNvPicPr preferRelativeResize="0"/>
          <p:nvPr/>
        </p:nvPicPr>
        <p:blipFill rotWithShape="1">
          <a:blip r:embed="rId5">
            <a:alphaModFix/>
          </a:blip>
          <a:srcRect/>
          <a:stretch/>
        </p:blipFill>
        <p:spPr>
          <a:xfrm>
            <a:off x="4422478" y="3204543"/>
            <a:ext cx="1332965" cy="1332959"/>
          </a:xfrm>
          <a:prstGeom prst="rect">
            <a:avLst/>
          </a:prstGeom>
          <a:noFill/>
          <a:ln>
            <a:noFill/>
          </a:ln>
        </p:spPr>
      </p:pic>
      <p:pic>
        <p:nvPicPr>
          <p:cNvPr id="884" name="Google Shape;884;p59" descr="Electrician female outline"/>
          <p:cNvPicPr preferRelativeResize="0"/>
          <p:nvPr/>
        </p:nvPicPr>
        <p:blipFill rotWithShape="1">
          <a:blip r:embed="rId6">
            <a:alphaModFix/>
          </a:blip>
          <a:srcRect/>
          <a:stretch/>
        </p:blipFill>
        <p:spPr>
          <a:xfrm>
            <a:off x="6367359" y="3204548"/>
            <a:ext cx="1332965" cy="1332959"/>
          </a:xfrm>
          <a:prstGeom prst="rect">
            <a:avLst/>
          </a:prstGeom>
          <a:noFill/>
          <a:ln>
            <a:noFill/>
          </a:ln>
        </p:spPr>
      </p:pic>
      <p:pic>
        <p:nvPicPr>
          <p:cNvPr id="885" name="Google Shape;885;p59" descr="Signature outline"/>
          <p:cNvPicPr preferRelativeResize="0"/>
          <p:nvPr/>
        </p:nvPicPr>
        <p:blipFill rotWithShape="1">
          <a:blip r:embed="rId7">
            <a:alphaModFix/>
          </a:blip>
          <a:srcRect/>
          <a:stretch/>
        </p:blipFill>
        <p:spPr>
          <a:xfrm>
            <a:off x="8312216" y="3252582"/>
            <a:ext cx="1332965" cy="1332959"/>
          </a:xfrm>
          <a:prstGeom prst="rect">
            <a:avLst/>
          </a:prstGeom>
          <a:noFill/>
          <a:ln>
            <a:noFill/>
          </a:ln>
        </p:spPr>
      </p:pic>
      <p:pic>
        <p:nvPicPr>
          <p:cNvPr id="886" name="Google Shape;886;p59" descr="Downward trend graph outline"/>
          <p:cNvPicPr preferRelativeResize="0"/>
          <p:nvPr/>
        </p:nvPicPr>
        <p:blipFill rotWithShape="1">
          <a:blip r:embed="rId8">
            <a:alphaModFix/>
          </a:blip>
          <a:srcRect/>
          <a:stretch/>
        </p:blipFill>
        <p:spPr>
          <a:xfrm>
            <a:off x="2477621" y="3204539"/>
            <a:ext cx="1332965" cy="1332959"/>
          </a:xfrm>
          <a:prstGeom prst="rect">
            <a:avLst/>
          </a:prstGeom>
          <a:noFill/>
          <a:ln>
            <a:noFill/>
          </a:ln>
        </p:spPr>
      </p:pic>
      <p:sp>
        <p:nvSpPr>
          <p:cNvPr id="887" name="Google Shape;887;p59"/>
          <p:cNvSpPr txBox="1"/>
          <p:nvPr/>
        </p:nvSpPr>
        <p:spPr>
          <a:xfrm>
            <a:off x="323700" y="4537500"/>
            <a:ext cx="17511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NL" sz="2000"/>
              <a:t>Creazione del team</a:t>
            </a:r>
            <a:endParaRPr sz="2000"/>
          </a:p>
        </p:txBody>
      </p:sp>
      <p:sp>
        <p:nvSpPr>
          <p:cNvPr id="888" name="Google Shape;888;p59"/>
          <p:cNvSpPr txBox="1"/>
          <p:nvPr/>
        </p:nvSpPr>
        <p:spPr>
          <a:xfrm>
            <a:off x="2355700" y="2144375"/>
            <a:ext cx="17511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NL" sz="2000"/>
              <a:t>Valutazione potenziale risparmi</a:t>
            </a:r>
            <a:endParaRPr sz="2000"/>
          </a:p>
        </p:txBody>
      </p:sp>
      <p:sp>
        <p:nvSpPr>
          <p:cNvPr id="889" name="Google Shape;889;p59"/>
          <p:cNvSpPr txBox="1"/>
          <p:nvPr/>
        </p:nvSpPr>
        <p:spPr>
          <a:xfrm>
            <a:off x="4213413" y="4709725"/>
            <a:ext cx="17511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NL" sz="2000"/>
              <a:t>Scrittura di un piano d’azione</a:t>
            </a:r>
            <a:endParaRPr sz="2000"/>
          </a:p>
        </p:txBody>
      </p:sp>
      <p:sp>
        <p:nvSpPr>
          <p:cNvPr id="890" name="Google Shape;890;p59"/>
          <p:cNvSpPr txBox="1"/>
          <p:nvPr/>
        </p:nvSpPr>
        <p:spPr>
          <a:xfrm>
            <a:off x="6071139" y="2298275"/>
            <a:ext cx="19254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NL" sz="2000"/>
              <a:t>Identificazione dei fornitori</a:t>
            </a:r>
            <a:endParaRPr sz="2000"/>
          </a:p>
        </p:txBody>
      </p:sp>
      <p:sp>
        <p:nvSpPr>
          <p:cNvPr id="891" name="Google Shape;891;p59"/>
          <p:cNvSpPr txBox="1"/>
          <p:nvPr/>
        </p:nvSpPr>
        <p:spPr>
          <a:xfrm>
            <a:off x="8016001" y="4585550"/>
            <a:ext cx="19254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NL" sz="2000"/>
              <a:t>Firma dei contratti</a:t>
            </a:r>
            <a:endParaRPr sz="2000"/>
          </a:p>
        </p:txBody>
      </p:sp>
      <p:sp>
        <p:nvSpPr>
          <p:cNvPr id="892" name="Google Shape;892;p59"/>
          <p:cNvSpPr txBox="1"/>
          <p:nvPr/>
        </p:nvSpPr>
        <p:spPr>
          <a:xfrm>
            <a:off x="9960864" y="2144375"/>
            <a:ext cx="19254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nl-NL" sz="2000"/>
              <a:t>Realizzazione, monitoraggio e manutenzione</a:t>
            </a:r>
            <a:endParaRPr sz="2000"/>
          </a:p>
        </p:txBody>
      </p:sp>
      <p:sp>
        <p:nvSpPr>
          <p:cNvPr id="19" name="Rectangle 18">
            <a:extLst>
              <a:ext uri="{FF2B5EF4-FFF2-40B4-BE49-F238E27FC236}">
                <a16:creationId xmlns:a16="http://schemas.microsoft.com/office/drawing/2014/main" id="{8C6237B9-AA7B-4BA0-B801-69913BC816DF}"/>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3E887D60-3206-497E-8D64-415DD0BAE458}"/>
              </a:ext>
            </a:extLst>
          </p:cNvPr>
          <p:cNvSpPr>
            <a:spLocks noGrp="1"/>
          </p:cNvSpPr>
          <p:nvPr>
            <p:ph type="dt" idx="10"/>
          </p:nvPr>
        </p:nvSpPr>
        <p:spPr/>
        <p:txBody>
          <a:bodyPr/>
          <a:lstStyle/>
          <a:p>
            <a:fld id="{9EE9F263-CFA2-4C31-A4A8-14614D2F82A6}" type="datetime1">
              <a:rPr lang="en-GB" smtClean="0"/>
              <a:t>24/05/2022</a:t>
            </a:fld>
            <a:endParaRPr lang="en-GB"/>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99"/>
        <p:cNvGrpSpPr/>
        <p:nvPr/>
      </p:nvGrpSpPr>
      <p:grpSpPr>
        <a:xfrm>
          <a:off x="0" y="0"/>
          <a:ext cx="0" cy="0"/>
          <a:chOff x="0" y="0"/>
          <a:chExt cx="0" cy="0"/>
        </a:xfrm>
      </p:grpSpPr>
      <p:sp>
        <p:nvSpPr>
          <p:cNvPr id="900" name="Google Shape;900;p60"/>
          <p:cNvSpPr txBox="1">
            <a:spLocks noGrp="1"/>
          </p:cNvSpPr>
          <p:nvPr>
            <p:ph type="title"/>
          </p:nvPr>
        </p:nvSpPr>
        <p:spPr>
          <a:xfrm>
            <a:off x="831850" y="1709738"/>
            <a:ext cx="10515600" cy="2852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nl-NL"/>
              <a:t>Supporto all’azione:</a:t>
            </a:r>
            <a:br>
              <a:rPr lang="nl-NL"/>
            </a:br>
            <a:r>
              <a:rPr lang="nl-NL"/>
              <a:t>Il portale GEAR@SME</a:t>
            </a:r>
            <a:endParaRPr/>
          </a:p>
        </p:txBody>
      </p:sp>
      <p:sp>
        <p:nvSpPr>
          <p:cNvPr id="901" name="Google Shape;901;p60"/>
          <p:cNvSpPr txBox="1">
            <a:spLocks noGrp="1"/>
          </p:cNvSpPr>
          <p:nvPr>
            <p:ph type="body" idx="1"/>
          </p:nvPr>
        </p:nvSpPr>
        <p:spPr>
          <a:xfrm>
            <a:off x="831850" y="4589463"/>
            <a:ext cx="10515600" cy="15003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p:txBody>
      </p:sp>
      <p:sp>
        <p:nvSpPr>
          <p:cNvPr id="903" name="Google Shape;903;p60"/>
          <p:cNvSpPr txBox="1">
            <a:spLocks noGrp="1"/>
          </p:cNvSpPr>
          <p:nvPr>
            <p:ph type="dt" idx="10"/>
          </p:nvPr>
        </p:nvSpPr>
        <p:spPr>
          <a:xfrm>
            <a:off x="838200" y="6356350"/>
            <a:ext cx="2980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B949A45E-34DB-4DFD-80E3-D6C46FD91C5F}" type="datetime1">
              <a:rPr lang="en-GB" smtClean="0"/>
              <a:t>24/05/2022</a:t>
            </a:fld>
            <a:endParaRPr/>
          </a:p>
        </p:txBody>
      </p:sp>
      <p:sp>
        <p:nvSpPr>
          <p:cNvPr id="7" name="Rectangle 6">
            <a:extLst>
              <a:ext uri="{FF2B5EF4-FFF2-40B4-BE49-F238E27FC236}">
                <a16:creationId xmlns:a16="http://schemas.microsoft.com/office/drawing/2014/main" id="{49CCA67B-2290-4BFB-B16C-2DA95B4C249E}"/>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2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34EA8"/>
              </a:buClr>
              <a:buSzPts val="6000"/>
              <a:buFont typeface="Arial"/>
              <a:buNone/>
            </a:pPr>
            <a:r>
              <a:rPr lang="nl-NL"/>
              <a:t>Perché parlare di efficienza energetica per le PMI?</a:t>
            </a:r>
            <a:endParaRPr/>
          </a:p>
        </p:txBody>
      </p:sp>
      <p:sp>
        <p:nvSpPr>
          <p:cNvPr id="369" name="Google Shape;369;p2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400"/>
              <a:buNone/>
            </a:pPr>
            <a:endParaRPr/>
          </a:p>
        </p:txBody>
      </p:sp>
      <p:sp>
        <p:nvSpPr>
          <p:cNvPr id="371" name="Google Shape;371;p25"/>
          <p:cNvSpPr txBox="1">
            <a:spLocks noGrp="1"/>
          </p:cNvSpPr>
          <p:nvPr>
            <p:ph type="dt" idx="10"/>
          </p:nvPr>
        </p:nvSpPr>
        <p:spPr>
          <a:xfrm>
            <a:off x="838200" y="6356350"/>
            <a:ext cx="2980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9D6AF0BE-65D6-439C-B349-97F964647065}" type="datetime1">
              <a:rPr lang="en-GB" smtClean="0"/>
              <a:t>24/05/2022</a:t>
            </a:fld>
            <a:endParaRPr/>
          </a:p>
        </p:txBody>
      </p:sp>
      <p:sp>
        <p:nvSpPr>
          <p:cNvPr id="7" name="Rectangle 6">
            <a:extLst>
              <a:ext uri="{FF2B5EF4-FFF2-40B4-BE49-F238E27FC236}">
                <a16:creationId xmlns:a16="http://schemas.microsoft.com/office/drawing/2014/main" id="{EBA50081-895F-42ED-BDBB-70CB337F9B5C}"/>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sp>
        <p:nvSpPr>
          <p:cNvPr id="910" name="Google Shape;910;p61"/>
          <p:cNvSpPr txBox="1">
            <a:spLocks noGrp="1"/>
          </p:cNvSpPr>
          <p:nvPr>
            <p:ph type="title"/>
          </p:nvPr>
        </p:nvSpPr>
        <p:spPr>
          <a:xfrm>
            <a:off x="838200" y="1253017"/>
            <a:ext cx="10515600" cy="572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nl-NL"/>
              <a:t>Cosa offre il portale GEAR@SME</a:t>
            </a:r>
            <a:endParaRPr/>
          </a:p>
        </p:txBody>
      </p:sp>
      <p:sp>
        <p:nvSpPr>
          <p:cNvPr id="911" name="Google Shape;911;p61"/>
          <p:cNvSpPr txBox="1">
            <a:spLocks noGrp="1"/>
          </p:cNvSpPr>
          <p:nvPr>
            <p:ph type="body" idx="1"/>
          </p:nvPr>
        </p:nvSpPr>
        <p:spPr>
          <a:xfrm>
            <a:off x="838200" y="1890450"/>
            <a:ext cx="10708500" cy="4839600"/>
          </a:xfrm>
          <a:prstGeom prst="rect">
            <a:avLst/>
          </a:prstGeom>
        </p:spPr>
        <p:txBody>
          <a:bodyPr spcFirstLastPara="1" wrap="square" lIns="91425" tIns="45700" rIns="91425" bIns="45700" anchor="t" anchorCtr="0">
            <a:normAutofit fontScale="92500" lnSpcReduction="10000"/>
          </a:bodyPr>
          <a:lstStyle/>
          <a:p>
            <a:pPr marL="457200" lvl="0" indent="-323850" algn="l" rtl="0">
              <a:lnSpc>
                <a:spcPct val="115000"/>
              </a:lnSpc>
              <a:spcBef>
                <a:spcPts val="1000"/>
              </a:spcBef>
              <a:spcAft>
                <a:spcPts val="0"/>
              </a:spcAft>
              <a:buSzPts val="1500"/>
              <a:buChar char="●"/>
            </a:pPr>
            <a:r>
              <a:rPr lang="nl-NL" sz="2500" dirty="0" err="1"/>
              <a:t>Un</a:t>
            </a:r>
            <a:r>
              <a:rPr lang="nl-NL" sz="2500" dirty="0"/>
              <a:t> </a:t>
            </a:r>
            <a:r>
              <a:rPr lang="nl-NL" sz="2500" b="1" dirty="0"/>
              <a:t>manuale</a:t>
            </a:r>
            <a:r>
              <a:rPr lang="nl-NL" sz="2500" dirty="0"/>
              <a:t> in </a:t>
            </a:r>
            <a:r>
              <a:rPr lang="nl-NL" sz="2500" dirty="0" err="1"/>
              <a:t>cui</a:t>
            </a:r>
            <a:r>
              <a:rPr lang="nl-NL" sz="2500" dirty="0"/>
              <a:t> </a:t>
            </a:r>
            <a:r>
              <a:rPr lang="nl-NL" sz="2500" dirty="0" err="1"/>
              <a:t>trovare</a:t>
            </a:r>
            <a:r>
              <a:rPr lang="nl-NL" sz="2500" dirty="0"/>
              <a:t> </a:t>
            </a:r>
            <a:r>
              <a:rPr lang="nl-NL" sz="2500" dirty="0" err="1"/>
              <a:t>consigli</a:t>
            </a:r>
            <a:r>
              <a:rPr lang="nl-NL" sz="2500" dirty="0"/>
              <a:t> </a:t>
            </a:r>
            <a:r>
              <a:rPr lang="nl-NL" sz="2500" dirty="0" err="1"/>
              <a:t>utili</a:t>
            </a:r>
            <a:r>
              <a:rPr lang="nl-NL" sz="2500" dirty="0"/>
              <a:t> </a:t>
            </a:r>
            <a:r>
              <a:rPr lang="nl-NL" sz="2500" dirty="0" err="1"/>
              <a:t>su</a:t>
            </a:r>
            <a:r>
              <a:rPr lang="nl-NL" sz="2500" dirty="0"/>
              <a:t> </a:t>
            </a:r>
            <a:r>
              <a:rPr lang="nl-NL" sz="2500" dirty="0" err="1"/>
              <a:t>come</a:t>
            </a:r>
            <a:r>
              <a:rPr lang="nl-NL" sz="2500" dirty="0"/>
              <a:t> </a:t>
            </a:r>
            <a:r>
              <a:rPr lang="nl-NL" sz="2500" dirty="0" err="1"/>
              <a:t>affrontare</a:t>
            </a:r>
            <a:r>
              <a:rPr lang="nl-NL" sz="2500" dirty="0"/>
              <a:t> </a:t>
            </a:r>
            <a:r>
              <a:rPr lang="nl-NL" sz="2500" dirty="0" err="1"/>
              <a:t>il</a:t>
            </a:r>
            <a:r>
              <a:rPr lang="nl-NL" sz="2500" dirty="0"/>
              <a:t> </a:t>
            </a:r>
            <a:r>
              <a:rPr lang="nl-NL" sz="2500" dirty="0" err="1"/>
              <a:t>tema</a:t>
            </a:r>
            <a:r>
              <a:rPr lang="nl-NL" sz="2500" dirty="0"/>
              <a:t> </a:t>
            </a:r>
            <a:r>
              <a:rPr lang="nl-NL" sz="2500" dirty="0" err="1"/>
              <a:t>dell’efficienza</a:t>
            </a:r>
            <a:r>
              <a:rPr lang="nl-NL" sz="2500" dirty="0"/>
              <a:t> energetica </a:t>
            </a:r>
            <a:r>
              <a:rPr lang="nl-NL" sz="2500" dirty="0" err="1"/>
              <a:t>nelle</a:t>
            </a:r>
            <a:r>
              <a:rPr lang="nl-NL" sz="2500" dirty="0"/>
              <a:t> PMI</a:t>
            </a:r>
            <a:endParaRPr sz="2500" dirty="0"/>
          </a:p>
          <a:p>
            <a:pPr marL="0" lvl="0" indent="0" algn="l" rtl="0">
              <a:lnSpc>
                <a:spcPct val="115000"/>
              </a:lnSpc>
              <a:spcBef>
                <a:spcPts val="1000"/>
              </a:spcBef>
              <a:spcAft>
                <a:spcPts val="0"/>
              </a:spcAft>
              <a:buNone/>
            </a:pPr>
            <a:endParaRPr sz="100" dirty="0"/>
          </a:p>
          <a:p>
            <a:pPr marL="457200" lvl="0" indent="-323850" algn="l" rtl="0">
              <a:lnSpc>
                <a:spcPct val="115000"/>
              </a:lnSpc>
              <a:spcBef>
                <a:spcPts val="1000"/>
              </a:spcBef>
              <a:spcAft>
                <a:spcPts val="0"/>
              </a:spcAft>
              <a:buSzPts val="1500"/>
              <a:buChar char="●"/>
            </a:pPr>
            <a:r>
              <a:rPr lang="nl-NL" sz="2500" dirty="0" err="1"/>
              <a:t>Una</a:t>
            </a:r>
            <a:r>
              <a:rPr lang="nl-NL" sz="2500" dirty="0"/>
              <a:t> serie di </a:t>
            </a:r>
            <a:r>
              <a:rPr lang="nl-NL" sz="2500" b="1" dirty="0" err="1"/>
              <a:t>strumenti</a:t>
            </a:r>
            <a:r>
              <a:rPr lang="nl-NL" sz="2500" b="1" dirty="0"/>
              <a:t> </a:t>
            </a:r>
            <a:r>
              <a:rPr lang="nl-NL" sz="2500" b="1" dirty="0" err="1"/>
              <a:t>utili</a:t>
            </a:r>
            <a:r>
              <a:rPr lang="nl-NL" sz="2500" dirty="0"/>
              <a:t> per </a:t>
            </a:r>
            <a:r>
              <a:rPr lang="nl-NL" sz="2500" dirty="0" err="1"/>
              <a:t>supportare</a:t>
            </a:r>
            <a:r>
              <a:rPr lang="nl-NL" sz="2500" dirty="0"/>
              <a:t> le PMI:</a:t>
            </a:r>
            <a:endParaRPr sz="2500" dirty="0"/>
          </a:p>
          <a:p>
            <a:pPr marL="914400" lvl="1" indent="-387350" algn="l" rtl="0">
              <a:lnSpc>
                <a:spcPct val="115000"/>
              </a:lnSpc>
              <a:spcBef>
                <a:spcPts val="0"/>
              </a:spcBef>
              <a:spcAft>
                <a:spcPts val="0"/>
              </a:spcAft>
              <a:buSzPts val="2500"/>
              <a:buChar char="○"/>
            </a:pPr>
            <a:r>
              <a:rPr lang="nl-NL" sz="2500" dirty="0"/>
              <a:t>Slides di supporto alla </a:t>
            </a:r>
            <a:r>
              <a:rPr lang="nl-NL" sz="2500" b="1" dirty="0" err="1"/>
              <a:t>formazione</a:t>
            </a:r>
            <a:r>
              <a:rPr lang="nl-NL" sz="2500" dirty="0"/>
              <a:t> sul </a:t>
            </a:r>
            <a:r>
              <a:rPr lang="nl-NL" sz="2500" dirty="0" err="1"/>
              <a:t>tema</a:t>
            </a:r>
            <a:endParaRPr sz="2500" dirty="0"/>
          </a:p>
          <a:p>
            <a:pPr marL="914400" lvl="1" indent="-387350" algn="l" rtl="0">
              <a:lnSpc>
                <a:spcPct val="115000"/>
              </a:lnSpc>
              <a:spcBef>
                <a:spcPts val="0"/>
              </a:spcBef>
              <a:spcAft>
                <a:spcPts val="0"/>
              </a:spcAft>
              <a:buSzPts val="2500"/>
              <a:buChar char="○"/>
            </a:pPr>
            <a:r>
              <a:rPr lang="nl-NL" sz="2500" dirty="0" err="1"/>
              <a:t>Fogli</a:t>
            </a:r>
            <a:r>
              <a:rPr lang="nl-NL" sz="2500" dirty="0"/>
              <a:t> di </a:t>
            </a:r>
            <a:r>
              <a:rPr lang="nl-NL" sz="2500" dirty="0" err="1"/>
              <a:t>calcolo</a:t>
            </a:r>
            <a:r>
              <a:rPr lang="nl-NL" sz="2500" dirty="0"/>
              <a:t> per </a:t>
            </a:r>
            <a:r>
              <a:rPr lang="nl-NL" sz="2500" b="1" dirty="0"/>
              <a:t>energy scan </a:t>
            </a:r>
            <a:r>
              <a:rPr lang="nl-NL" sz="2500" dirty="0"/>
              <a:t>e</a:t>
            </a:r>
            <a:r>
              <a:rPr lang="nl-NL" sz="2500" b="1" dirty="0"/>
              <a:t> </a:t>
            </a:r>
            <a:r>
              <a:rPr lang="nl-NL" sz="2500" b="1" dirty="0" err="1"/>
              <a:t>valutazioni</a:t>
            </a:r>
            <a:r>
              <a:rPr lang="nl-NL" sz="2500" b="1" dirty="0"/>
              <a:t> </a:t>
            </a:r>
            <a:r>
              <a:rPr lang="nl-NL" sz="2500" b="1" dirty="0" err="1"/>
              <a:t>energetiche</a:t>
            </a:r>
            <a:r>
              <a:rPr lang="nl-NL" sz="2500" b="1" dirty="0"/>
              <a:t> </a:t>
            </a:r>
            <a:r>
              <a:rPr lang="nl-NL" sz="2500" b="1" dirty="0" err="1"/>
              <a:t>ed</a:t>
            </a:r>
            <a:r>
              <a:rPr lang="nl-NL" sz="2500" b="1" dirty="0"/>
              <a:t> </a:t>
            </a:r>
            <a:r>
              <a:rPr lang="nl-NL" sz="2500" b="1" dirty="0" err="1"/>
              <a:t>economiche</a:t>
            </a:r>
            <a:r>
              <a:rPr lang="nl-NL" sz="2500" dirty="0"/>
              <a:t> </a:t>
            </a:r>
            <a:r>
              <a:rPr lang="nl-NL" sz="2500" dirty="0" err="1"/>
              <a:t>su</a:t>
            </a:r>
            <a:r>
              <a:rPr lang="nl-NL" sz="2500" dirty="0"/>
              <a:t> </a:t>
            </a:r>
            <a:r>
              <a:rPr lang="nl-NL" sz="2500" dirty="0" err="1"/>
              <a:t>possibili</a:t>
            </a:r>
            <a:r>
              <a:rPr lang="nl-NL" sz="2500" dirty="0"/>
              <a:t> </a:t>
            </a:r>
            <a:r>
              <a:rPr lang="nl-NL" sz="2500" dirty="0" err="1"/>
              <a:t>azioni</a:t>
            </a:r>
            <a:r>
              <a:rPr lang="nl-NL" sz="2500" dirty="0"/>
              <a:t> di </a:t>
            </a:r>
            <a:r>
              <a:rPr lang="nl-NL" sz="2500" dirty="0" err="1"/>
              <a:t>efficienza</a:t>
            </a:r>
            <a:r>
              <a:rPr lang="nl-NL" sz="2500" dirty="0"/>
              <a:t> energetica</a:t>
            </a:r>
            <a:endParaRPr sz="2500" dirty="0"/>
          </a:p>
          <a:p>
            <a:pPr marL="914400" lvl="1" indent="-387350" algn="l" rtl="0">
              <a:lnSpc>
                <a:spcPct val="115000"/>
              </a:lnSpc>
              <a:spcBef>
                <a:spcPts val="0"/>
              </a:spcBef>
              <a:spcAft>
                <a:spcPts val="0"/>
              </a:spcAft>
              <a:buSzPts val="2500"/>
              <a:buChar char="○"/>
            </a:pPr>
            <a:r>
              <a:rPr lang="nl-NL" sz="2500" b="1" dirty="0"/>
              <a:t>Best </a:t>
            </a:r>
            <a:r>
              <a:rPr lang="nl-NL" sz="2500" b="1" dirty="0" err="1"/>
              <a:t>practices</a:t>
            </a:r>
            <a:r>
              <a:rPr lang="nl-NL" sz="2500" b="1" dirty="0"/>
              <a:t> </a:t>
            </a:r>
            <a:r>
              <a:rPr lang="nl-NL" sz="2500" dirty="0"/>
              <a:t>per </a:t>
            </a:r>
            <a:r>
              <a:rPr lang="nl-NL" sz="2500" dirty="0" err="1"/>
              <a:t>tecnologie</a:t>
            </a:r>
            <a:r>
              <a:rPr lang="nl-NL" sz="2500" dirty="0"/>
              <a:t> </a:t>
            </a:r>
            <a:r>
              <a:rPr lang="nl-NL" sz="2500" dirty="0" err="1"/>
              <a:t>utili</a:t>
            </a:r>
            <a:r>
              <a:rPr lang="nl-NL" sz="2500" dirty="0"/>
              <a:t> alle PMI</a:t>
            </a:r>
            <a:endParaRPr sz="2500" dirty="0"/>
          </a:p>
          <a:p>
            <a:pPr marL="914400" lvl="1" indent="-387350" algn="l" rtl="0">
              <a:lnSpc>
                <a:spcPct val="115000"/>
              </a:lnSpc>
              <a:spcBef>
                <a:spcPts val="0"/>
              </a:spcBef>
              <a:spcAft>
                <a:spcPts val="0"/>
              </a:spcAft>
              <a:buSzPts val="2500"/>
              <a:buChar char="○"/>
            </a:pPr>
            <a:r>
              <a:rPr lang="nl-NL" sz="2500" dirty="0" err="1"/>
              <a:t>Varie</a:t>
            </a:r>
            <a:r>
              <a:rPr lang="nl-NL" sz="2500" dirty="0"/>
              <a:t> </a:t>
            </a:r>
            <a:r>
              <a:rPr lang="nl-NL" sz="2500" dirty="0" err="1"/>
              <a:t>tipologie</a:t>
            </a:r>
            <a:r>
              <a:rPr lang="nl-NL" sz="2500" dirty="0"/>
              <a:t> di </a:t>
            </a:r>
            <a:r>
              <a:rPr lang="nl-NL" sz="2500" b="1" dirty="0" err="1"/>
              <a:t>documenti</a:t>
            </a:r>
            <a:r>
              <a:rPr lang="nl-NL" sz="2500" b="1" dirty="0"/>
              <a:t> e checklist</a:t>
            </a:r>
            <a:r>
              <a:rPr lang="nl-NL" sz="2500" dirty="0"/>
              <a:t> </a:t>
            </a:r>
            <a:r>
              <a:rPr lang="nl-NL" sz="2500" dirty="0" err="1"/>
              <a:t>utili</a:t>
            </a:r>
            <a:r>
              <a:rPr lang="nl-NL" sz="2500" dirty="0"/>
              <a:t> (</a:t>
            </a:r>
            <a:r>
              <a:rPr lang="nl-NL" sz="2500" dirty="0" err="1"/>
              <a:t>esempi</a:t>
            </a:r>
            <a:r>
              <a:rPr lang="nl-NL" sz="2500" dirty="0"/>
              <a:t> di </a:t>
            </a:r>
            <a:r>
              <a:rPr lang="nl-NL" sz="2500" dirty="0" err="1"/>
              <a:t>contratti</a:t>
            </a:r>
            <a:r>
              <a:rPr lang="nl-NL" sz="2500" dirty="0"/>
              <a:t>, </a:t>
            </a:r>
            <a:r>
              <a:rPr lang="nl-NL" sz="2500" dirty="0" err="1"/>
              <a:t>richieste</a:t>
            </a:r>
            <a:r>
              <a:rPr lang="nl-NL" sz="2500" dirty="0"/>
              <a:t> di </a:t>
            </a:r>
            <a:r>
              <a:rPr lang="nl-NL" sz="2500" dirty="0" err="1"/>
              <a:t>offerta</a:t>
            </a:r>
            <a:r>
              <a:rPr lang="nl-NL" sz="2500" dirty="0"/>
              <a:t> da </a:t>
            </a:r>
            <a:r>
              <a:rPr lang="nl-NL" sz="2500" dirty="0" err="1"/>
              <a:t>fornitori</a:t>
            </a:r>
            <a:r>
              <a:rPr lang="nl-NL" sz="2500" dirty="0"/>
              <a:t>, etc.)</a:t>
            </a:r>
            <a:endParaRPr sz="2500" dirty="0"/>
          </a:p>
          <a:p>
            <a:pPr marL="0" lvl="0" indent="0" algn="l" rtl="0">
              <a:lnSpc>
                <a:spcPct val="115000"/>
              </a:lnSpc>
              <a:spcBef>
                <a:spcPts val="1000"/>
              </a:spcBef>
              <a:spcAft>
                <a:spcPts val="0"/>
              </a:spcAft>
              <a:buNone/>
            </a:pPr>
            <a:endParaRPr sz="217" dirty="0"/>
          </a:p>
          <a:p>
            <a:pPr marL="457200" lvl="0" indent="-323850" algn="l" rtl="0">
              <a:lnSpc>
                <a:spcPct val="115000"/>
              </a:lnSpc>
              <a:spcBef>
                <a:spcPts val="1000"/>
              </a:spcBef>
              <a:spcAft>
                <a:spcPts val="0"/>
              </a:spcAft>
              <a:buSzPts val="1500"/>
              <a:buChar char="●"/>
            </a:pPr>
            <a:r>
              <a:rPr lang="nl-NL" sz="2500" dirty="0" err="1"/>
              <a:t>Una</a:t>
            </a:r>
            <a:r>
              <a:rPr lang="nl-NL" sz="2500" dirty="0"/>
              <a:t> </a:t>
            </a:r>
            <a:r>
              <a:rPr lang="nl-NL" sz="2500" b="1" dirty="0" err="1"/>
              <a:t>piattaforma</a:t>
            </a:r>
            <a:r>
              <a:rPr lang="nl-NL" sz="2500" b="1" dirty="0"/>
              <a:t> </a:t>
            </a:r>
            <a:r>
              <a:rPr lang="nl-NL" sz="2500" b="1" dirty="0" err="1"/>
              <a:t>interattiva</a:t>
            </a:r>
            <a:r>
              <a:rPr lang="nl-NL" sz="2500" dirty="0"/>
              <a:t> dove poter </a:t>
            </a:r>
            <a:r>
              <a:rPr lang="nl-NL" sz="2500" dirty="0" err="1"/>
              <a:t>richiedere</a:t>
            </a:r>
            <a:r>
              <a:rPr lang="nl-NL" sz="2500" dirty="0"/>
              <a:t> </a:t>
            </a:r>
            <a:r>
              <a:rPr lang="nl-NL" sz="2500" dirty="0" err="1"/>
              <a:t>informazioni</a:t>
            </a:r>
            <a:r>
              <a:rPr lang="nl-NL" sz="2500" dirty="0"/>
              <a:t> e </a:t>
            </a:r>
            <a:r>
              <a:rPr lang="nl-NL" sz="2500" dirty="0" err="1"/>
              <a:t>fare</a:t>
            </a:r>
            <a:r>
              <a:rPr lang="nl-NL" sz="2500" dirty="0"/>
              <a:t> </a:t>
            </a:r>
            <a:r>
              <a:rPr lang="nl-NL" sz="2500" dirty="0" err="1"/>
              <a:t>domande</a:t>
            </a:r>
            <a:r>
              <a:rPr lang="nl-NL" sz="2500" dirty="0"/>
              <a:t> </a:t>
            </a:r>
            <a:r>
              <a:rPr lang="nl-NL" sz="2500" dirty="0" err="1"/>
              <a:t>relative</a:t>
            </a:r>
            <a:r>
              <a:rPr lang="nl-NL" sz="2500" dirty="0"/>
              <a:t> al </a:t>
            </a:r>
            <a:r>
              <a:rPr lang="nl-NL" sz="2500" dirty="0" err="1"/>
              <a:t>tema</a:t>
            </a:r>
            <a:r>
              <a:rPr lang="nl-NL" sz="2500" dirty="0"/>
              <a:t> </a:t>
            </a:r>
            <a:r>
              <a:rPr lang="nl-NL" sz="2500" dirty="0" err="1"/>
              <a:t>energia</a:t>
            </a:r>
            <a:r>
              <a:rPr lang="nl-NL" sz="2500" dirty="0"/>
              <a:t> </a:t>
            </a:r>
            <a:r>
              <a:rPr lang="nl-NL" sz="2500" dirty="0" err="1"/>
              <a:t>nelle</a:t>
            </a:r>
            <a:r>
              <a:rPr lang="nl-NL" sz="2500" dirty="0"/>
              <a:t> PMI</a:t>
            </a:r>
            <a:endParaRPr sz="2500" dirty="0"/>
          </a:p>
        </p:txBody>
      </p:sp>
      <p:sp>
        <p:nvSpPr>
          <p:cNvPr id="7" name="Rectangle 6">
            <a:extLst>
              <a:ext uri="{FF2B5EF4-FFF2-40B4-BE49-F238E27FC236}">
                <a16:creationId xmlns:a16="http://schemas.microsoft.com/office/drawing/2014/main" id="{F74EE952-335E-4ACF-99BF-0E9B0366D0D0}"/>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058A4530-42A2-460A-B547-DFF4D274EB46}"/>
              </a:ext>
            </a:extLst>
          </p:cNvPr>
          <p:cNvSpPr>
            <a:spLocks noGrp="1"/>
          </p:cNvSpPr>
          <p:nvPr>
            <p:ph type="dt" idx="10"/>
          </p:nvPr>
        </p:nvSpPr>
        <p:spPr/>
        <p:txBody>
          <a:bodyPr/>
          <a:lstStyle/>
          <a:p>
            <a:fld id="{BBB32365-3140-4F9A-A034-DCDB81415027}" type="datetime1">
              <a:rPr lang="en-GB" smtClean="0"/>
              <a:t>24/05/2022</a:t>
            </a:fld>
            <a:endParaRPr lang="en-GB"/>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sp>
        <p:nvSpPr>
          <p:cNvPr id="920" name="Google Shape;920;p62"/>
          <p:cNvSpPr txBox="1">
            <a:spLocks noGrp="1"/>
          </p:cNvSpPr>
          <p:nvPr>
            <p:ph type="title"/>
          </p:nvPr>
        </p:nvSpPr>
        <p:spPr>
          <a:xfrm>
            <a:off x="831850" y="1709738"/>
            <a:ext cx="10515600" cy="2852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nl-NL"/>
              <a:t>Il progetto GEAR@SME</a:t>
            </a:r>
            <a:endParaRPr/>
          </a:p>
        </p:txBody>
      </p:sp>
      <p:sp>
        <p:nvSpPr>
          <p:cNvPr id="921" name="Google Shape;921;p62"/>
          <p:cNvSpPr txBox="1">
            <a:spLocks noGrp="1"/>
          </p:cNvSpPr>
          <p:nvPr>
            <p:ph type="body" idx="1"/>
          </p:nvPr>
        </p:nvSpPr>
        <p:spPr>
          <a:xfrm>
            <a:off x="831850" y="4589463"/>
            <a:ext cx="10515600" cy="15003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endParaRPr/>
          </a:p>
        </p:txBody>
      </p:sp>
      <p:sp>
        <p:nvSpPr>
          <p:cNvPr id="923" name="Google Shape;923;p62"/>
          <p:cNvSpPr txBox="1">
            <a:spLocks noGrp="1"/>
          </p:cNvSpPr>
          <p:nvPr>
            <p:ph type="dt" idx="10"/>
          </p:nvPr>
        </p:nvSpPr>
        <p:spPr>
          <a:xfrm>
            <a:off x="838200" y="6356350"/>
            <a:ext cx="2980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1DB416F5-725D-463A-A144-760FD881DAC0}" type="datetime1">
              <a:rPr lang="en-GB" smtClean="0"/>
              <a:t>24/05/2022</a:t>
            </a:fld>
            <a:endParaRPr/>
          </a:p>
        </p:txBody>
      </p:sp>
      <p:sp>
        <p:nvSpPr>
          <p:cNvPr id="7" name="Rectangle 6">
            <a:extLst>
              <a:ext uri="{FF2B5EF4-FFF2-40B4-BE49-F238E27FC236}">
                <a16:creationId xmlns:a16="http://schemas.microsoft.com/office/drawing/2014/main" id="{C40C9421-89F7-46B2-A6E7-CE41B7899C7D}"/>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29"/>
        <p:cNvGrpSpPr/>
        <p:nvPr/>
      </p:nvGrpSpPr>
      <p:grpSpPr>
        <a:xfrm>
          <a:off x="0" y="0"/>
          <a:ext cx="0" cy="0"/>
          <a:chOff x="0" y="0"/>
          <a:chExt cx="0" cy="0"/>
        </a:xfrm>
      </p:grpSpPr>
      <p:pic>
        <p:nvPicPr>
          <p:cNvPr id="931" name="Google Shape;931;p63"/>
          <p:cNvPicPr preferRelativeResize="0"/>
          <p:nvPr/>
        </p:nvPicPr>
        <p:blipFill>
          <a:blip r:embed="rId3">
            <a:alphaModFix/>
          </a:blip>
          <a:stretch>
            <a:fillRect/>
          </a:stretch>
        </p:blipFill>
        <p:spPr>
          <a:xfrm>
            <a:off x="0" y="880450"/>
            <a:ext cx="9253199" cy="5097099"/>
          </a:xfrm>
          <a:prstGeom prst="rect">
            <a:avLst/>
          </a:prstGeom>
          <a:noFill/>
          <a:ln>
            <a:noFill/>
          </a:ln>
        </p:spPr>
      </p:pic>
      <p:sp>
        <p:nvSpPr>
          <p:cNvPr id="932" name="Google Shape;932;p63"/>
          <p:cNvSpPr txBox="1"/>
          <p:nvPr/>
        </p:nvSpPr>
        <p:spPr>
          <a:xfrm>
            <a:off x="9192000" y="1084825"/>
            <a:ext cx="3000000" cy="4925400"/>
          </a:xfrm>
          <a:prstGeom prst="rect">
            <a:avLst/>
          </a:prstGeom>
          <a:noFill/>
          <a:ln>
            <a:noFill/>
          </a:ln>
        </p:spPr>
        <p:txBody>
          <a:bodyPr spcFirstLastPara="1" wrap="square" lIns="91425" tIns="91425" rIns="91425" bIns="91425" anchor="t" anchorCtr="0">
            <a:spAutoFit/>
          </a:bodyPr>
          <a:lstStyle/>
          <a:p>
            <a:pPr marL="457200" lvl="0" indent="-368300" algn="l" rtl="0">
              <a:lnSpc>
                <a:spcPct val="90000"/>
              </a:lnSpc>
              <a:spcBef>
                <a:spcPts val="1000"/>
              </a:spcBef>
              <a:spcAft>
                <a:spcPts val="0"/>
              </a:spcAft>
              <a:buClr>
                <a:schemeClr val="dk1"/>
              </a:buClr>
              <a:buSzPts val="2200"/>
              <a:buFont typeface="Calibri"/>
              <a:buChar char="●"/>
            </a:pPr>
            <a:r>
              <a:rPr lang="nl-NL" sz="2200">
                <a:solidFill>
                  <a:schemeClr val="dk1"/>
                </a:solidFill>
                <a:latin typeface="Calibri"/>
                <a:ea typeface="Calibri"/>
                <a:cs typeface="Calibri"/>
                <a:sym typeface="Calibri"/>
              </a:rPr>
              <a:t>Basato sul ruolo di intermediazione del </a:t>
            </a:r>
            <a:r>
              <a:rPr lang="nl-NL" sz="2200" b="1">
                <a:solidFill>
                  <a:schemeClr val="dk1"/>
                </a:solidFill>
                <a:latin typeface="Calibri"/>
                <a:ea typeface="Calibri"/>
                <a:cs typeface="Calibri"/>
                <a:sym typeface="Calibri"/>
              </a:rPr>
              <a:t>partner di fiducia </a:t>
            </a:r>
            <a:r>
              <a:rPr lang="nl-NL" sz="2200">
                <a:solidFill>
                  <a:schemeClr val="dk1"/>
                </a:solidFill>
                <a:latin typeface="Calibri"/>
                <a:ea typeface="Calibri"/>
                <a:cs typeface="Calibri"/>
                <a:sym typeface="Calibri"/>
              </a:rPr>
              <a:t>e sull’importanza di un </a:t>
            </a:r>
            <a:r>
              <a:rPr lang="nl-NL" sz="2200" b="1">
                <a:solidFill>
                  <a:schemeClr val="dk1"/>
                </a:solidFill>
                <a:latin typeface="Calibri"/>
                <a:ea typeface="Calibri"/>
                <a:cs typeface="Calibri"/>
                <a:sym typeface="Calibri"/>
              </a:rPr>
              <a:t>approccio collettivo</a:t>
            </a:r>
            <a:endParaRPr sz="2200" b="1">
              <a:solidFill>
                <a:schemeClr val="dk1"/>
              </a:solidFill>
              <a:latin typeface="Calibri"/>
              <a:ea typeface="Calibri"/>
              <a:cs typeface="Calibri"/>
              <a:sym typeface="Calibri"/>
            </a:endParaRPr>
          </a:p>
          <a:p>
            <a:pPr marL="457200" lvl="0" indent="-368300" algn="l" rtl="0">
              <a:lnSpc>
                <a:spcPct val="90000"/>
              </a:lnSpc>
              <a:spcBef>
                <a:spcPts val="0"/>
              </a:spcBef>
              <a:spcAft>
                <a:spcPts val="0"/>
              </a:spcAft>
              <a:buClr>
                <a:schemeClr val="dk1"/>
              </a:buClr>
              <a:buSzPts val="2200"/>
              <a:buFont typeface="Calibri"/>
              <a:buChar char="●"/>
            </a:pPr>
            <a:r>
              <a:rPr lang="nl-NL" sz="2200">
                <a:solidFill>
                  <a:schemeClr val="dk1"/>
                </a:solidFill>
                <a:latin typeface="Calibri"/>
                <a:ea typeface="Calibri"/>
                <a:cs typeface="Calibri"/>
                <a:sym typeface="Calibri"/>
              </a:rPr>
              <a:t>Scopo di ridurre le barriere tra PMI ed efficienza energetica</a:t>
            </a:r>
            <a:endParaRPr sz="2200">
              <a:solidFill>
                <a:schemeClr val="dk1"/>
              </a:solidFill>
              <a:latin typeface="Calibri"/>
              <a:ea typeface="Calibri"/>
              <a:cs typeface="Calibri"/>
              <a:sym typeface="Calibri"/>
            </a:endParaRPr>
          </a:p>
          <a:p>
            <a:pPr marL="457200" lvl="0" indent="-368300" algn="l" rtl="0">
              <a:lnSpc>
                <a:spcPct val="90000"/>
              </a:lnSpc>
              <a:spcBef>
                <a:spcPts val="0"/>
              </a:spcBef>
              <a:spcAft>
                <a:spcPts val="0"/>
              </a:spcAft>
              <a:buClr>
                <a:schemeClr val="dk1"/>
              </a:buClr>
              <a:buSzPts val="2200"/>
              <a:buFont typeface="Calibri"/>
              <a:buChar char="●"/>
            </a:pPr>
            <a:r>
              <a:rPr lang="nl-NL" sz="2200">
                <a:solidFill>
                  <a:schemeClr val="dk1"/>
                </a:solidFill>
                <a:latin typeface="Calibri"/>
                <a:ea typeface="Calibri"/>
                <a:cs typeface="Calibri"/>
                <a:sym typeface="Calibri"/>
              </a:rPr>
              <a:t>Progetto di 30 mesi</a:t>
            </a:r>
            <a:endParaRPr sz="2200">
              <a:solidFill>
                <a:schemeClr val="dk1"/>
              </a:solidFill>
              <a:latin typeface="Calibri"/>
              <a:ea typeface="Calibri"/>
              <a:cs typeface="Calibri"/>
              <a:sym typeface="Calibri"/>
            </a:endParaRPr>
          </a:p>
          <a:p>
            <a:pPr marL="457200" lvl="0" indent="-368300" algn="l" rtl="0">
              <a:lnSpc>
                <a:spcPct val="90000"/>
              </a:lnSpc>
              <a:spcBef>
                <a:spcPts val="0"/>
              </a:spcBef>
              <a:spcAft>
                <a:spcPts val="0"/>
              </a:spcAft>
              <a:buClr>
                <a:schemeClr val="dk1"/>
              </a:buClr>
              <a:buSzPts val="2200"/>
              <a:buFont typeface="Calibri"/>
              <a:buChar char="●"/>
            </a:pPr>
            <a:r>
              <a:rPr lang="nl-NL" sz="2200">
                <a:solidFill>
                  <a:schemeClr val="dk1"/>
                </a:solidFill>
                <a:latin typeface="Calibri"/>
                <a:ea typeface="Calibri"/>
                <a:cs typeface="Calibri"/>
                <a:sym typeface="Calibri"/>
              </a:rPr>
              <a:t>Partner da 8 paesi europei</a:t>
            </a:r>
            <a:endParaRPr sz="2200">
              <a:solidFill>
                <a:schemeClr val="dk1"/>
              </a:solidFill>
              <a:latin typeface="Calibri"/>
              <a:ea typeface="Calibri"/>
              <a:cs typeface="Calibri"/>
              <a:sym typeface="Calibri"/>
            </a:endParaRPr>
          </a:p>
          <a:p>
            <a:pPr marL="457200" lvl="0" indent="-368300" algn="l" rtl="0">
              <a:lnSpc>
                <a:spcPct val="90000"/>
              </a:lnSpc>
              <a:spcBef>
                <a:spcPts val="0"/>
              </a:spcBef>
              <a:spcAft>
                <a:spcPts val="0"/>
              </a:spcAft>
              <a:buClr>
                <a:schemeClr val="dk1"/>
              </a:buClr>
              <a:buSzPts val="2200"/>
              <a:buFont typeface="Calibri"/>
              <a:buChar char="●"/>
            </a:pPr>
            <a:r>
              <a:rPr lang="nl-NL" sz="2200">
                <a:solidFill>
                  <a:schemeClr val="dk1"/>
                </a:solidFill>
                <a:latin typeface="Calibri"/>
                <a:ea typeface="Calibri"/>
                <a:cs typeface="Calibri"/>
                <a:sym typeface="Calibri"/>
              </a:rPr>
              <a:t>4 casi studio (IT, DE, NL, RO)</a:t>
            </a:r>
            <a:endParaRPr sz="2200">
              <a:solidFill>
                <a:schemeClr val="dk1"/>
              </a:solidFill>
              <a:latin typeface="Calibri"/>
              <a:ea typeface="Calibri"/>
              <a:cs typeface="Calibri"/>
              <a:sym typeface="Calibri"/>
            </a:endParaRPr>
          </a:p>
        </p:txBody>
      </p:sp>
      <p:sp>
        <p:nvSpPr>
          <p:cNvPr id="933" name="Google Shape;933;p63"/>
          <p:cNvSpPr txBox="1">
            <a:spLocks noGrp="1"/>
          </p:cNvSpPr>
          <p:nvPr>
            <p:ph type="dt" idx="10"/>
          </p:nvPr>
        </p:nvSpPr>
        <p:spPr>
          <a:xfrm>
            <a:off x="838200" y="6356350"/>
            <a:ext cx="29805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1FE2E127-087B-4A58-86D2-93749DF945C2}" type="datetime1">
              <a:rPr lang="en-GB" smtClean="0"/>
              <a:t>24/05/2022</a:t>
            </a:fld>
            <a:endParaRPr/>
          </a:p>
        </p:txBody>
      </p:sp>
      <p:sp>
        <p:nvSpPr>
          <p:cNvPr id="7" name="Rectangle 6">
            <a:extLst>
              <a:ext uri="{FF2B5EF4-FFF2-40B4-BE49-F238E27FC236}">
                <a16:creationId xmlns:a16="http://schemas.microsoft.com/office/drawing/2014/main" id="{DFD64F44-7E76-4358-B02B-80FFE0FD63FA}"/>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39"/>
        <p:cNvGrpSpPr/>
        <p:nvPr/>
      </p:nvGrpSpPr>
      <p:grpSpPr>
        <a:xfrm>
          <a:off x="0" y="0"/>
          <a:ext cx="0" cy="0"/>
          <a:chOff x="0" y="0"/>
          <a:chExt cx="0" cy="0"/>
        </a:xfrm>
      </p:grpSpPr>
      <p:sp>
        <p:nvSpPr>
          <p:cNvPr id="940" name="Google Shape;940;p64"/>
          <p:cNvSpPr txBox="1">
            <a:spLocks noGrp="1"/>
          </p:cNvSpPr>
          <p:nvPr>
            <p:ph type="title"/>
          </p:nvPr>
        </p:nvSpPr>
        <p:spPr>
          <a:xfrm>
            <a:off x="838200" y="1253017"/>
            <a:ext cx="10515600" cy="572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nl-NL"/>
              <a:t>Prossime attività di formazione</a:t>
            </a:r>
            <a:endParaRPr/>
          </a:p>
        </p:txBody>
      </p:sp>
      <p:sp>
        <p:nvSpPr>
          <p:cNvPr id="941" name="Google Shape;941;p64"/>
          <p:cNvSpPr txBox="1">
            <a:spLocks noGrp="1"/>
          </p:cNvSpPr>
          <p:nvPr>
            <p:ph type="body" idx="1"/>
          </p:nvPr>
        </p:nvSpPr>
        <p:spPr>
          <a:xfrm>
            <a:off x="1109350" y="2240700"/>
            <a:ext cx="7624200" cy="4286400"/>
          </a:xfrm>
          <a:prstGeom prst="rect">
            <a:avLst/>
          </a:prstGeom>
        </p:spPr>
        <p:txBody>
          <a:bodyPr spcFirstLastPara="1" wrap="square" lIns="91425" tIns="45700" rIns="91425" bIns="45700" anchor="t" anchorCtr="0">
            <a:normAutofit/>
          </a:bodyPr>
          <a:lstStyle/>
          <a:p>
            <a:pPr marL="457200" lvl="0" indent="-342900" algn="l" rtl="0">
              <a:spcBef>
                <a:spcPts val="1000"/>
              </a:spcBef>
              <a:spcAft>
                <a:spcPts val="0"/>
              </a:spcAft>
              <a:buSzPts val="1800"/>
              <a:buChar char="●"/>
            </a:pPr>
            <a:r>
              <a:rPr lang="nl-NL" b="1"/>
              <a:t>Costituzione di comunità energetiche di aziende</a:t>
            </a:r>
            <a:endParaRPr b="1"/>
          </a:p>
          <a:p>
            <a:pPr marL="457200" lvl="0" indent="0" algn="l" rtl="0">
              <a:spcBef>
                <a:spcPts val="1000"/>
              </a:spcBef>
              <a:spcAft>
                <a:spcPts val="0"/>
              </a:spcAft>
              <a:buNone/>
            </a:pPr>
            <a:endParaRPr b="1"/>
          </a:p>
          <a:p>
            <a:pPr marL="457200" lvl="0" indent="-342900" algn="l" rtl="0">
              <a:spcBef>
                <a:spcPts val="1000"/>
              </a:spcBef>
              <a:spcAft>
                <a:spcPts val="0"/>
              </a:spcAft>
              <a:buSzPts val="1800"/>
              <a:buChar char="●"/>
            </a:pPr>
            <a:r>
              <a:rPr lang="nl-NL" b="1"/>
              <a:t>Comunicare i vantaggi dell’efficienza energetica: i benefici multipli</a:t>
            </a:r>
            <a:endParaRPr b="1"/>
          </a:p>
          <a:p>
            <a:pPr marL="0" lvl="0" indent="0" algn="l" rtl="0">
              <a:spcBef>
                <a:spcPts val="1000"/>
              </a:spcBef>
              <a:spcAft>
                <a:spcPts val="0"/>
              </a:spcAft>
              <a:buNone/>
            </a:pPr>
            <a:endParaRPr b="1"/>
          </a:p>
          <a:p>
            <a:pPr marL="457200" lvl="0" indent="-342900" algn="l" rtl="0">
              <a:spcBef>
                <a:spcPts val="1000"/>
              </a:spcBef>
              <a:spcAft>
                <a:spcPts val="0"/>
              </a:spcAft>
              <a:buSzPts val="1800"/>
              <a:buChar char="●"/>
            </a:pPr>
            <a:r>
              <a:rPr lang="nl-NL" b="1"/>
              <a:t>Azioni energetiche collettive: deep dive</a:t>
            </a:r>
            <a:endParaRPr b="1"/>
          </a:p>
        </p:txBody>
      </p:sp>
      <p:sp>
        <p:nvSpPr>
          <p:cNvPr id="7" name="Rectangle 6">
            <a:extLst>
              <a:ext uri="{FF2B5EF4-FFF2-40B4-BE49-F238E27FC236}">
                <a16:creationId xmlns:a16="http://schemas.microsoft.com/office/drawing/2014/main" id="{8D9D541E-472C-4378-89D7-6C76F54C9640}"/>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F74CFC26-6FAD-4275-AA8F-0BED2DA30DD3}"/>
              </a:ext>
            </a:extLst>
          </p:cNvPr>
          <p:cNvSpPr>
            <a:spLocks noGrp="1"/>
          </p:cNvSpPr>
          <p:nvPr>
            <p:ph type="dt" idx="10"/>
          </p:nvPr>
        </p:nvSpPr>
        <p:spPr/>
        <p:txBody>
          <a:bodyPr/>
          <a:lstStyle/>
          <a:p>
            <a:fld id="{8FDB8B97-0DB7-48D4-B4BD-D8573C000D3A}" type="datetime1">
              <a:rPr lang="en-GB" smtClean="0"/>
              <a:t>24/05/2022</a:t>
            </a:fld>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26"/>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Le PMI nell’Unione Europea</a:t>
            </a:r>
            <a:endParaRPr/>
          </a:p>
        </p:txBody>
      </p:sp>
      <p:sp>
        <p:nvSpPr>
          <p:cNvPr id="379" name="Google Shape;379;p26"/>
          <p:cNvSpPr txBox="1">
            <a:spLocks noGrp="1"/>
          </p:cNvSpPr>
          <p:nvPr>
            <p:ph type="body" idx="1"/>
          </p:nvPr>
        </p:nvSpPr>
        <p:spPr>
          <a:xfrm>
            <a:off x="838200" y="1890443"/>
            <a:ext cx="10515600" cy="428651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2400"/>
              <a:buNone/>
            </a:pPr>
            <a:endParaRPr sz="2400" b="1" i="0" u="none" strike="noStrike" cap="none">
              <a:solidFill>
                <a:srgbClr val="000000"/>
              </a:solidFill>
              <a:latin typeface="Arial"/>
              <a:ea typeface="Arial"/>
              <a:cs typeface="Arial"/>
              <a:sym typeface="Arial"/>
            </a:endParaRPr>
          </a:p>
          <a:p>
            <a:pPr marL="342900" lvl="0" indent="-342900" algn="l" rtl="0">
              <a:lnSpc>
                <a:spcPct val="150000"/>
              </a:lnSpc>
              <a:spcBef>
                <a:spcPts val="1000"/>
              </a:spcBef>
              <a:spcAft>
                <a:spcPts val="0"/>
              </a:spcAft>
              <a:buSzPts val="2400"/>
              <a:buFont typeface="Arial"/>
              <a:buChar char="•"/>
            </a:pPr>
            <a:r>
              <a:rPr lang="nl-NL" sz="2400" b="1" i="0" u="none" strike="noStrike" cap="none">
                <a:solidFill>
                  <a:schemeClr val="accent2"/>
                </a:solidFill>
                <a:latin typeface="Arial"/>
                <a:ea typeface="Arial"/>
                <a:cs typeface="Arial"/>
                <a:sym typeface="Arial"/>
              </a:rPr>
              <a:t>21 </a:t>
            </a:r>
            <a:r>
              <a:rPr lang="nl-NL" sz="2400" b="1">
                <a:solidFill>
                  <a:schemeClr val="accent2"/>
                </a:solidFill>
              </a:rPr>
              <a:t>milioni di PMI nell UE-27</a:t>
            </a:r>
            <a:endParaRPr sz="2400">
              <a:solidFill>
                <a:srgbClr val="000000"/>
              </a:solidFill>
              <a:latin typeface="Arial"/>
              <a:ea typeface="Arial"/>
              <a:cs typeface="Arial"/>
              <a:sym typeface="Arial"/>
            </a:endParaRPr>
          </a:p>
          <a:p>
            <a:pPr marL="1028700" lvl="1" indent="-342900" algn="l" rtl="0">
              <a:lnSpc>
                <a:spcPct val="150000"/>
              </a:lnSpc>
              <a:spcBef>
                <a:spcPts val="500"/>
              </a:spcBef>
              <a:spcAft>
                <a:spcPts val="0"/>
              </a:spcAft>
              <a:buSzPts val="2400"/>
              <a:buChar char="•"/>
            </a:pPr>
            <a:r>
              <a:rPr lang="nl-NL" sz="2400" b="0" i="0" u="none" strike="noStrike" cap="none">
                <a:solidFill>
                  <a:srgbClr val="000000"/>
                </a:solidFill>
                <a:latin typeface="Arial"/>
                <a:ea typeface="Arial"/>
                <a:cs typeface="Arial"/>
                <a:sym typeface="Arial"/>
              </a:rPr>
              <a:t>99,8% </a:t>
            </a:r>
            <a:r>
              <a:rPr lang="nl-NL" sz="2400">
                <a:solidFill>
                  <a:srgbClr val="000000"/>
                </a:solidFill>
              </a:rPr>
              <a:t>di tutte le aziende sono PMI</a:t>
            </a:r>
            <a:endParaRPr/>
          </a:p>
          <a:p>
            <a:pPr marL="1028700" lvl="1" indent="-342900" algn="l" rtl="0">
              <a:lnSpc>
                <a:spcPct val="150000"/>
              </a:lnSpc>
              <a:spcBef>
                <a:spcPts val="500"/>
              </a:spcBef>
              <a:spcAft>
                <a:spcPts val="0"/>
              </a:spcAft>
              <a:buSzPts val="2400"/>
              <a:buChar char="•"/>
            </a:pPr>
            <a:r>
              <a:rPr lang="nl-NL" sz="2400">
                <a:solidFill>
                  <a:srgbClr val="000000"/>
                </a:solidFill>
              </a:rPr>
              <a:t>Di queste, il 93% sono micro-imprese</a:t>
            </a:r>
            <a:endParaRPr/>
          </a:p>
          <a:p>
            <a:pPr marL="0" lvl="0" indent="0" algn="l" rtl="0">
              <a:lnSpc>
                <a:spcPct val="90000"/>
              </a:lnSpc>
              <a:spcBef>
                <a:spcPts val="1000"/>
              </a:spcBef>
              <a:spcAft>
                <a:spcPts val="0"/>
              </a:spcAft>
              <a:buSzPts val="2400"/>
              <a:buNone/>
            </a:pPr>
            <a:endParaRPr sz="24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a:p>
        </p:txBody>
      </p:sp>
      <p:sp>
        <p:nvSpPr>
          <p:cNvPr id="381" name="Google Shape;381;p26"/>
          <p:cNvSpPr/>
          <p:nvPr/>
        </p:nvSpPr>
        <p:spPr>
          <a:xfrm>
            <a:off x="6864350" y="2336551"/>
            <a:ext cx="774700" cy="2024875"/>
          </a:xfrm>
          <a:prstGeom prst="rightBrace">
            <a:avLst>
              <a:gd name="adj1" fmla="val 8333"/>
              <a:gd name="adj2" fmla="val 50000"/>
            </a:avLst>
          </a:prstGeom>
          <a:noFill/>
          <a:ln w="762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Arial"/>
              <a:ea typeface="Arial"/>
              <a:cs typeface="Arial"/>
              <a:sym typeface="Arial"/>
            </a:endParaRPr>
          </a:p>
        </p:txBody>
      </p:sp>
      <p:sp>
        <p:nvSpPr>
          <p:cNvPr id="382" name="Google Shape;382;p26"/>
          <p:cNvSpPr txBox="1"/>
          <p:nvPr/>
        </p:nvSpPr>
        <p:spPr>
          <a:xfrm>
            <a:off x="8013750" y="2564047"/>
            <a:ext cx="3936900" cy="1569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nl-NL" sz="2400">
                <a:solidFill>
                  <a:schemeClr val="dk1"/>
                </a:solidFill>
              </a:rPr>
              <a:t>Nell’UE le PMI generano</a:t>
            </a:r>
            <a:r>
              <a:rPr lang="nl-NL" sz="2400" b="0" i="0" u="none" strike="noStrike" cap="none">
                <a:solidFill>
                  <a:schemeClr val="dk1"/>
                </a:solidFill>
                <a:latin typeface="Arial"/>
                <a:ea typeface="Arial"/>
                <a:cs typeface="Arial"/>
                <a:sym typeface="Arial"/>
              </a:rPr>
              <a:t>:</a:t>
            </a:r>
            <a:endParaRPr/>
          </a:p>
          <a:p>
            <a:pPr marL="457200" marR="0" lvl="0" indent="-457200" algn="l" rtl="0">
              <a:spcBef>
                <a:spcPts val="0"/>
              </a:spcBef>
              <a:spcAft>
                <a:spcPts val="0"/>
              </a:spcAft>
              <a:buClr>
                <a:srgbClr val="000000"/>
              </a:buClr>
              <a:buSzPts val="2400"/>
              <a:buFont typeface="Arial"/>
              <a:buChar char="•"/>
            </a:pPr>
            <a:r>
              <a:rPr lang="nl-NL" sz="2400" b="1" i="0" u="none" strike="noStrike" cap="none">
                <a:solidFill>
                  <a:srgbClr val="000000"/>
                </a:solidFill>
                <a:latin typeface="Arial"/>
                <a:ea typeface="Arial"/>
                <a:cs typeface="Arial"/>
                <a:sym typeface="Arial"/>
              </a:rPr>
              <a:t>53%</a:t>
            </a:r>
            <a:r>
              <a:rPr lang="nl-NL" sz="2400" b="0" i="0" u="none" strike="noStrike" cap="none">
                <a:solidFill>
                  <a:srgbClr val="000000"/>
                </a:solidFill>
                <a:latin typeface="Arial"/>
                <a:ea typeface="Arial"/>
                <a:cs typeface="Arial"/>
                <a:sym typeface="Arial"/>
              </a:rPr>
              <a:t> </a:t>
            </a:r>
            <a:r>
              <a:rPr lang="nl-NL" sz="2400"/>
              <a:t>del totale del valore aggiunto</a:t>
            </a:r>
            <a:endParaRPr/>
          </a:p>
          <a:p>
            <a:pPr marL="457200" marR="0" lvl="0" indent="-457200" algn="l" rtl="0">
              <a:spcBef>
                <a:spcPts val="0"/>
              </a:spcBef>
              <a:spcAft>
                <a:spcPts val="0"/>
              </a:spcAft>
              <a:buClr>
                <a:srgbClr val="000000"/>
              </a:buClr>
              <a:buSzPts val="2400"/>
              <a:buFont typeface="Arial"/>
              <a:buChar char="•"/>
            </a:pPr>
            <a:r>
              <a:rPr lang="nl-NL" sz="2400" b="1" i="0" u="none" strike="noStrike" cap="none">
                <a:solidFill>
                  <a:srgbClr val="000000"/>
                </a:solidFill>
                <a:latin typeface="Arial"/>
                <a:ea typeface="Arial"/>
                <a:cs typeface="Arial"/>
                <a:sym typeface="Arial"/>
              </a:rPr>
              <a:t>65%</a:t>
            </a:r>
            <a:r>
              <a:rPr lang="nl-NL" sz="2400" b="0" i="0" u="none" strike="noStrike" cap="none">
                <a:solidFill>
                  <a:srgbClr val="000000"/>
                </a:solidFill>
                <a:latin typeface="Arial"/>
                <a:ea typeface="Arial"/>
                <a:cs typeface="Arial"/>
                <a:sym typeface="Arial"/>
              </a:rPr>
              <a:t> dei posti di lavoro</a:t>
            </a:r>
            <a:endParaRPr/>
          </a:p>
        </p:txBody>
      </p:sp>
      <p:sp>
        <p:nvSpPr>
          <p:cNvPr id="9" name="Rectangle 8">
            <a:extLst>
              <a:ext uri="{FF2B5EF4-FFF2-40B4-BE49-F238E27FC236}">
                <a16:creationId xmlns:a16="http://schemas.microsoft.com/office/drawing/2014/main" id="{C649F887-161D-4CDA-8576-A00B8772CAF1}"/>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397C5093-D0CC-49A7-AB39-C6C500D08578}"/>
              </a:ext>
            </a:extLst>
          </p:cNvPr>
          <p:cNvSpPr>
            <a:spLocks noGrp="1"/>
          </p:cNvSpPr>
          <p:nvPr>
            <p:ph type="dt" idx="10"/>
          </p:nvPr>
        </p:nvSpPr>
        <p:spPr/>
        <p:txBody>
          <a:bodyPr/>
          <a:lstStyle/>
          <a:p>
            <a:fld id="{718CC8C1-6787-49D1-8117-D2120DA15CEA}" type="datetime1">
              <a:rPr lang="en-GB" smtClean="0"/>
              <a:t>24/05/2022</a:t>
            </a:fld>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27"/>
          <p:cNvSpPr txBox="1">
            <a:spLocks noGrp="1"/>
          </p:cNvSpPr>
          <p:nvPr>
            <p:ph type="body" idx="1"/>
          </p:nvPr>
        </p:nvSpPr>
        <p:spPr>
          <a:xfrm>
            <a:off x="2312126" y="2899954"/>
            <a:ext cx="9041674" cy="327700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800"/>
              <a:buNone/>
            </a:pPr>
            <a:r>
              <a:rPr lang="nl-NL"/>
              <a:t>Generalmente le PMI non consumano molta energia</a:t>
            </a:r>
            <a:endParaRPr/>
          </a:p>
          <a:p>
            <a:pPr marL="0" lvl="0" indent="0" algn="l" rtl="0">
              <a:lnSpc>
                <a:spcPct val="90000"/>
              </a:lnSpc>
              <a:spcBef>
                <a:spcPts val="1000"/>
              </a:spcBef>
              <a:spcAft>
                <a:spcPts val="0"/>
              </a:spcAft>
              <a:buSzPts val="2800"/>
              <a:buNone/>
            </a:pPr>
            <a:endParaRPr/>
          </a:p>
        </p:txBody>
      </p:sp>
      <p:sp>
        <p:nvSpPr>
          <p:cNvPr id="391" name="Google Shape;391;p27"/>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Quanto contano i consumi delle PMI?</a:t>
            </a:r>
            <a:endParaRPr/>
          </a:p>
        </p:txBody>
      </p:sp>
      <p:sp>
        <p:nvSpPr>
          <p:cNvPr id="393" name="Google Shape;393;p27"/>
          <p:cNvSpPr txBox="1"/>
          <p:nvPr/>
        </p:nvSpPr>
        <p:spPr>
          <a:xfrm>
            <a:off x="2312126" y="2899954"/>
            <a:ext cx="4450012" cy="3277008"/>
          </a:xfrm>
          <a:prstGeom prst="rect">
            <a:avLst/>
          </a:prstGeom>
          <a:noFill/>
          <a:ln>
            <a:noFill/>
          </a:ln>
        </p:spPr>
        <p:txBody>
          <a:bodyPr spcFirstLastPara="1" wrap="square" lIns="91425" tIns="45700" rIns="91425" bIns="45700" anchor="t" anchorCtr="0">
            <a:normAutofit fontScale="92500"/>
          </a:bodyPr>
          <a:lstStyle/>
          <a:p>
            <a:pPr marL="0" marR="0" lvl="0" indent="0" algn="ctr" rtl="0">
              <a:lnSpc>
                <a:spcPct val="90000"/>
              </a:lnSpc>
              <a:spcBef>
                <a:spcPts val="0"/>
              </a:spcBef>
              <a:spcAft>
                <a:spcPts val="0"/>
              </a:spcAft>
              <a:buClr>
                <a:srgbClr val="034EA8"/>
              </a:buClr>
              <a:buSzPct val="100000"/>
              <a:buFont typeface="Arial"/>
              <a:buNone/>
            </a:pPr>
            <a:endParaRPr sz="2800">
              <a:solidFill>
                <a:schemeClr val="dk1"/>
              </a:solidFill>
              <a:latin typeface="Arial"/>
              <a:ea typeface="Arial"/>
              <a:cs typeface="Arial"/>
              <a:sym typeface="Arial"/>
            </a:endParaRPr>
          </a:p>
          <a:p>
            <a:pPr marL="0" marR="0" lvl="0" indent="0" algn="ctr" rtl="0">
              <a:lnSpc>
                <a:spcPct val="90000"/>
              </a:lnSpc>
              <a:spcBef>
                <a:spcPts val="1000"/>
              </a:spcBef>
              <a:spcAft>
                <a:spcPts val="0"/>
              </a:spcAft>
              <a:buClr>
                <a:srgbClr val="034EA8"/>
              </a:buClr>
              <a:buSzPct val="100000"/>
              <a:buFont typeface="Arial"/>
              <a:buNone/>
            </a:pPr>
            <a:endParaRPr sz="2800">
              <a:solidFill>
                <a:schemeClr val="dk1"/>
              </a:solidFill>
              <a:latin typeface="Arial"/>
              <a:ea typeface="Arial"/>
              <a:cs typeface="Arial"/>
              <a:sym typeface="Arial"/>
            </a:endParaRPr>
          </a:p>
          <a:p>
            <a:pPr marL="0" marR="0" lvl="0" indent="0" algn="ctr" rtl="0">
              <a:lnSpc>
                <a:spcPct val="90000"/>
              </a:lnSpc>
              <a:spcBef>
                <a:spcPts val="1000"/>
              </a:spcBef>
              <a:spcAft>
                <a:spcPts val="0"/>
              </a:spcAft>
              <a:buClr>
                <a:srgbClr val="034EA8"/>
              </a:buClr>
              <a:buSzPct val="100000"/>
              <a:buFont typeface="Arial"/>
              <a:buNone/>
            </a:pPr>
            <a:r>
              <a:rPr lang="nl-NL" sz="2800" i="1">
                <a:solidFill>
                  <a:schemeClr val="accent2"/>
                </a:solidFill>
                <a:latin typeface="Arial"/>
                <a:ea typeface="Arial"/>
                <a:cs typeface="Arial"/>
                <a:sym typeface="Arial"/>
              </a:rPr>
              <a:t>… </a:t>
            </a:r>
            <a:r>
              <a:rPr lang="nl-NL" sz="2800" b="1" i="1">
                <a:solidFill>
                  <a:schemeClr val="accent2"/>
                </a:solidFill>
              </a:rPr>
              <a:t>MA</a:t>
            </a:r>
            <a:endParaRPr b="1"/>
          </a:p>
          <a:p>
            <a:pPr marL="0" marR="0" lvl="0" indent="0" algn="ctr" rtl="0">
              <a:lnSpc>
                <a:spcPct val="90000"/>
              </a:lnSpc>
              <a:spcBef>
                <a:spcPts val="1000"/>
              </a:spcBef>
              <a:spcAft>
                <a:spcPts val="0"/>
              </a:spcAft>
              <a:buClr>
                <a:srgbClr val="034EA8"/>
              </a:buClr>
              <a:buSzPct val="100000"/>
              <a:buFont typeface="Arial"/>
              <a:buNone/>
            </a:pPr>
            <a:endParaRPr sz="2800">
              <a:solidFill>
                <a:schemeClr val="dk1"/>
              </a:solidFill>
              <a:latin typeface="Arial"/>
              <a:ea typeface="Arial"/>
              <a:cs typeface="Arial"/>
              <a:sym typeface="Arial"/>
            </a:endParaRPr>
          </a:p>
          <a:p>
            <a:pPr marL="0" marR="0" lvl="0" indent="0" algn="ctr" rtl="0">
              <a:lnSpc>
                <a:spcPct val="90000"/>
              </a:lnSpc>
              <a:spcBef>
                <a:spcPts val="1000"/>
              </a:spcBef>
              <a:spcAft>
                <a:spcPts val="0"/>
              </a:spcAft>
              <a:buClr>
                <a:srgbClr val="034EA8"/>
              </a:buClr>
              <a:buSzPct val="100000"/>
              <a:buFont typeface="Arial"/>
              <a:buNone/>
            </a:pPr>
            <a:r>
              <a:rPr lang="nl-NL" sz="2800" u="sng">
                <a:solidFill>
                  <a:schemeClr val="dk1"/>
                </a:solidFill>
              </a:rPr>
              <a:t>nel loro insieme</a:t>
            </a:r>
            <a:r>
              <a:rPr lang="nl-NL" sz="2800">
                <a:solidFill>
                  <a:schemeClr val="dk1"/>
                </a:solidFill>
              </a:rPr>
              <a:t>, le PMI rappresentano il 13% del consumo energetico globale</a:t>
            </a:r>
            <a:endParaRPr/>
          </a:p>
          <a:p>
            <a:pPr marL="0" marR="0" lvl="0" indent="0" algn="ctr" rtl="0">
              <a:lnSpc>
                <a:spcPct val="90000"/>
              </a:lnSpc>
              <a:spcBef>
                <a:spcPts val="1000"/>
              </a:spcBef>
              <a:spcAft>
                <a:spcPts val="0"/>
              </a:spcAft>
              <a:buClr>
                <a:srgbClr val="034EA8"/>
              </a:buClr>
              <a:buSzPct val="100000"/>
              <a:buFont typeface="Arial"/>
              <a:buNone/>
            </a:pPr>
            <a:endParaRPr sz="2800">
              <a:solidFill>
                <a:schemeClr val="dk1"/>
              </a:solidFill>
              <a:latin typeface="Arial"/>
              <a:ea typeface="Arial"/>
              <a:cs typeface="Arial"/>
              <a:sym typeface="Arial"/>
            </a:endParaRPr>
          </a:p>
        </p:txBody>
      </p:sp>
      <p:sp>
        <p:nvSpPr>
          <p:cNvPr id="394" name="Google Shape;394;p27"/>
          <p:cNvSpPr/>
          <p:nvPr/>
        </p:nvSpPr>
        <p:spPr>
          <a:xfrm>
            <a:off x="7099299" y="3492560"/>
            <a:ext cx="4254501" cy="3056100"/>
          </a:xfrm>
          <a:prstGeom prst="ellipse">
            <a:avLst/>
          </a:prstGeom>
          <a:solidFill>
            <a:schemeClr val="lt1"/>
          </a:solidFill>
          <a:ln w="38100" cap="flat" cmpd="sng">
            <a:solidFill>
              <a:schemeClr val="accent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95" name="Google Shape;395;p27" descr="Production with solid fill"/>
          <p:cNvPicPr preferRelativeResize="0"/>
          <p:nvPr/>
        </p:nvPicPr>
        <p:blipFill rotWithShape="1">
          <a:blip r:embed="rId3">
            <a:alphaModFix/>
          </a:blip>
          <a:srcRect/>
          <a:stretch/>
        </p:blipFill>
        <p:spPr>
          <a:xfrm>
            <a:off x="8928100" y="3429000"/>
            <a:ext cx="1269274" cy="1269274"/>
          </a:xfrm>
          <a:prstGeom prst="rect">
            <a:avLst/>
          </a:prstGeom>
          <a:noFill/>
          <a:ln>
            <a:noFill/>
          </a:ln>
        </p:spPr>
      </p:pic>
      <p:pic>
        <p:nvPicPr>
          <p:cNvPr id="396" name="Google Shape;396;p27" descr="Production with solid fill"/>
          <p:cNvPicPr preferRelativeResize="0"/>
          <p:nvPr/>
        </p:nvPicPr>
        <p:blipFill rotWithShape="1">
          <a:blip r:embed="rId3">
            <a:alphaModFix/>
          </a:blip>
          <a:srcRect/>
          <a:stretch/>
        </p:blipFill>
        <p:spPr>
          <a:xfrm>
            <a:off x="10197374" y="4045676"/>
            <a:ext cx="893110" cy="893110"/>
          </a:xfrm>
          <a:prstGeom prst="rect">
            <a:avLst/>
          </a:prstGeom>
          <a:noFill/>
          <a:ln>
            <a:noFill/>
          </a:ln>
        </p:spPr>
      </p:pic>
      <p:pic>
        <p:nvPicPr>
          <p:cNvPr id="397" name="Google Shape;397;p27" descr="Production with solid fill"/>
          <p:cNvPicPr preferRelativeResize="0"/>
          <p:nvPr/>
        </p:nvPicPr>
        <p:blipFill rotWithShape="1">
          <a:blip r:embed="rId3">
            <a:alphaModFix/>
          </a:blip>
          <a:srcRect/>
          <a:stretch/>
        </p:blipFill>
        <p:spPr>
          <a:xfrm>
            <a:off x="1092200" y="2540956"/>
            <a:ext cx="1269274" cy="1269274"/>
          </a:xfrm>
          <a:prstGeom prst="rect">
            <a:avLst/>
          </a:prstGeom>
          <a:noFill/>
          <a:ln>
            <a:noFill/>
          </a:ln>
        </p:spPr>
      </p:pic>
      <p:pic>
        <p:nvPicPr>
          <p:cNvPr id="398" name="Google Shape;398;p27" descr="Production with solid fill"/>
          <p:cNvPicPr preferRelativeResize="0"/>
          <p:nvPr/>
        </p:nvPicPr>
        <p:blipFill rotWithShape="1">
          <a:blip r:embed="rId3">
            <a:alphaModFix/>
          </a:blip>
          <a:srcRect/>
          <a:stretch/>
        </p:blipFill>
        <p:spPr>
          <a:xfrm>
            <a:off x="8222638" y="4249486"/>
            <a:ext cx="1269274" cy="1269274"/>
          </a:xfrm>
          <a:prstGeom prst="rect">
            <a:avLst/>
          </a:prstGeom>
          <a:noFill/>
          <a:ln>
            <a:noFill/>
          </a:ln>
        </p:spPr>
      </p:pic>
      <p:pic>
        <p:nvPicPr>
          <p:cNvPr id="399" name="Google Shape;399;p27" descr="Production with solid fill"/>
          <p:cNvPicPr preferRelativeResize="0"/>
          <p:nvPr/>
        </p:nvPicPr>
        <p:blipFill rotWithShape="1">
          <a:blip r:embed="rId3">
            <a:alphaModFix/>
          </a:blip>
          <a:srcRect/>
          <a:stretch/>
        </p:blipFill>
        <p:spPr>
          <a:xfrm>
            <a:off x="9435488" y="4683294"/>
            <a:ext cx="1269274" cy="1269274"/>
          </a:xfrm>
          <a:prstGeom prst="rect">
            <a:avLst/>
          </a:prstGeom>
          <a:noFill/>
          <a:ln>
            <a:noFill/>
          </a:ln>
        </p:spPr>
      </p:pic>
      <p:pic>
        <p:nvPicPr>
          <p:cNvPr id="400" name="Google Shape;400;p27" descr="Production with solid fill"/>
          <p:cNvPicPr preferRelativeResize="0"/>
          <p:nvPr/>
        </p:nvPicPr>
        <p:blipFill rotWithShape="1">
          <a:blip r:embed="rId3">
            <a:alphaModFix/>
          </a:blip>
          <a:srcRect/>
          <a:stretch/>
        </p:blipFill>
        <p:spPr>
          <a:xfrm>
            <a:off x="7374284" y="4954751"/>
            <a:ext cx="893110" cy="893110"/>
          </a:xfrm>
          <a:prstGeom prst="rect">
            <a:avLst/>
          </a:prstGeom>
          <a:noFill/>
          <a:ln>
            <a:noFill/>
          </a:ln>
        </p:spPr>
      </p:pic>
      <p:sp>
        <p:nvSpPr>
          <p:cNvPr id="15" name="Rectangle 14">
            <a:extLst>
              <a:ext uri="{FF2B5EF4-FFF2-40B4-BE49-F238E27FC236}">
                <a16:creationId xmlns:a16="http://schemas.microsoft.com/office/drawing/2014/main" id="{6DE7D503-AF19-4212-A9C8-5B4DF626C06B}"/>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B367D22F-F5F2-45F7-91D9-9F71E94C4644}"/>
              </a:ext>
            </a:extLst>
          </p:cNvPr>
          <p:cNvSpPr>
            <a:spLocks noGrp="1"/>
          </p:cNvSpPr>
          <p:nvPr>
            <p:ph type="dt" idx="10"/>
          </p:nvPr>
        </p:nvSpPr>
        <p:spPr/>
        <p:txBody>
          <a:bodyPr/>
          <a:lstStyle/>
          <a:p>
            <a:fld id="{B85897B2-C2C8-42AA-B446-11D7F3D50D9A}" type="datetime1">
              <a:rPr lang="en-GB" smtClean="0"/>
              <a:t>24/05/2022</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28"/>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Perchè parlare di efficienza energetica nelle PMI?</a:t>
            </a:r>
            <a:endParaRPr/>
          </a:p>
        </p:txBody>
      </p:sp>
      <p:sp>
        <p:nvSpPr>
          <p:cNvPr id="409" name="Google Shape;409;p28"/>
          <p:cNvSpPr txBox="1">
            <a:spLocks noGrp="1"/>
          </p:cNvSpPr>
          <p:nvPr>
            <p:ph type="body" idx="1"/>
          </p:nvPr>
        </p:nvSpPr>
        <p:spPr>
          <a:xfrm>
            <a:off x="838200" y="1890443"/>
            <a:ext cx="9148283" cy="4286519"/>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SzPts val="2800"/>
              <a:buNone/>
            </a:pPr>
            <a:endParaRPr i="1">
              <a:solidFill>
                <a:schemeClr val="accent2"/>
              </a:solidFill>
            </a:endParaRPr>
          </a:p>
          <a:p>
            <a:pPr marL="0" lvl="0" indent="0" algn="ctr" rtl="0">
              <a:lnSpc>
                <a:spcPct val="90000"/>
              </a:lnSpc>
              <a:spcBef>
                <a:spcPts val="1000"/>
              </a:spcBef>
              <a:spcAft>
                <a:spcPts val="0"/>
              </a:spcAft>
              <a:buSzPts val="2800"/>
              <a:buNone/>
            </a:pPr>
            <a:r>
              <a:rPr lang="nl-NL" i="1">
                <a:solidFill>
                  <a:schemeClr val="accent2"/>
                </a:solidFill>
              </a:rPr>
              <a:t>Per le PMI, l’efficienza energetica rappresenta</a:t>
            </a:r>
            <a:br>
              <a:rPr lang="nl-NL" i="1">
                <a:solidFill>
                  <a:schemeClr val="accent2"/>
                </a:solidFill>
              </a:rPr>
            </a:br>
            <a:r>
              <a:rPr lang="nl-NL" b="1" i="1">
                <a:solidFill>
                  <a:schemeClr val="accent2"/>
                </a:solidFill>
              </a:rPr>
              <a:t>una opportunità</a:t>
            </a:r>
            <a:endParaRPr b="1"/>
          </a:p>
          <a:p>
            <a:pPr marL="457200" lvl="0" indent="-279400" algn="l" rtl="0">
              <a:lnSpc>
                <a:spcPct val="90000"/>
              </a:lnSpc>
              <a:spcBef>
                <a:spcPts val="1000"/>
              </a:spcBef>
              <a:spcAft>
                <a:spcPts val="0"/>
              </a:spcAft>
              <a:buSzPts val="2800"/>
              <a:buFont typeface="Arial"/>
              <a:buNone/>
            </a:pPr>
            <a:endParaRPr/>
          </a:p>
          <a:p>
            <a:pPr marL="457200" lvl="0" indent="-457200" algn="l" rtl="0">
              <a:lnSpc>
                <a:spcPct val="90000"/>
              </a:lnSpc>
              <a:spcBef>
                <a:spcPts val="1000"/>
              </a:spcBef>
              <a:spcAft>
                <a:spcPts val="0"/>
              </a:spcAft>
              <a:buSzPts val="2800"/>
              <a:buFont typeface="Arial"/>
              <a:buChar char="•"/>
            </a:pPr>
            <a:r>
              <a:rPr lang="nl-NL"/>
              <a:t>Alcune singole azioni/tecnologie possono ridurre i consumi </a:t>
            </a:r>
            <a:r>
              <a:rPr lang="nl-NL">
                <a:solidFill>
                  <a:schemeClr val="accent5"/>
                </a:solidFill>
              </a:rPr>
              <a:t>fino al 30%</a:t>
            </a:r>
            <a:endParaRPr>
              <a:solidFill>
                <a:schemeClr val="accent5"/>
              </a:solidFill>
            </a:endParaRPr>
          </a:p>
          <a:p>
            <a:pPr marL="457200" lvl="0" indent="-457200" algn="l" rtl="0">
              <a:lnSpc>
                <a:spcPct val="90000"/>
              </a:lnSpc>
              <a:spcBef>
                <a:spcPts val="1000"/>
              </a:spcBef>
              <a:spcAft>
                <a:spcPts val="0"/>
              </a:spcAft>
              <a:buSzPts val="2800"/>
              <a:buFont typeface="Arial"/>
              <a:buChar char="•"/>
            </a:pPr>
            <a:r>
              <a:rPr lang="nl-NL">
                <a:solidFill>
                  <a:schemeClr val="accent5"/>
                </a:solidFill>
              </a:rPr>
              <a:t>Meno del 30%</a:t>
            </a:r>
            <a:r>
              <a:rPr lang="nl-NL"/>
              <a:t> delle PMI europee ha intrapreso azioni per migliorare la propria efficienza energetica</a:t>
            </a:r>
            <a:endParaRPr/>
          </a:p>
          <a:p>
            <a:pPr marL="457200" lvl="0" indent="-457200" algn="l" rtl="0">
              <a:lnSpc>
                <a:spcPct val="90000"/>
              </a:lnSpc>
              <a:spcBef>
                <a:spcPts val="1000"/>
              </a:spcBef>
              <a:spcAft>
                <a:spcPts val="0"/>
              </a:spcAft>
              <a:buSzPts val="2800"/>
              <a:buFont typeface="Arial"/>
              <a:buChar char="•"/>
            </a:pPr>
            <a:r>
              <a:rPr lang="nl-NL">
                <a:solidFill>
                  <a:schemeClr val="accent5"/>
                </a:solidFill>
              </a:rPr>
              <a:t>Solo il 4%</a:t>
            </a:r>
            <a:r>
              <a:rPr lang="nl-NL"/>
              <a:t> delle PMI ha un piano integrato e una strategia chiara riguardo la transizione energetica</a:t>
            </a:r>
            <a:endParaRPr/>
          </a:p>
        </p:txBody>
      </p:sp>
      <p:grpSp>
        <p:nvGrpSpPr>
          <p:cNvPr id="411" name="Google Shape;411;p28"/>
          <p:cNvGrpSpPr/>
          <p:nvPr/>
        </p:nvGrpSpPr>
        <p:grpSpPr>
          <a:xfrm>
            <a:off x="9472675" y="3037246"/>
            <a:ext cx="2439925" cy="2116195"/>
            <a:chOff x="9562575" y="1753762"/>
            <a:chExt cx="2439925" cy="2116195"/>
          </a:xfrm>
        </p:grpSpPr>
        <p:grpSp>
          <p:nvGrpSpPr>
            <p:cNvPr id="412" name="Google Shape;412;p28"/>
            <p:cNvGrpSpPr/>
            <p:nvPr/>
          </p:nvGrpSpPr>
          <p:grpSpPr>
            <a:xfrm>
              <a:off x="9784283" y="1753762"/>
              <a:ext cx="1912655" cy="1854529"/>
              <a:chOff x="7633418" y="1110434"/>
              <a:chExt cx="1912655" cy="1854529"/>
            </a:xfrm>
          </p:grpSpPr>
          <p:grpSp>
            <p:nvGrpSpPr>
              <p:cNvPr id="413" name="Google Shape;413;p28"/>
              <p:cNvGrpSpPr/>
              <p:nvPr/>
            </p:nvGrpSpPr>
            <p:grpSpPr>
              <a:xfrm>
                <a:off x="7694049" y="1110434"/>
                <a:ext cx="1800000" cy="1800000"/>
                <a:chOff x="7694049" y="1110434"/>
                <a:chExt cx="1800000" cy="1800000"/>
              </a:xfrm>
            </p:grpSpPr>
            <p:sp>
              <p:nvSpPr>
                <p:cNvPr id="414" name="Google Shape;414;p28"/>
                <p:cNvSpPr/>
                <p:nvPr/>
              </p:nvSpPr>
              <p:spPr>
                <a:xfrm>
                  <a:off x="7694049" y="1110434"/>
                  <a:ext cx="1800000" cy="1800000"/>
                </a:xfrm>
                <a:custGeom>
                  <a:avLst/>
                  <a:gdLst/>
                  <a:ahLst/>
                  <a:cxnLst/>
                  <a:rect l="l" t="t" r="r" b="b"/>
                  <a:pathLst>
                    <a:path w="1800000" h="1800000" extrusionOk="0">
                      <a:moveTo>
                        <a:pt x="0" y="900000"/>
                      </a:moveTo>
                      <a:cubicBezTo>
                        <a:pt x="10864" y="386955"/>
                        <a:pt x="477989" y="117628"/>
                        <a:pt x="900000" y="0"/>
                      </a:cubicBezTo>
                      <a:cubicBezTo>
                        <a:pt x="1355386" y="-115989"/>
                        <a:pt x="1922097" y="475976"/>
                        <a:pt x="1800000" y="900000"/>
                      </a:cubicBezTo>
                      <a:cubicBezTo>
                        <a:pt x="1788592" y="1272573"/>
                        <a:pt x="1278735" y="1853293"/>
                        <a:pt x="900000" y="1800000"/>
                      </a:cubicBezTo>
                      <a:cubicBezTo>
                        <a:pt x="381060" y="1695007"/>
                        <a:pt x="72410" y="1501473"/>
                        <a:pt x="0" y="900000"/>
                      </a:cubicBezTo>
                      <a:close/>
                    </a:path>
                  </a:pathLst>
                </a:custGeom>
                <a:no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15" name="Google Shape;415;p28"/>
                <p:cNvSpPr/>
                <p:nvPr/>
              </p:nvSpPr>
              <p:spPr>
                <a:xfrm>
                  <a:off x="7859198" y="1307546"/>
                  <a:ext cx="1440000" cy="1440000"/>
                </a:xfrm>
                <a:custGeom>
                  <a:avLst/>
                  <a:gdLst/>
                  <a:ahLst/>
                  <a:cxnLst/>
                  <a:rect l="l" t="t" r="r" b="b"/>
                  <a:pathLst>
                    <a:path w="1440000" h="1440000" extrusionOk="0">
                      <a:moveTo>
                        <a:pt x="0" y="720000"/>
                      </a:moveTo>
                      <a:cubicBezTo>
                        <a:pt x="38809" y="265234"/>
                        <a:pt x="335255" y="20220"/>
                        <a:pt x="720000" y="0"/>
                      </a:cubicBezTo>
                      <a:cubicBezTo>
                        <a:pt x="1105668" y="-33338"/>
                        <a:pt x="1465058" y="337344"/>
                        <a:pt x="1440000" y="720000"/>
                      </a:cubicBezTo>
                      <a:cubicBezTo>
                        <a:pt x="1439229" y="1109234"/>
                        <a:pt x="1033637" y="1477838"/>
                        <a:pt x="720000" y="1440000"/>
                      </a:cubicBezTo>
                      <a:cubicBezTo>
                        <a:pt x="312775" y="1394036"/>
                        <a:pt x="6370" y="1126830"/>
                        <a:pt x="0" y="720000"/>
                      </a:cubicBezTo>
                      <a:close/>
                    </a:path>
                  </a:pathLst>
                </a:custGeom>
                <a:solidFill>
                  <a:srgbClr val="E8F3D7"/>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416" name="Google Shape;416;p28" descr="Battery charging outline"/>
              <p:cNvPicPr preferRelativeResize="0"/>
              <p:nvPr/>
            </p:nvPicPr>
            <p:blipFill rotWithShape="1">
              <a:blip r:embed="rId3">
                <a:alphaModFix/>
              </a:blip>
              <a:srcRect/>
              <a:stretch/>
            </p:blipFill>
            <p:spPr>
              <a:xfrm>
                <a:off x="8565445" y="2050563"/>
                <a:ext cx="914400" cy="914400"/>
              </a:xfrm>
              <a:prstGeom prst="rect">
                <a:avLst/>
              </a:prstGeom>
              <a:noFill/>
              <a:ln>
                <a:noFill/>
              </a:ln>
              <a:effectLst>
                <a:outerShdw blurRad="50800" dist="38100" dir="2700000" algn="tl" rotWithShape="0">
                  <a:srgbClr val="000000">
                    <a:alpha val="40000"/>
                  </a:srgbClr>
                </a:outerShdw>
              </a:effectLst>
            </p:spPr>
          </p:pic>
          <p:pic>
            <p:nvPicPr>
              <p:cNvPr id="417" name="Google Shape;417;p28" descr="Solar Panels outline"/>
              <p:cNvPicPr preferRelativeResize="0"/>
              <p:nvPr/>
            </p:nvPicPr>
            <p:blipFill rotWithShape="1">
              <a:blip r:embed="rId4">
                <a:alphaModFix/>
              </a:blip>
              <a:srcRect/>
              <a:stretch/>
            </p:blipFill>
            <p:spPr>
              <a:xfrm>
                <a:off x="8631673" y="1142277"/>
                <a:ext cx="914400" cy="914400"/>
              </a:xfrm>
              <a:prstGeom prst="rect">
                <a:avLst/>
              </a:prstGeom>
              <a:noFill/>
              <a:ln>
                <a:noFill/>
              </a:ln>
              <a:effectLst>
                <a:outerShdw blurRad="50800" dist="38100" dir="2700000" algn="tl" rotWithShape="0">
                  <a:srgbClr val="000000">
                    <a:alpha val="40000"/>
                  </a:srgbClr>
                </a:outerShdw>
              </a:effectLst>
            </p:spPr>
          </p:pic>
          <p:pic>
            <p:nvPicPr>
              <p:cNvPr id="418" name="Google Shape;418;p28" descr="Wind Turbines outline"/>
              <p:cNvPicPr preferRelativeResize="0"/>
              <p:nvPr/>
            </p:nvPicPr>
            <p:blipFill rotWithShape="1">
              <a:blip r:embed="rId5">
                <a:alphaModFix/>
              </a:blip>
              <a:srcRect/>
              <a:stretch/>
            </p:blipFill>
            <p:spPr>
              <a:xfrm>
                <a:off x="7633418" y="1498388"/>
                <a:ext cx="914400" cy="914400"/>
              </a:xfrm>
              <a:prstGeom prst="rect">
                <a:avLst/>
              </a:prstGeom>
              <a:noFill/>
              <a:ln>
                <a:noFill/>
              </a:ln>
              <a:effectLst>
                <a:outerShdw blurRad="50800" dist="38100" dir="2700000" algn="tl" rotWithShape="0">
                  <a:srgbClr val="000000">
                    <a:alpha val="40000"/>
                  </a:srgbClr>
                </a:outerShdw>
              </a:effectLst>
            </p:spPr>
          </p:pic>
        </p:grpSp>
        <p:sp>
          <p:nvSpPr>
            <p:cNvPr id="419" name="Google Shape;419;p28"/>
            <p:cNvSpPr txBox="1"/>
            <p:nvPr/>
          </p:nvSpPr>
          <p:spPr>
            <a:xfrm>
              <a:off x="9562575" y="3562180"/>
              <a:ext cx="2439925"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400" b="1">
                  <a:solidFill>
                    <a:srgbClr val="6A962C"/>
                  </a:solidFill>
                  <a:latin typeface="Arial"/>
                  <a:ea typeface="Arial"/>
                  <a:cs typeface="Arial"/>
                  <a:sym typeface="Arial"/>
                </a:rPr>
                <a:t>ENERGY EFFICIENCY</a:t>
              </a:r>
              <a:endParaRPr/>
            </a:p>
          </p:txBody>
        </p:sp>
      </p:grpSp>
      <p:sp>
        <p:nvSpPr>
          <p:cNvPr id="16" name="Rectangle 15">
            <a:extLst>
              <a:ext uri="{FF2B5EF4-FFF2-40B4-BE49-F238E27FC236}">
                <a16:creationId xmlns:a16="http://schemas.microsoft.com/office/drawing/2014/main" id="{E4ACEBA4-22B0-463D-B53D-13C33E2FDB82}"/>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4CF8C5D6-8A26-4B5F-8131-830CE8272DE2}"/>
              </a:ext>
            </a:extLst>
          </p:cNvPr>
          <p:cNvSpPr>
            <a:spLocks noGrp="1"/>
          </p:cNvSpPr>
          <p:nvPr>
            <p:ph type="dt" idx="10"/>
          </p:nvPr>
        </p:nvSpPr>
        <p:spPr/>
        <p:txBody>
          <a:bodyPr/>
          <a:lstStyle/>
          <a:p>
            <a:fld id="{F12F9AFB-49F2-4181-85E3-BA74E3E651D8}" type="datetime1">
              <a:rPr lang="en-GB" smtClean="0"/>
              <a:t>24/05/2022</a:t>
            </a:fld>
            <a:endParaRPr lang="en-GB"/>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29"/>
          <p:cNvSpPr/>
          <p:nvPr/>
        </p:nvSpPr>
        <p:spPr>
          <a:xfrm>
            <a:off x="1576200" y="1339824"/>
            <a:ext cx="9039600" cy="4178353"/>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27" name="Google Shape;427;p29"/>
          <p:cNvSpPr txBox="1">
            <a:spLocks noGrp="1"/>
          </p:cNvSpPr>
          <p:nvPr>
            <p:ph type="title"/>
          </p:nvPr>
        </p:nvSpPr>
        <p:spPr>
          <a:xfrm>
            <a:off x="2098350" y="2346600"/>
            <a:ext cx="7995300" cy="23898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34EA8"/>
              </a:buClr>
              <a:buSzPts val="3556"/>
              <a:buFont typeface="Arial"/>
              <a:buNone/>
            </a:pPr>
            <a:r>
              <a:rPr lang="nl-NL" b="1"/>
              <a:t>Scambio di opinioni</a:t>
            </a:r>
            <a:endParaRPr b="1"/>
          </a:p>
          <a:p>
            <a:pPr marL="0" lvl="0" indent="0" algn="l" rtl="0">
              <a:lnSpc>
                <a:spcPct val="90000"/>
              </a:lnSpc>
              <a:spcBef>
                <a:spcPts val="0"/>
              </a:spcBef>
              <a:spcAft>
                <a:spcPts val="0"/>
              </a:spcAft>
              <a:buClr>
                <a:srgbClr val="034EA8"/>
              </a:buClr>
              <a:buSzPts val="3556"/>
              <a:buFont typeface="Arial"/>
              <a:buNone/>
            </a:pPr>
            <a:endParaRPr/>
          </a:p>
          <a:p>
            <a:pPr marL="0" lvl="0" indent="0" algn="ctr" rtl="0">
              <a:lnSpc>
                <a:spcPct val="90000"/>
              </a:lnSpc>
              <a:spcBef>
                <a:spcPts val="500"/>
              </a:spcBef>
              <a:spcAft>
                <a:spcPts val="0"/>
              </a:spcAft>
              <a:buClr>
                <a:srgbClr val="034EA8"/>
              </a:buClr>
              <a:buSzPts val="2000"/>
              <a:buFont typeface="Arial"/>
              <a:buNone/>
            </a:pPr>
            <a:r>
              <a:rPr lang="nl-NL" sz="2800"/>
              <a:t>Perché le PMI investono poco in efficienza energetica?</a:t>
            </a:r>
            <a:endParaRPr sz="2800"/>
          </a:p>
          <a:p>
            <a:pPr marL="0" lvl="0" indent="0" algn="ctr" rtl="0">
              <a:lnSpc>
                <a:spcPct val="90000"/>
              </a:lnSpc>
              <a:spcBef>
                <a:spcPts val="500"/>
              </a:spcBef>
              <a:spcAft>
                <a:spcPts val="0"/>
              </a:spcAft>
              <a:buClr>
                <a:srgbClr val="034EA8"/>
              </a:buClr>
              <a:buSzPts val="2000"/>
              <a:buFont typeface="Arial"/>
              <a:buNone/>
            </a:pPr>
            <a:r>
              <a:rPr lang="nl-NL" sz="2800"/>
              <a:t>Quali ostacoli affrontano?</a:t>
            </a:r>
            <a:endParaRPr sz="2800"/>
          </a:p>
        </p:txBody>
      </p:sp>
      <p:grpSp>
        <p:nvGrpSpPr>
          <p:cNvPr id="429" name="Google Shape;429;p29"/>
          <p:cNvGrpSpPr/>
          <p:nvPr/>
        </p:nvGrpSpPr>
        <p:grpSpPr>
          <a:xfrm>
            <a:off x="117567" y="114247"/>
            <a:ext cx="657527" cy="787680"/>
            <a:chOff x="135517" y="136525"/>
            <a:chExt cx="761950" cy="761950"/>
          </a:xfrm>
        </p:grpSpPr>
        <p:sp>
          <p:nvSpPr>
            <p:cNvPr id="430" name="Google Shape;430;p29"/>
            <p:cNvSpPr/>
            <p:nvPr/>
          </p:nvSpPr>
          <p:spPr>
            <a:xfrm>
              <a:off x="135517" y="136525"/>
              <a:ext cx="761950" cy="761950"/>
            </a:xfrm>
            <a:prstGeom prst="ellipse">
              <a:avLst/>
            </a:prstGeom>
            <a:solidFill>
              <a:srgbClr val="FFF200"/>
            </a:solidFill>
            <a:ln w="12700" cap="flat" cmpd="sng">
              <a:solidFill>
                <a:srgbClr val="FFF2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31" name="Google Shape;431;p29"/>
            <p:cNvSpPr/>
            <p:nvPr/>
          </p:nvSpPr>
          <p:spPr>
            <a:xfrm>
              <a:off x="313267" y="372533"/>
              <a:ext cx="448733" cy="270934"/>
            </a:xfrm>
            <a:prstGeom prst="wedgeEllipseCallout">
              <a:avLst>
                <a:gd name="adj1" fmla="val -20833"/>
                <a:gd name="adj2" fmla="val 62500"/>
              </a:avLst>
            </a:prstGeom>
            <a:solidFill>
              <a:schemeClr val="accent1"/>
            </a:solidFill>
            <a:ln w="12700" cap="flat" cmpd="sng">
              <a:solidFill>
                <a:srgbClr val="02387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sp>
        <p:nvSpPr>
          <p:cNvPr id="10" name="Rectangle 9">
            <a:extLst>
              <a:ext uri="{FF2B5EF4-FFF2-40B4-BE49-F238E27FC236}">
                <a16:creationId xmlns:a16="http://schemas.microsoft.com/office/drawing/2014/main" id="{C7703D67-F9CF-49F5-A2E7-3075660E0013}"/>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4F547293-28A1-4810-88C0-EBDBABE5823E}"/>
              </a:ext>
            </a:extLst>
          </p:cNvPr>
          <p:cNvSpPr>
            <a:spLocks noGrp="1"/>
          </p:cNvSpPr>
          <p:nvPr>
            <p:ph type="dt" idx="10"/>
          </p:nvPr>
        </p:nvSpPr>
        <p:spPr/>
        <p:txBody>
          <a:bodyPr/>
          <a:lstStyle/>
          <a:p>
            <a:fld id="{CF29A015-4A71-4411-A6AA-A9BD3E572E32}" type="datetime1">
              <a:rPr lang="en-GB" smtClean="0"/>
              <a:t>24/05/2022</a:t>
            </a:fld>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30"/>
          <p:cNvSpPr txBox="1">
            <a:spLocks noGrp="1"/>
          </p:cNvSpPr>
          <p:nvPr>
            <p:ph type="title"/>
          </p:nvPr>
        </p:nvSpPr>
        <p:spPr>
          <a:xfrm>
            <a:off x="838200" y="1253017"/>
            <a:ext cx="10515600" cy="5726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nl-NL"/>
              <a:t>Ostacoli per l’efficienza energetica: cosa sono?</a:t>
            </a:r>
            <a:endParaRPr/>
          </a:p>
        </p:txBody>
      </p:sp>
      <p:sp>
        <p:nvSpPr>
          <p:cNvPr id="440" name="Google Shape;440;p30"/>
          <p:cNvSpPr txBox="1">
            <a:spLocks noGrp="1"/>
          </p:cNvSpPr>
          <p:nvPr>
            <p:ph type="body" idx="1"/>
          </p:nvPr>
        </p:nvSpPr>
        <p:spPr>
          <a:xfrm>
            <a:off x="838201" y="1890443"/>
            <a:ext cx="8661332" cy="4286519"/>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SzPts val="2800"/>
              <a:buNone/>
            </a:pPr>
            <a:endParaRPr/>
          </a:p>
          <a:p>
            <a:pPr marL="0" lvl="0" indent="0" algn="ctr" rtl="0">
              <a:lnSpc>
                <a:spcPct val="90000"/>
              </a:lnSpc>
              <a:spcBef>
                <a:spcPts val="1000"/>
              </a:spcBef>
              <a:spcAft>
                <a:spcPts val="0"/>
              </a:spcAft>
              <a:buSzPts val="2800"/>
              <a:buNone/>
            </a:pPr>
            <a:endParaRPr i="1"/>
          </a:p>
          <a:p>
            <a:pPr marL="0" lvl="0" indent="0" algn="ctr" rtl="0">
              <a:lnSpc>
                <a:spcPct val="90000"/>
              </a:lnSpc>
              <a:spcBef>
                <a:spcPts val="1000"/>
              </a:spcBef>
              <a:spcAft>
                <a:spcPts val="0"/>
              </a:spcAft>
              <a:buSzPts val="2800"/>
              <a:buNone/>
            </a:pPr>
            <a:r>
              <a:rPr lang="nl-NL" i="1"/>
              <a:t>“un meccanismo che previene investimenti in tecnologie o pratiche che sono efficienti sia dal punto di vista energetico che (all’apparenza) da quello economico”</a:t>
            </a:r>
            <a:endParaRPr/>
          </a:p>
          <a:p>
            <a:pPr marL="0" lvl="0" indent="0" algn="l" rtl="0">
              <a:lnSpc>
                <a:spcPct val="90000"/>
              </a:lnSpc>
              <a:spcBef>
                <a:spcPts val="1000"/>
              </a:spcBef>
              <a:spcAft>
                <a:spcPts val="0"/>
              </a:spcAft>
              <a:buSzPts val="2800"/>
              <a:buNone/>
            </a:pPr>
            <a:endParaRPr/>
          </a:p>
          <a:p>
            <a:pPr marL="0" lvl="0" indent="0" algn="l" rtl="0">
              <a:lnSpc>
                <a:spcPct val="90000"/>
              </a:lnSpc>
              <a:spcBef>
                <a:spcPts val="1000"/>
              </a:spcBef>
              <a:spcAft>
                <a:spcPts val="0"/>
              </a:spcAft>
              <a:buSzPts val="2800"/>
              <a:buNone/>
            </a:pPr>
            <a:endParaRPr/>
          </a:p>
          <a:p>
            <a:pPr marL="0" lvl="0" indent="0" algn="l" rtl="0">
              <a:lnSpc>
                <a:spcPct val="90000"/>
              </a:lnSpc>
              <a:spcBef>
                <a:spcPts val="1000"/>
              </a:spcBef>
              <a:spcAft>
                <a:spcPts val="0"/>
              </a:spcAft>
              <a:buSzPts val="2800"/>
              <a:buNone/>
            </a:pPr>
            <a:endParaRPr/>
          </a:p>
          <a:p>
            <a:pPr marL="0" lvl="0" indent="0" algn="l" rtl="0">
              <a:lnSpc>
                <a:spcPct val="90000"/>
              </a:lnSpc>
              <a:spcBef>
                <a:spcPts val="1000"/>
              </a:spcBef>
              <a:spcAft>
                <a:spcPts val="0"/>
              </a:spcAft>
              <a:buSzPts val="1100"/>
              <a:buNone/>
            </a:pPr>
            <a:r>
              <a:rPr lang="nl-NL" sz="1100" i="1"/>
              <a:t>Reference: E. Cagno, E. Worrell, A. Trianni G. Pugliese, 2012, A novel approach for </a:t>
            </a:r>
            <a:br>
              <a:rPr lang="nl-NL" sz="1100" i="1"/>
            </a:br>
            <a:r>
              <a:rPr lang="nl-NL" sz="1100" i="1"/>
              <a:t>barriers to industrial energy efficiency, Renewable and Sustainable Energy Reviews 19</a:t>
            </a:r>
            <a:br>
              <a:rPr lang="nl-NL" sz="1100" i="1"/>
            </a:br>
            <a:r>
              <a:rPr lang="nl-NL" sz="1100" i="1"/>
              <a:t>(2013) 290–308</a:t>
            </a:r>
            <a:endParaRPr/>
          </a:p>
        </p:txBody>
      </p:sp>
      <p:grpSp>
        <p:nvGrpSpPr>
          <p:cNvPr id="442" name="Google Shape;442;p30"/>
          <p:cNvGrpSpPr/>
          <p:nvPr/>
        </p:nvGrpSpPr>
        <p:grpSpPr>
          <a:xfrm>
            <a:off x="9472675" y="3037246"/>
            <a:ext cx="2439925" cy="2116195"/>
            <a:chOff x="9562575" y="1753762"/>
            <a:chExt cx="2439925" cy="2116195"/>
          </a:xfrm>
        </p:grpSpPr>
        <p:grpSp>
          <p:nvGrpSpPr>
            <p:cNvPr id="443" name="Google Shape;443;p30"/>
            <p:cNvGrpSpPr/>
            <p:nvPr/>
          </p:nvGrpSpPr>
          <p:grpSpPr>
            <a:xfrm>
              <a:off x="9784283" y="1753762"/>
              <a:ext cx="1912655" cy="1854529"/>
              <a:chOff x="7633418" y="1110434"/>
              <a:chExt cx="1912655" cy="1854529"/>
            </a:xfrm>
          </p:grpSpPr>
          <p:grpSp>
            <p:nvGrpSpPr>
              <p:cNvPr id="444" name="Google Shape;444;p30"/>
              <p:cNvGrpSpPr/>
              <p:nvPr/>
            </p:nvGrpSpPr>
            <p:grpSpPr>
              <a:xfrm>
                <a:off x="7694049" y="1110434"/>
                <a:ext cx="1800000" cy="1800000"/>
                <a:chOff x="7694049" y="1110434"/>
                <a:chExt cx="1800000" cy="1800000"/>
              </a:xfrm>
            </p:grpSpPr>
            <p:sp>
              <p:nvSpPr>
                <p:cNvPr id="445" name="Google Shape;445;p30"/>
                <p:cNvSpPr/>
                <p:nvPr/>
              </p:nvSpPr>
              <p:spPr>
                <a:xfrm>
                  <a:off x="7694049" y="1110434"/>
                  <a:ext cx="1800000" cy="1800000"/>
                </a:xfrm>
                <a:custGeom>
                  <a:avLst/>
                  <a:gdLst/>
                  <a:ahLst/>
                  <a:cxnLst/>
                  <a:rect l="l" t="t" r="r" b="b"/>
                  <a:pathLst>
                    <a:path w="1800000" h="1800000" extrusionOk="0">
                      <a:moveTo>
                        <a:pt x="0" y="900000"/>
                      </a:moveTo>
                      <a:cubicBezTo>
                        <a:pt x="10864" y="386955"/>
                        <a:pt x="477989" y="117628"/>
                        <a:pt x="900000" y="0"/>
                      </a:cubicBezTo>
                      <a:cubicBezTo>
                        <a:pt x="1355386" y="-115989"/>
                        <a:pt x="1922097" y="475976"/>
                        <a:pt x="1800000" y="900000"/>
                      </a:cubicBezTo>
                      <a:cubicBezTo>
                        <a:pt x="1788592" y="1272573"/>
                        <a:pt x="1278735" y="1853293"/>
                        <a:pt x="900000" y="1800000"/>
                      </a:cubicBezTo>
                      <a:cubicBezTo>
                        <a:pt x="381060" y="1695007"/>
                        <a:pt x="72410" y="1501473"/>
                        <a:pt x="0" y="900000"/>
                      </a:cubicBezTo>
                      <a:close/>
                    </a:path>
                  </a:pathLst>
                </a:custGeom>
                <a:no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6" name="Google Shape;446;p30"/>
                <p:cNvSpPr/>
                <p:nvPr/>
              </p:nvSpPr>
              <p:spPr>
                <a:xfrm>
                  <a:off x="7859198" y="1307546"/>
                  <a:ext cx="1440000" cy="1440000"/>
                </a:xfrm>
                <a:custGeom>
                  <a:avLst/>
                  <a:gdLst/>
                  <a:ahLst/>
                  <a:cxnLst/>
                  <a:rect l="l" t="t" r="r" b="b"/>
                  <a:pathLst>
                    <a:path w="1440000" h="1440000" extrusionOk="0">
                      <a:moveTo>
                        <a:pt x="0" y="720000"/>
                      </a:moveTo>
                      <a:cubicBezTo>
                        <a:pt x="38809" y="265234"/>
                        <a:pt x="335255" y="20220"/>
                        <a:pt x="720000" y="0"/>
                      </a:cubicBezTo>
                      <a:cubicBezTo>
                        <a:pt x="1105668" y="-33338"/>
                        <a:pt x="1465058" y="337344"/>
                        <a:pt x="1440000" y="720000"/>
                      </a:cubicBezTo>
                      <a:cubicBezTo>
                        <a:pt x="1439229" y="1109234"/>
                        <a:pt x="1033637" y="1477838"/>
                        <a:pt x="720000" y="1440000"/>
                      </a:cubicBezTo>
                      <a:cubicBezTo>
                        <a:pt x="312775" y="1394036"/>
                        <a:pt x="6370" y="1126830"/>
                        <a:pt x="0" y="720000"/>
                      </a:cubicBezTo>
                      <a:close/>
                    </a:path>
                  </a:pathLst>
                </a:custGeom>
                <a:solidFill>
                  <a:srgbClr val="E8F3D7"/>
                </a:solidFill>
                <a:ln w="127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grpSp>
          <p:pic>
            <p:nvPicPr>
              <p:cNvPr id="447" name="Google Shape;447;p30" descr="Battery charging outline"/>
              <p:cNvPicPr preferRelativeResize="0"/>
              <p:nvPr/>
            </p:nvPicPr>
            <p:blipFill rotWithShape="1">
              <a:blip r:embed="rId3">
                <a:alphaModFix/>
              </a:blip>
              <a:srcRect/>
              <a:stretch/>
            </p:blipFill>
            <p:spPr>
              <a:xfrm>
                <a:off x="8565445" y="2050563"/>
                <a:ext cx="914400" cy="914400"/>
              </a:xfrm>
              <a:prstGeom prst="rect">
                <a:avLst/>
              </a:prstGeom>
              <a:noFill/>
              <a:ln>
                <a:noFill/>
              </a:ln>
              <a:effectLst>
                <a:outerShdw blurRad="50800" dist="38100" dir="2700000" algn="tl" rotWithShape="0">
                  <a:srgbClr val="000000">
                    <a:alpha val="40000"/>
                  </a:srgbClr>
                </a:outerShdw>
              </a:effectLst>
            </p:spPr>
          </p:pic>
          <p:pic>
            <p:nvPicPr>
              <p:cNvPr id="448" name="Google Shape;448;p30" descr="Solar Panels outline"/>
              <p:cNvPicPr preferRelativeResize="0"/>
              <p:nvPr/>
            </p:nvPicPr>
            <p:blipFill rotWithShape="1">
              <a:blip r:embed="rId4">
                <a:alphaModFix/>
              </a:blip>
              <a:srcRect/>
              <a:stretch/>
            </p:blipFill>
            <p:spPr>
              <a:xfrm>
                <a:off x="8631673" y="1142277"/>
                <a:ext cx="914400" cy="914400"/>
              </a:xfrm>
              <a:prstGeom prst="rect">
                <a:avLst/>
              </a:prstGeom>
              <a:noFill/>
              <a:ln>
                <a:noFill/>
              </a:ln>
              <a:effectLst>
                <a:outerShdw blurRad="50800" dist="38100" dir="2700000" algn="tl" rotWithShape="0">
                  <a:srgbClr val="000000">
                    <a:alpha val="40000"/>
                  </a:srgbClr>
                </a:outerShdw>
              </a:effectLst>
            </p:spPr>
          </p:pic>
          <p:pic>
            <p:nvPicPr>
              <p:cNvPr id="449" name="Google Shape;449;p30" descr="Wind Turbines outline"/>
              <p:cNvPicPr preferRelativeResize="0"/>
              <p:nvPr/>
            </p:nvPicPr>
            <p:blipFill rotWithShape="1">
              <a:blip r:embed="rId5">
                <a:alphaModFix/>
              </a:blip>
              <a:srcRect/>
              <a:stretch/>
            </p:blipFill>
            <p:spPr>
              <a:xfrm>
                <a:off x="7633418" y="1498388"/>
                <a:ext cx="914400" cy="914400"/>
              </a:xfrm>
              <a:prstGeom prst="rect">
                <a:avLst/>
              </a:prstGeom>
              <a:noFill/>
              <a:ln>
                <a:noFill/>
              </a:ln>
              <a:effectLst>
                <a:outerShdw blurRad="50800" dist="38100" dir="2700000" algn="tl" rotWithShape="0">
                  <a:srgbClr val="000000">
                    <a:alpha val="40000"/>
                  </a:srgbClr>
                </a:outerShdw>
              </a:effectLst>
            </p:spPr>
          </p:pic>
        </p:grpSp>
        <p:sp>
          <p:nvSpPr>
            <p:cNvPr id="450" name="Google Shape;450;p30"/>
            <p:cNvSpPr txBox="1"/>
            <p:nvPr/>
          </p:nvSpPr>
          <p:spPr>
            <a:xfrm>
              <a:off x="9562575" y="3562180"/>
              <a:ext cx="2439925" cy="30777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nl-NL" sz="1400" b="1">
                  <a:solidFill>
                    <a:srgbClr val="6A962C"/>
                  </a:solidFill>
                  <a:latin typeface="Arial"/>
                  <a:ea typeface="Arial"/>
                  <a:cs typeface="Arial"/>
                  <a:sym typeface="Arial"/>
                </a:rPr>
                <a:t>ENERGY EFFICIENCY</a:t>
              </a:r>
              <a:endParaRPr/>
            </a:p>
          </p:txBody>
        </p:sp>
      </p:grpSp>
      <p:pic>
        <p:nvPicPr>
          <p:cNvPr id="451" name="Google Shape;451;p30" descr="Construction Barricade with solid fill"/>
          <p:cNvPicPr preferRelativeResize="0"/>
          <p:nvPr/>
        </p:nvPicPr>
        <p:blipFill rotWithShape="1">
          <a:blip r:embed="rId6">
            <a:alphaModFix/>
          </a:blip>
          <a:srcRect/>
          <a:stretch/>
        </p:blipFill>
        <p:spPr>
          <a:xfrm>
            <a:off x="8372088" y="3820608"/>
            <a:ext cx="2490476" cy="2490476"/>
          </a:xfrm>
          <a:prstGeom prst="rect">
            <a:avLst/>
          </a:prstGeom>
          <a:noFill/>
          <a:ln>
            <a:noFill/>
          </a:ln>
        </p:spPr>
      </p:pic>
      <p:sp>
        <p:nvSpPr>
          <p:cNvPr id="17" name="Rectangle 16">
            <a:extLst>
              <a:ext uri="{FF2B5EF4-FFF2-40B4-BE49-F238E27FC236}">
                <a16:creationId xmlns:a16="http://schemas.microsoft.com/office/drawing/2014/main" id="{CC35CFBD-FAEC-4D53-8D0F-7725DA72EFE6}"/>
              </a:ext>
            </a:extLst>
          </p:cNvPr>
          <p:cNvSpPr/>
          <p:nvPr/>
        </p:nvSpPr>
        <p:spPr>
          <a:xfrm>
            <a:off x="11393774" y="6188069"/>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Date Placeholder 1">
            <a:extLst>
              <a:ext uri="{FF2B5EF4-FFF2-40B4-BE49-F238E27FC236}">
                <a16:creationId xmlns:a16="http://schemas.microsoft.com/office/drawing/2014/main" id="{AEFFE9A3-F3C6-48BF-8228-259946128152}"/>
              </a:ext>
            </a:extLst>
          </p:cNvPr>
          <p:cNvSpPr>
            <a:spLocks noGrp="1"/>
          </p:cNvSpPr>
          <p:nvPr>
            <p:ph type="dt" idx="10"/>
          </p:nvPr>
        </p:nvSpPr>
        <p:spPr/>
        <p:txBody>
          <a:bodyPr/>
          <a:lstStyle/>
          <a:p>
            <a:fld id="{D5123254-61EF-4BA3-9B4A-69490D3A4207}" type="datetime1">
              <a:rPr lang="en-GB" smtClean="0"/>
              <a:t>24/05/2022</a:t>
            </a:fld>
            <a:endParaRPr lang="en-GB"/>
          </a:p>
        </p:txBody>
      </p:sp>
    </p:spTree>
  </p:cSld>
  <p:clrMapOvr>
    <a:masterClrMapping/>
  </p:clrMapOvr>
</p:sld>
</file>

<file path=ppt/theme/theme1.xml><?xml version="1.0" encoding="utf-8"?>
<a:theme xmlns:a="http://schemas.openxmlformats.org/drawingml/2006/main" name="Office Theme">
  <a:themeElements>
    <a:clrScheme name="Gear@SME">
      <a:dk1>
        <a:srgbClr val="000000"/>
      </a:dk1>
      <a:lt1>
        <a:srgbClr val="FFFFFF"/>
      </a:lt1>
      <a:dk2>
        <a:srgbClr val="D8D8D8"/>
      </a:dk2>
      <a:lt2>
        <a:srgbClr val="FFFFFF"/>
      </a:lt2>
      <a:accent1>
        <a:srgbClr val="034EA2"/>
      </a:accent1>
      <a:accent2>
        <a:srgbClr val="8DC63F"/>
      </a:accent2>
      <a:accent3>
        <a:srgbClr val="FFF200"/>
      </a:accent3>
      <a:accent4>
        <a:srgbClr val="D8D8D8"/>
      </a:accent4>
      <a:accent5>
        <a:srgbClr val="B0A6FC"/>
      </a:accent5>
      <a:accent6>
        <a:srgbClr val="000000"/>
      </a:accent6>
      <a:hlink>
        <a:srgbClr val="034EA2"/>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BB56C1FCB425E542A9558D1DA173B4CA" ma:contentTypeVersion="13" ma:contentTypeDescription=" " ma:contentTypeScope="" ma:versionID="6fe8e71d951c552dbebac3f3b55a111b">
  <xsd:schema xmlns:xsd="http://www.w3.org/2001/XMLSchema" xmlns:xs="http://www.w3.org/2001/XMLSchema" xmlns:p="http://schemas.microsoft.com/office/2006/metadata/properties" xmlns:ns2="20fcec41-f85f-4e4a-baed-46c3f55a210f" xmlns:ns3="2f6a910d-138e-42c1-8e8a-320c1b7cf3f7" xmlns:ns5="3e7e99e2-84f1-4bc6-ad05-842ea90814d1" targetNamespace="http://schemas.microsoft.com/office/2006/metadata/properties" ma:root="true" ma:fieldsID="ffc7ce3919f0c4a22686ef0e73f4e697" ns2:_="" ns3:_="" ns5:_="">
    <xsd:import namespace="20fcec41-f85f-4e4a-baed-46c3f55a210f"/>
    <xsd:import namespace="2f6a910d-138e-42c1-8e8a-320c1b7cf3f7"/>
    <xsd:import namespace="3e7e99e2-84f1-4bc6-ad05-842ea90814d1"/>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2:SharedWithUsers" minOccurs="0"/>
                <xsd:element ref="ns2:SharedWithDetails" minOccurs="0"/>
                <xsd:element ref="ns5:MediaServiceAutoTags" minOccurs="0"/>
                <xsd:element ref="ns5:MediaServiceOCR" minOccurs="0"/>
                <xsd:element ref="ns5:MediaServiceGenerationTime" minOccurs="0"/>
                <xsd:element ref="ns5:MediaServiceEventHashCode" minOccurs="0"/>
                <xsd:element ref="ns5:MediaServiceAutoKeyPoints" minOccurs="0"/>
                <xsd:element ref="ns5:MediaServiceKeyPoints" minOccurs="0"/>
                <xsd:element ref="ns5:MediaServiceDateTaken" minOccurs="0"/>
                <xsd:element ref="ns5: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fcec41-f85f-4e4a-baed-46c3f55a210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1;#Project|fa11c4c9-105f-402c-bb40-9a56b4989397"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a60bc039-3056-4f5a-b7d5-24b3fbca7ea4}" ma:internalName="TaxCatchAll" ma:showField="CatchAllData"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a60bc039-3056-4f5a-b7d5-24b3fbca7ea4}" ma:internalName="TaxCatchAllLabel" ma:readOnly="true" ma:showField="CatchAllDataLabel"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H2020 - EE8 SME Capacity Building" ma:internalName="TNOC_ClusterName">
      <xsd:simpleType>
        <xsd:restriction base="dms:Text">
          <xsd:maxLength value="255"/>
        </xsd:restriction>
      </xsd:simpleType>
    </xsd:element>
    <xsd:element name="TNOC_ClusterId" ma:index="12" nillable="true" ma:displayName="Cluster ID" ma:default="060.3996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e7e99e2-84f1-4bc6-ad05-842ea90814d1"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DateTaken" ma:index="36" nillable="true" ma:displayName="MediaServiceDateTaken" ma:hidden="true" ma:internalName="MediaServiceDateTaken" ma:readOnly="true">
      <xsd:simpleType>
        <xsd:restriction base="dms:Text"/>
      </xsd:simpleType>
    </xsd:element>
    <xsd:element name="MediaServiceLocation" ma:index="3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TNOC_ClusterId xmlns="2f6a910d-138e-42c1-8e8a-320c1b7cf3f7">060.39963</TNOC_ClusterId>
    <h15fbb78f4cb41d290e72f301ea2865f xmlns="20fcec41-f85f-4e4a-baed-46c3f55a210f">
      <Terms xmlns="http://schemas.microsoft.com/office/infopath/2007/PartnerControls">
        <TermInfo xmlns="http://schemas.microsoft.com/office/infopath/2007/PartnerControls">
          <TermName xmlns="http://schemas.microsoft.com/office/infopath/2007/PartnerControls">Project</TermName>
          <TermId xmlns="http://schemas.microsoft.com/office/infopath/2007/PartnerControls">fa11c4c9-105f-402c-bb40-9a56b4989397</TermId>
        </TermInfo>
      </Terms>
    </h15fbb78f4cb41d290e72f301ea2865f>
    <lca20d149a844688b6abf34073d5c21d xmlns="20fcec41-f85f-4e4a-baed-46c3f55a210f">
      <Terms xmlns="http://schemas.microsoft.com/office/infopath/2007/PartnerControls"/>
    </lca20d149a844688b6abf34073d5c21d>
    <_dlc_DocId xmlns="20fcec41-f85f-4e4a-baed-46c3f55a210f">YTR3EE4ESRNX-1564339760-6070</_dlc_DocId>
    <bac4ab11065f4f6c809c820c57e320e5 xmlns="20fcec41-f85f-4e4a-baed-46c3f55a210f">
      <Terms xmlns="http://schemas.microsoft.com/office/infopath/2007/PartnerControls"/>
    </bac4ab11065f4f6c809c820c57e320e5>
    <cf581d8792c646118aad2c2c4ecdfa8c xmlns="20fcec41-f85f-4e4a-baed-46c3f55a210f">
      <Terms xmlns="http://schemas.microsoft.com/office/infopath/2007/PartnerControls"/>
    </cf581d8792c646118aad2c2c4ecdfa8c>
    <TaxCatchAll xmlns="20fcec41-f85f-4e4a-baed-46c3f55a210f">
      <Value>5</Value>
      <Value>1</Value>
    </TaxCatchAll>
    <n2a7a23bcc2241cb9261f9a914c7c1bb xmlns="20fcec41-f85f-4e4a-baed-46c3f55a210f">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TNOC_ClusterName xmlns="2f6a910d-138e-42c1-8e8a-320c1b7cf3f7">H2020 Gear @ SME</TNOC_ClusterName>
    <_dlc_DocIdUrl xmlns="20fcec41-f85f-4e4a-baed-46c3f55a210f">
      <Url>https://365tno.sharepoint.com/teams/P060.39963/_layouts/15/DocIdRedir.aspx?ID=YTR3EE4ESRNX-1564339760-6070</Url>
      <Description>YTR3EE4ESRNX-1564339760-6070</Description>
    </_dlc_DocIdUrl>
  </documentManagement>
</p:properties>
</file>

<file path=customXml/itemProps1.xml><?xml version="1.0" encoding="utf-8"?>
<ds:datastoreItem xmlns:ds="http://schemas.openxmlformats.org/officeDocument/2006/customXml" ds:itemID="{2E8894C8-DD81-4FCD-A637-5D5DF030B9B4}">
  <ds:schemaRefs>
    <ds:schemaRef ds:uri="http://schemas.microsoft.com/sharepoint/events"/>
  </ds:schemaRefs>
</ds:datastoreItem>
</file>

<file path=customXml/itemProps2.xml><?xml version="1.0" encoding="utf-8"?>
<ds:datastoreItem xmlns:ds="http://schemas.openxmlformats.org/officeDocument/2006/customXml" ds:itemID="{DCD29B69-2226-4594-8FF0-EA864B9B4833}">
  <ds:schemaRefs>
    <ds:schemaRef ds:uri="http://schemas.microsoft.com/sharepoint/v3/contenttype/forms"/>
  </ds:schemaRefs>
</ds:datastoreItem>
</file>

<file path=customXml/itemProps3.xml><?xml version="1.0" encoding="utf-8"?>
<ds:datastoreItem xmlns:ds="http://schemas.openxmlformats.org/officeDocument/2006/customXml" ds:itemID="{134DE210-5D4D-4F94-A0CC-6431532E264A}">
  <ds:schemaRefs>
    <ds:schemaRef ds:uri="20fcec41-f85f-4e4a-baed-46c3f55a210f"/>
    <ds:schemaRef ds:uri="2f6a910d-138e-42c1-8e8a-320c1b7cf3f7"/>
    <ds:schemaRef ds:uri="3e7e99e2-84f1-4bc6-ad05-842ea90814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9982EB41-5957-4E7A-BD59-6F26BE2F8279}">
  <ds:schemaRefs>
    <ds:schemaRef ds:uri="http://purl.org/dc/terms/"/>
    <ds:schemaRef ds:uri="http://schemas.microsoft.com/office/2006/documentManagement/types"/>
    <ds:schemaRef ds:uri="http://schemas.microsoft.com/office/infopath/2007/PartnerControls"/>
    <ds:schemaRef ds:uri="3e7e99e2-84f1-4bc6-ad05-842ea90814d1"/>
    <ds:schemaRef ds:uri="2f6a910d-138e-42c1-8e8a-320c1b7cf3f7"/>
    <ds:schemaRef ds:uri="http://purl.org/dc/elements/1.1/"/>
    <ds:schemaRef ds:uri="http://schemas.microsoft.com/office/2006/metadata/properties"/>
    <ds:schemaRef ds:uri="http://www.w3.org/XML/1998/namespace"/>
    <ds:schemaRef ds:uri="http://schemas.openxmlformats.org/package/2006/metadata/core-properties"/>
    <ds:schemaRef ds:uri="20fcec41-f85f-4e4a-baed-46c3f55a210f"/>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7004</Words>
  <Application>Microsoft Office PowerPoint</Application>
  <PresentationFormat>Widescreen</PresentationFormat>
  <Paragraphs>649</Paragraphs>
  <Slides>43</Slides>
  <Notes>43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43</vt:i4>
      </vt:variant>
    </vt:vector>
  </HeadingPairs>
  <TitlesOfParts>
    <vt:vector size="51" baseType="lpstr">
      <vt:lpstr>Calibri</vt:lpstr>
      <vt:lpstr>Quattrocento Sans</vt:lpstr>
      <vt:lpstr>Courier New</vt:lpstr>
      <vt:lpstr>Century Gothic</vt:lpstr>
      <vt:lpstr>Roboto</vt:lpstr>
      <vt:lpstr>Arial Narrow</vt:lpstr>
      <vt:lpstr>Arial</vt:lpstr>
      <vt:lpstr>Office Theme</vt:lpstr>
      <vt:lpstr>Costruire la Comunità  Lavorare insieme per risparmiare energia</vt:lpstr>
      <vt:lpstr>Scopo</vt:lpstr>
      <vt:lpstr>Presentazioni</vt:lpstr>
      <vt:lpstr>Perché parlare di efficienza energetica per le PMI?</vt:lpstr>
      <vt:lpstr>Le PMI nell’Unione Europea</vt:lpstr>
      <vt:lpstr>Quanto contano i consumi delle PMI?</vt:lpstr>
      <vt:lpstr>Perchè parlare di efficienza energetica nelle PMI?</vt:lpstr>
      <vt:lpstr>Scambio di opinioni  Perché le PMI investono poco in efficienza energetica? Quali ostacoli affrontano?</vt:lpstr>
      <vt:lpstr>Ostacoli per l’efficienza energetica: cosa sono?</vt:lpstr>
      <vt:lpstr>Quali ostacoli?</vt:lpstr>
      <vt:lpstr>Dove e perché? </vt:lpstr>
      <vt:lpstr>Focus sugli ostacoli interni</vt:lpstr>
      <vt:lpstr>Azioni collettive come risposta agli ostacoli</vt:lpstr>
      <vt:lpstr>Perché approcciarsi a progetti di efficienza energetica in modo collettivo?</vt:lpstr>
      <vt:lpstr>Cosa intendiamo per una “azione collettiva di efficienza energetica”?</vt:lpstr>
      <vt:lpstr>PowerPoint Presentation</vt:lpstr>
      <vt:lpstr>Scambio di opinioni  Quali potrebbero essere le conseguenze positive di lavorare in modo collettivo?</vt:lpstr>
      <vt:lpstr>Benefici diretti di azioni collettive di efficienza energetica</vt:lpstr>
      <vt:lpstr>Effetti indiretti:</vt:lpstr>
      <vt:lpstr>Ostacoli e benefici di azioni collettive</vt:lpstr>
      <vt:lpstr>Ostacoli e benefici di azioni collettive</vt:lpstr>
      <vt:lpstr>Esempi: teleriscaldamento - Cento di Budrio (IT)</vt:lpstr>
      <vt:lpstr>Mobilità elettrica condivisa - Macrolotto (Prato, IT)</vt:lpstr>
      <vt:lpstr>Come si mette in pratica un’azione collettiva di efficienza energetica?</vt:lpstr>
      <vt:lpstr>PowerPoint Presentation</vt:lpstr>
      <vt:lpstr>PAUSA!</vt:lpstr>
      <vt:lpstr>Una proposta:</vt:lpstr>
      <vt:lpstr>Fase A: Identificazione del team e del project leader</vt:lpstr>
      <vt:lpstr>Fase B: Analisi, valutazione e scelta di azioni di efficienza energetica </vt:lpstr>
      <vt:lpstr>Fase C: Definizione di un piano d’azione</vt:lpstr>
      <vt:lpstr>Fase D: Coinvolgimento e motivazione delle PMI chiave </vt:lpstr>
      <vt:lpstr>Fase E: Identificazione di un fornitore </vt:lpstr>
      <vt:lpstr>Fase F: Firma dei contratti</vt:lpstr>
      <vt:lpstr>Fase G: Realizzazione, monitoraggio e manutenzione</vt:lpstr>
      <vt:lpstr>Riassunto</vt:lpstr>
      <vt:lpstr>PMI e barriere all’efficienza energetica</vt:lpstr>
      <vt:lpstr>Azioni collettive di efficienza energetica</vt:lpstr>
      <vt:lpstr>Un piano d’azione per il supporto di azioni collettive</vt:lpstr>
      <vt:lpstr>Supporto all’azione: Il portale GEAR@SME</vt:lpstr>
      <vt:lpstr>Cosa offre il portale GEAR@SME</vt:lpstr>
      <vt:lpstr>Il progetto GEAR@SME</vt:lpstr>
      <vt:lpstr>PowerPoint Presentation</vt:lpstr>
      <vt:lpstr>Prossime attività di formazione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Costruire la Comunità  Lavorare insieme per risparmiare energia</dc:title>
  <dc:creator>Cox, E.P. (Evie)</dc:creator>
  <cp:lastModifiedBy>Cox, E.P. (Evie)</cp:lastModifiedBy>
  <cp:revision>1</cp:revision>
  <dcterms:modified xsi:type="dcterms:W3CDTF">2022-05-24T15:08:36Z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DocumentClassification">
    <vt:lpwstr>5;#TNO Internal|1a23c89f-ef54-4907-86fd-8242403ff722</vt:lpwstr>
  </property>
  <property fmtid="{D5CDD505-2E9C-101B-9397-08002B2CF9AE}" pid="3" name="ContentTypeId">
    <vt:lpwstr>0x010100A35317DCC28344A7B82488658A034A5C0100BB56C1FCB425E542A9558D1DA173B4CA</vt:lpwstr>
  </property>
  <property fmtid="{D5CDD505-2E9C-101B-9397-08002B2CF9AE}" pid="4" name="TNOC_DocumentType">
    <vt:lpwstr/>
  </property>
  <property fmtid="{D5CDD505-2E9C-101B-9397-08002B2CF9AE}" pid="5" name="TNOC_ClusterType">
    <vt:lpwstr>1;#Project|fa11c4c9-105f-402c-bb40-9a56b4989397</vt:lpwstr>
  </property>
  <property fmtid="{D5CDD505-2E9C-101B-9397-08002B2CF9AE}" pid="6" name="_dlc_DocIdItemGuid">
    <vt:lpwstr>0f8c956f-61bd-4d93-a3fd-e221f365986a</vt:lpwstr>
  </property>
  <property fmtid="{D5CDD505-2E9C-101B-9397-08002B2CF9AE}" pid="7" name="TNOC_DocumentCategory">
    <vt:lpwstr/>
  </property>
  <property fmtid="{D5CDD505-2E9C-101B-9397-08002B2CF9AE}" pid="8" name="TNOC_DocumentSetType">
    <vt:lpwstr/>
  </property>
</Properties>
</file>